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9" r:id="rId4"/>
    <p:sldId id="258" r:id="rId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51" d="100"/>
          <a:sy n="51" d="100"/>
        </p:scale>
        <p:origin x="-1243"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22.10.2015</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22.10.2015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B106E36-FD25-4E2D-B0AA-010F637433A0}" type="datetimeFigureOut">
              <a:rPr lang="ru-RU" smtClean="0"/>
              <a:pPr/>
              <a:t>22.10.2015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22.10.2015</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22.10.2015</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85728"/>
            <a:ext cx="8643998" cy="4000529"/>
          </a:xfrm>
        </p:spPr>
        <p:txBody>
          <a:bodyPr>
            <a:noAutofit/>
          </a:bodyPr>
          <a:lstStyle/>
          <a:p>
            <a:pPr algn="l"/>
            <a:r>
              <a:rPr lang="ru-RU" sz="4400" b="0" dirty="0" smtClean="0"/>
              <a:t>     Родительское собрание</a:t>
            </a:r>
            <a:br>
              <a:rPr lang="ru-RU" sz="4400" b="0" dirty="0" smtClean="0"/>
            </a:br>
            <a:r>
              <a:rPr lang="ru-RU" sz="4400" i="1" dirty="0" smtClean="0"/>
              <a:t/>
            </a:r>
            <a:br>
              <a:rPr lang="ru-RU" sz="4400" i="1" dirty="0" smtClean="0"/>
            </a:br>
            <a:r>
              <a:rPr lang="ru-RU" sz="4400" i="1" dirty="0" smtClean="0"/>
              <a:t>  Адаптация </a:t>
            </a:r>
            <a:r>
              <a:rPr lang="ru-RU" sz="4400" i="1" dirty="0" smtClean="0"/>
              <a:t>обучающихся </a:t>
            </a:r>
            <a:r>
              <a:rPr lang="ru-RU" sz="4400" i="1" dirty="0" smtClean="0"/>
              <a:t/>
            </a:r>
            <a:br>
              <a:rPr lang="ru-RU" sz="4400" i="1" dirty="0" smtClean="0"/>
            </a:br>
            <a:r>
              <a:rPr lang="ru-RU" sz="4400" i="1" dirty="0" smtClean="0"/>
              <a:t>    1 </a:t>
            </a:r>
            <a:r>
              <a:rPr lang="ru-RU" sz="4400" i="1" dirty="0" smtClean="0"/>
              <a:t>классов в условиях обучения в начальной школе</a:t>
            </a:r>
            <a:endParaRPr lang="ru-RU" sz="4400" i="1" dirty="0"/>
          </a:p>
        </p:txBody>
      </p:sp>
      <p:sp>
        <p:nvSpPr>
          <p:cNvPr id="3" name="Подзаголовок 2"/>
          <p:cNvSpPr>
            <a:spLocks noGrp="1"/>
          </p:cNvSpPr>
          <p:nvPr>
            <p:ph type="subTitle" idx="1"/>
          </p:nvPr>
        </p:nvSpPr>
        <p:spPr/>
        <p:txBody>
          <a:bodyPr/>
          <a:lstStyle/>
          <a:p>
            <a:endParaRPr lang="ru-RU" dirty="0"/>
          </a:p>
        </p:txBody>
      </p:sp>
    </p:spTree>
  </p:cSld>
  <p:clrMapOvr>
    <a:masterClrMapping/>
  </p:clrMapOvr>
  <p:transition>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14290"/>
            <a:ext cx="8572560" cy="4929221"/>
          </a:xfrm>
        </p:spPr>
        <p:txBody>
          <a:bodyPr>
            <a:normAutofit fontScale="90000"/>
          </a:bodyPr>
          <a:lstStyle/>
          <a:p>
            <a:pPr algn="l"/>
            <a:r>
              <a:rPr lang="ru-RU" sz="3600" i="1" dirty="0" smtClean="0"/>
              <a:t>Повестка родительского собрания</a:t>
            </a:r>
            <a:r>
              <a:rPr lang="ru-RU" sz="2500" dirty="0" smtClean="0"/>
              <a:t/>
            </a:r>
            <a:br>
              <a:rPr lang="ru-RU" sz="2500" dirty="0" smtClean="0"/>
            </a:br>
            <a:r>
              <a:rPr lang="ru-RU" sz="2500" dirty="0" smtClean="0"/>
              <a:t>      </a:t>
            </a:r>
            <a:r>
              <a:rPr lang="ru-RU" sz="2700" dirty="0" smtClean="0"/>
              <a:t>1. Информация </a:t>
            </a:r>
            <a:r>
              <a:rPr lang="ru-RU" sz="2700" dirty="0" smtClean="0"/>
              <a:t>школьной медсестры.</a:t>
            </a:r>
            <a:br>
              <a:rPr lang="ru-RU" sz="2700" dirty="0" smtClean="0"/>
            </a:br>
            <a:r>
              <a:rPr lang="ru-RU" sz="2700" dirty="0" smtClean="0"/>
              <a:t> «</a:t>
            </a:r>
            <a:r>
              <a:rPr lang="ru-RU" sz="2700" dirty="0" smtClean="0"/>
              <a:t>Сохранение и укрепление здоровья у учащихся»</a:t>
            </a:r>
            <a:br>
              <a:rPr lang="ru-RU" sz="2700" dirty="0" smtClean="0"/>
            </a:br>
            <a:r>
              <a:rPr lang="ru-RU" sz="2700" dirty="0" smtClean="0"/>
              <a:t>      2. Информация школьного </a:t>
            </a:r>
            <a:r>
              <a:rPr lang="ru-RU" sz="2700" dirty="0" smtClean="0"/>
              <a:t>психолога </a:t>
            </a:r>
            <a:br>
              <a:rPr lang="ru-RU" sz="2700" dirty="0" smtClean="0"/>
            </a:br>
            <a:r>
              <a:rPr lang="ru-RU" sz="2700" dirty="0" smtClean="0"/>
              <a:t> Результаты </a:t>
            </a:r>
            <a:r>
              <a:rPr lang="ru-RU" sz="2700" dirty="0" smtClean="0"/>
              <a:t>диагностики направлены на определение уровня адаптации детей к школе.</a:t>
            </a:r>
            <a:br>
              <a:rPr lang="ru-RU" sz="2700" dirty="0" smtClean="0"/>
            </a:br>
            <a:r>
              <a:rPr lang="ru-RU" sz="2700" dirty="0" smtClean="0"/>
              <a:t>      3. Информация классного </a:t>
            </a:r>
            <a:r>
              <a:rPr lang="ru-RU" sz="2700" dirty="0" smtClean="0"/>
              <a:t>руководителя</a:t>
            </a:r>
            <a:br>
              <a:rPr lang="ru-RU" sz="2700" dirty="0" smtClean="0"/>
            </a:br>
            <a:r>
              <a:rPr lang="ru-RU" sz="2700" dirty="0" smtClean="0"/>
              <a:t>Адаптация обучающихся первых классов в условиях обучения. Проблемы . Поиски. Находки.</a:t>
            </a:r>
            <a:br>
              <a:rPr lang="ru-RU" sz="2700" dirty="0" smtClean="0"/>
            </a:br>
            <a:r>
              <a:rPr lang="ru-RU" sz="2700" dirty="0" smtClean="0"/>
              <a:t>      4. Обсуждение родителей</a:t>
            </a:r>
            <a:r>
              <a:rPr lang="ru-RU" sz="2700" dirty="0" smtClean="0"/>
              <a:t/>
            </a:r>
            <a:br>
              <a:rPr lang="ru-RU" sz="2700" dirty="0" smtClean="0"/>
            </a:br>
            <a:r>
              <a:rPr lang="ru-RU" sz="2700" dirty="0" smtClean="0"/>
              <a:t>      5. </a:t>
            </a:r>
            <a:r>
              <a:rPr lang="ru-RU" sz="2700" dirty="0" smtClean="0"/>
              <a:t>Поведение итогов родительского собрания.</a:t>
            </a:r>
            <a:br>
              <a:rPr lang="ru-RU" sz="2700" dirty="0" smtClean="0"/>
            </a:br>
            <a:endParaRPr lang="ru-RU" sz="2700" dirty="0"/>
          </a:p>
        </p:txBody>
      </p:sp>
      <p:sp>
        <p:nvSpPr>
          <p:cNvPr id="3" name="Подзаголовок 2"/>
          <p:cNvSpPr>
            <a:spLocks noGrp="1"/>
          </p:cNvSpPr>
          <p:nvPr>
            <p:ph type="subTitle" idx="1"/>
          </p:nvPr>
        </p:nvSpPr>
        <p:spPr>
          <a:xfrm flipV="1">
            <a:off x="685800" y="4811310"/>
            <a:ext cx="7772400" cy="332201"/>
          </a:xfrm>
        </p:spPr>
        <p:txBody>
          <a:bodyPr>
            <a:normAutofit fontScale="70000" lnSpcReduction="20000"/>
          </a:bodyPr>
          <a:lstStyle/>
          <a:p>
            <a:endParaRPr lang="ru-RU" dirty="0"/>
          </a:p>
        </p:txBody>
      </p:sp>
    </p:spTree>
  </p:cSld>
  <p:clrMapOvr>
    <a:masterClrMapping/>
  </p:clrMapOvr>
  <p:transition>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0"/>
            <a:ext cx="8572560" cy="5072074"/>
          </a:xfrm>
        </p:spPr>
        <p:txBody>
          <a:bodyPr>
            <a:normAutofit/>
          </a:bodyPr>
          <a:lstStyle/>
          <a:p>
            <a:pPr algn="l"/>
            <a:r>
              <a:rPr lang="ru-RU" sz="3100" dirty="0" smtClean="0"/>
              <a:t>Возможности детей</a:t>
            </a:r>
            <a:br>
              <a:rPr lang="ru-RU" sz="3100" dirty="0" smtClean="0"/>
            </a:br>
            <a:r>
              <a:rPr lang="ru-RU" sz="3100" dirty="0" smtClean="0"/>
              <a:t/>
            </a:r>
            <a:br>
              <a:rPr lang="ru-RU" sz="3100" dirty="0" smtClean="0"/>
            </a:br>
            <a:r>
              <a:rPr lang="ru-RU" sz="1800" i="1" dirty="0" smtClean="0"/>
              <a:t>1 Ребенок хочет учиться. Родителям следует стараться подкреплять интерес к обучению знаниями, прочными навыками и умениями в учебной работе, иначе интерес угаснет.</a:t>
            </a:r>
            <a:br>
              <a:rPr lang="ru-RU" sz="1800" i="1" dirty="0" smtClean="0"/>
            </a:br>
            <a:r>
              <a:rPr lang="ru-RU" sz="1800" i="1" dirty="0" smtClean="0"/>
              <a:t>2 Этот возраст ребенка благоприятен для усвоения моральных норм. Воспитывайте добрые и полезные привычки в своих детях в этом возрасте.</a:t>
            </a:r>
            <a:br>
              <a:rPr lang="ru-RU" sz="1800" i="1" dirty="0" smtClean="0"/>
            </a:br>
            <a:r>
              <a:rPr lang="ru-RU" sz="1800" i="1" dirty="0" smtClean="0"/>
              <a:t>3 Ребенок добивается признания со стороны взрослого. Используйте этот период для воспитания основных качеств личности.</a:t>
            </a:r>
            <a:br>
              <a:rPr lang="ru-RU" sz="1800" i="1" dirty="0" smtClean="0"/>
            </a:br>
            <a:r>
              <a:rPr lang="ru-RU" sz="1800" i="1" dirty="0" smtClean="0"/>
              <a:t>4 Ребенок добивается признания среди сверстников. Отрабатывайте это желание стремления к успеху в учебной деятельности. Таковы общие возрастные особенности детей 6-7лет. Но каждый ребенок индивидуален, и индивидуальные особенности детей проявляются по разному в одном и том же возрасте.</a:t>
            </a:r>
            <a:r>
              <a:rPr lang="ru-RU" sz="1800" dirty="0" smtClean="0"/>
              <a:t/>
            </a:r>
            <a:br>
              <a:rPr lang="ru-RU" sz="1800" dirty="0" smtClean="0"/>
            </a:br>
            <a:endParaRPr lang="ru-RU" sz="1800" dirty="0"/>
          </a:p>
        </p:txBody>
      </p:sp>
      <p:sp>
        <p:nvSpPr>
          <p:cNvPr id="3" name="Подзаголовок 2"/>
          <p:cNvSpPr>
            <a:spLocks noGrp="1"/>
          </p:cNvSpPr>
          <p:nvPr>
            <p:ph type="subTitle" idx="1"/>
          </p:nvPr>
        </p:nvSpPr>
        <p:spPr>
          <a:xfrm flipV="1">
            <a:off x="685800" y="4811310"/>
            <a:ext cx="7772400" cy="1689523"/>
          </a:xfrm>
        </p:spPr>
        <p:txBody>
          <a:bodyPr/>
          <a:lstStyle/>
          <a:p>
            <a:endParaRPr lang="ru-RU" dirty="0"/>
          </a:p>
        </p:txBody>
      </p:sp>
    </p:spTree>
  </p:cSld>
  <p:clrMapOvr>
    <a:masterClrMapping/>
  </p:clrMapOvr>
  <p:transition>
    <p:wheel spokes="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14290"/>
            <a:ext cx="8172480" cy="5286412"/>
          </a:xfrm>
        </p:spPr>
        <p:txBody>
          <a:bodyPr>
            <a:noAutofit/>
          </a:bodyPr>
          <a:lstStyle/>
          <a:p>
            <a:pPr algn="l"/>
            <a:r>
              <a:rPr lang="ru-RU" sz="3600" i="1" dirty="0" smtClean="0"/>
              <a:t/>
            </a:r>
            <a:br>
              <a:rPr lang="ru-RU" sz="3600" i="1" dirty="0" smtClean="0"/>
            </a:br>
            <a:r>
              <a:rPr lang="ru-RU" sz="3600" i="1" dirty="0" smtClean="0"/>
              <a:t>    Выводы </a:t>
            </a:r>
            <a:r>
              <a:rPr lang="ru-RU" sz="3600" i="1" dirty="0" smtClean="0"/>
              <a:t>и рекомендации: </a:t>
            </a:r>
            <a:r>
              <a:rPr lang="ru-RU" sz="2400" dirty="0" smtClean="0"/>
              <a:t/>
            </a:r>
            <a:br>
              <a:rPr lang="ru-RU" sz="2400" dirty="0" smtClean="0"/>
            </a:br>
            <a:r>
              <a:rPr lang="ru-RU" sz="2400" dirty="0" smtClean="0"/>
              <a:t>   </a:t>
            </a:r>
            <a:r>
              <a:rPr lang="ru-RU" sz="3200" dirty="0" smtClean="0"/>
              <a:t>1</a:t>
            </a:r>
            <a:r>
              <a:rPr lang="ru-RU" sz="2400" dirty="0" smtClean="0"/>
              <a:t>. </a:t>
            </a:r>
            <a:r>
              <a:rPr lang="ru-RU" sz="2400" dirty="0" smtClean="0"/>
              <a:t>Во избежание возникновения психологической напряженности, неврозов – взрослому необходимо спокойно и планомерно осуществлять режимные моменты, что повлечет стабилизацию физического самочувствия </a:t>
            </a:r>
            <a:r>
              <a:rPr lang="ru-RU" sz="2400" dirty="0" smtClean="0"/>
              <a:t>ребенка.</a:t>
            </a:r>
            <a:br>
              <a:rPr lang="ru-RU" sz="2400" dirty="0" smtClean="0"/>
            </a:br>
            <a:r>
              <a:rPr lang="ru-RU" sz="3200" dirty="0" smtClean="0"/>
              <a:t>2.</a:t>
            </a:r>
            <a:r>
              <a:rPr lang="ru-RU" sz="2400" dirty="0" smtClean="0"/>
              <a:t> Взрослому </a:t>
            </a:r>
            <a:r>
              <a:rPr lang="ru-RU" sz="2400" dirty="0" smtClean="0"/>
              <a:t>нужно быть другом для ребенка, стремиться всегда прийти на помощь.</a:t>
            </a:r>
            <a:br>
              <a:rPr lang="ru-RU" sz="2400" dirty="0" smtClean="0"/>
            </a:br>
            <a:r>
              <a:rPr lang="ru-RU" sz="3200" dirty="0" smtClean="0"/>
              <a:t>3.</a:t>
            </a:r>
            <a:r>
              <a:rPr lang="ru-RU" sz="2400" dirty="0" smtClean="0"/>
              <a:t>Родителям </a:t>
            </a:r>
            <a:r>
              <a:rPr lang="ru-RU" sz="2400" dirty="0" smtClean="0"/>
              <a:t>во избежание </a:t>
            </a:r>
            <a:r>
              <a:rPr lang="ru-RU" sz="2400" dirty="0" smtClean="0"/>
              <a:t> возникновения неврозов </a:t>
            </a:r>
            <a:r>
              <a:rPr lang="ru-RU" sz="2400" dirty="0" smtClean="0"/>
              <a:t>стараться предъявлять  посильные для каждого ребенка требования, что бы он был способен выполнить то, что от него ожидают.</a:t>
            </a:r>
            <a:br>
              <a:rPr lang="ru-RU" sz="2400" dirty="0" smtClean="0"/>
            </a:br>
            <a:endParaRPr lang="ru-RU" sz="2400" dirty="0"/>
          </a:p>
        </p:txBody>
      </p:sp>
      <p:sp>
        <p:nvSpPr>
          <p:cNvPr id="3" name="Подзаголовок 2"/>
          <p:cNvSpPr>
            <a:spLocks noGrp="1"/>
          </p:cNvSpPr>
          <p:nvPr>
            <p:ph type="subTitle" idx="1"/>
          </p:nvPr>
        </p:nvSpPr>
        <p:spPr>
          <a:xfrm flipV="1">
            <a:off x="685800" y="4811310"/>
            <a:ext cx="7772400" cy="1260895"/>
          </a:xfrm>
        </p:spPr>
        <p:txBody>
          <a:bodyPr/>
          <a:lstStyle/>
          <a:p>
            <a:endParaRPr lang="ru-RU" dirty="0"/>
          </a:p>
        </p:txBody>
      </p:sp>
    </p:spTree>
  </p:cSld>
  <p:clrMapOvr>
    <a:masterClrMapping/>
  </p:clrMapOvr>
  <p:transition>
    <p:wheel spokes="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TotalTime>
  <Words>8</Words>
  <PresentationFormat>Экран (4:3)</PresentationFormat>
  <Paragraphs>4</Paragraphs>
  <Slides>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vt:i4>
      </vt:variant>
    </vt:vector>
  </HeadingPairs>
  <TitlesOfParts>
    <vt:vector size="5" baseType="lpstr">
      <vt:lpstr>Открытая</vt:lpstr>
      <vt:lpstr>     Родительское собрание    Адаптация обучающихся      1 классов в условиях обучения в начальной школе</vt:lpstr>
      <vt:lpstr>Повестка родительского собрания       1. Информация школьной медсестры.  «Сохранение и укрепление здоровья у учащихся»       2. Информация школьного психолога   Результаты диагностики направлены на определение уровня адаптации детей к школе.       3. Информация классного руководителя Адаптация обучающихся первых классов в условиях обучения. Проблемы . Поиски. Находки.       4. Обсуждение родителей       5. Поведение итогов родительского собрания. </vt:lpstr>
      <vt:lpstr>Возможности детей  1 Ребенок хочет учиться. Родителям следует стараться подкреплять интерес к обучению знаниями, прочными навыками и умениями в учебной работе, иначе интерес угаснет. 2 Этот возраст ребенка благоприятен для усвоения моральных норм. Воспитывайте добрые и полезные привычки в своих детях в этом возрасте. 3 Ребенок добивается признания со стороны взрослого. Используйте этот период для воспитания основных качеств личности. 4 Ребенок добивается признания среди сверстников. Отрабатывайте это желание стремления к успеху в учебной деятельности. Таковы общие возрастные особенности детей 6-7лет. Но каждый ребенок индивидуален, и индивидуальные особенности детей проявляются по разному в одном и том же возрасте. </vt:lpstr>
      <vt:lpstr>     Выводы и рекомендации:     1. Во избежание возникновения психологической напряженности, неврозов – взрослому необходимо спокойно и планомерно осуществлять режимные моменты, что повлечет стабилизацию физического самочувствия ребенка. 2. Взрослому нужно быть другом для ребенка, стремиться всегда прийти на помощь. 3.Родителям во избежание  возникновения неврозов стараться предъявлять  посильные для каждого ребенка требования, что бы он был способен выполнить то, что от него ожидают.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Родительское собрание  Адаптация обучающихся  1 классов в условиях обучения в начальной школе</dc:title>
  <dc:creator>Алиме</dc:creator>
  <cp:lastModifiedBy>Алиме</cp:lastModifiedBy>
  <cp:revision>4</cp:revision>
  <dcterms:created xsi:type="dcterms:W3CDTF">2015-10-22T18:24:42Z</dcterms:created>
  <dcterms:modified xsi:type="dcterms:W3CDTF">2015-10-22T19:02:51Z</dcterms:modified>
</cp:coreProperties>
</file>