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7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3F900-A61E-437F-8BC5-8D4CF69EB1D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F1018-7A0D-4B4F-9025-2533877F2F6E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Создание условий для формирования компетенций ребенка</a:t>
          </a:r>
          <a:endParaRPr lang="ru-RU" sz="2400" b="1" dirty="0">
            <a:solidFill>
              <a:schemeClr val="bg1"/>
            </a:solidFill>
          </a:endParaRPr>
        </a:p>
      </dgm:t>
    </dgm:pt>
    <dgm:pt modelId="{B7239E77-9CED-4CCC-80F0-2AFE5CF0ABBE}" type="parTrans" cxnId="{F9239F7C-72D5-4C73-809B-6A6F97CDBA72}">
      <dgm:prSet/>
      <dgm:spPr/>
      <dgm:t>
        <a:bodyPr/>
        <a:lstStyle/>
        <a:p>
          <a:endParaRPr lang="ru-RU"/>
        </a:p>
      </dgm:t>
    </dgm:pt>
    <dgm:pt modelId="{B18227F3-DCC4-476C-90C6-8E0BA8024469}" type="sibTrans" cxnId="{F9239F7C-72D5-4C73-809B-6A6F97CDBA72}">
      <dgm:prSet/>
      <dgm:spPr/>
      <dgm:t>
        <a:bodyPr/>
        <a:lstStyle/>
        <a:p>
          <a:endParaRPr lang="ru-RU"/>
        </a:p>
      </dgm:t>
    </dgm:pt>
    <dgm:pt modelId="{2616BB89-5FF7-49E1-9B4A-41E8C943C43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Использование образовательных технологий</a:t>
          </a:r>
          <a:endParaRPr lang="ru-RU" sz="2400" b="1" dirty="0">
            <a:solidFill>
              <a:schemeClr val="bg1"/>
            </a:solidFill>
          </a:endParaRPr>
        </a:p>
      </dgm:t>
    </dgm:pt>
    <dgm:pt modelId="{C45E0B24-15F3-47CB-88FC-9A2171A133AE}" type="parTrans" cxnId="{84A196B8-19BE-4D43-BCC7-DCBB0FC5F9F4}">
      <dgm:prSet/>
      <dgm:spPr/>
      <dgm:t>
        <a:bodyPr/>
        <a:lstStyle/>
        <a:p>
          <a:endParaRPr lang="ru-RU"/>
        </a:p>
      </dgm:t>
    </dgm:pt>
    <dgm:pt modelId="{D3C1E8BC-D48D-4E89-86E5-C4E483EF9368}" type="sibTrans" cxnId="{84A196B8-19BE-4D43-BCC7-DCBB0FC5F9F4}">
      <dgm:prSet/>
      <dgm:spPr/>
      <dgm:t>
        <a:bodyPr/>
        <a:lstStyle/>
        <a:p>
          <a:endParaRPr lang="ru-RU"/>
        </a:p>
      </dgm:t>
    </dgm:pt>
    <dgm:pt modelId="{28492C50-9AF4-4F98-A2CB-627B68076DA6}">
      <dgm:prSet custT="1"/>
      <dgm:spPr>
        <a:solidFill>
          <a:schemeClr val="tx2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Личностно-ориентированный, индивидуальный характер</a:t>
          </a:r>
          <a:endParaRPr lang="ru-RU" sz="2400" b="1" dirty="0">
            <a:solidFill>
              <a:schemeClr val="bg1"/>
            </a:solidFill>
          </a:endParaRPr>
        </a:p>
      </dgm:t>
    </dgm:pt>
    <dgm:pt modelId="{478E605A-E11B-4552-8C60-E8A275269E9C}" type="parTrans" cxnId="{2DBC14F5-6021-4D63-8A23-F6222F2A5735}">
      <dgm:prSet/>
      <dgm:spPr/>
      <dgm:t>
        <a:bodyPr/>
        <a:lstStyle/>
        <a:p>
          <a:endParaRPr lang="ru-RU"/>
        </a:p>
      </dgm:t>
    </dgm:pt>
    <dgm:pt modelId="{22E0338A-C07C-4591-BEE6-CA2E0B5A0B90}" type="sibTrans" cxnId="{2DBC14F5-6021-4D63-8A23-F6222F2A5735}">
      <dgm:prSet/>
      <dgm:spPr/>
      <dgm:t>
        <a:bodyPr/>
        <a:lstStyle/>
        <a:p>
          <a:endParaRPr lang="ru-RU"/>
        </a:p>
      </dgm:t>
    </dgm:pt>
    <dgm:pt modelId="{C9826F03-9A74-4E03-AC39-D67B72F67AC7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Компоненты содержания: знания, умения, навыки, творческая деятельность, эмоционально- ценностный опыт</a:t>
          </a:r>
          <a:endParaRPr lang="ru-RU" sz="2000" b="1" dirty="0">
            <a:solidFill>
              <a:schemeClr val="bg1"/>
            </a:solidFill>
          </a:endParaRPr>
        </a:p>
      </dgm:t>
    </dgm:pt>
    <dgm:pt modelId="{489DEDE1-07D9-4FCD-A12C-53FC9E2D7932}" type="parTrans" cxnId="{DD783FB8-BA2C-42B2-AC5F-E51BD44C5F40}">
      <dgm:prSet/>
      <dgm:spPr/>
      <dgm:t>
        <a:bodyPr/>
        <a:lstStyle/>
        <a:p>
          <a:endParaRPr lang="ru-RU"/>
        </a:p>
      </dgm:t>
    </dgm:pt>
    <dgm:pt modelId="{01780B34-22DD-4CBA-B270-06A6E4877EFD}" type="sibTrans" cxnId="{DD783FB8-BA2C-42B2-AC5F-E51BD44C5F40}">
      <dgm:prSet/>
      <dgm:spPr/>
      <dgm:t>
        <a:bodyPr/>
        <a:lstStyle/>
        <a:p>
          <a:endParaRPr lang="ru-RU"/>
        </a:p>
      </dgm:t>
    </dgm:pt>
    <dgm:pt modelId="{88ECF465-4B37-4EB7-BE87-337AB3414E4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Практический, </a:t>
          </a:r>
          <a:r>
            <a:rPr lang="ru-RU" sz="2400" b="1" dirty="0" err="1" smtClean="0">
              <a:solidFill>
                <a:schemeClr val="bg1"/>
              </a:solidFill>
            </a:rPr>
            <a:t>деятельностный</a:t>
          </a:r>
          <a:r>
            <a:rPr lang="ru-RU" sz="2400" b="1" dirty="0" smtClean="0">
              <a:solidFill>
                <a:schemeClr val="bg1"/>
              </a:solidFill>
            </a:rPr>
            <a:t> подход</a:t>
          </a:r>
          <a:endParaRPr lang="ru-RU" sz="2400" b="1" dirty="0">
            <a:solidFill>
              <a:schemeClr val="bg1"/>
            </a:solidFill>
          </a:endParaRPr>
        </a:p>
      </dgm:t>
    </dgm:pt>
    <dgm:pt modelId="{B7DF4E6F-9F03-44B9-82E6-5732A9BBD7F2}" type="parTrans" cxnId="{AE33626C-A8B1-4824-9C53-C9A6E375AC86}">
      <dgm:prSet/>
      <dgm:spPr/>
      <dgm:t>
        <a:bodyPr/>
        <a:lstStyle/>
        <a:p>
          <a:endParaRPr lang="ru-RU"/>
        </a:p>
      </dgm:t>
    </dgm:pt>
    <dgm:pt modelId="{1A527B15-7BD0-44CD-AFB5-894117CDE6A8}" type="sibTrans" cxnId="{AE33626C-A8B1-4824-9C53-C9A6E375AC86}">
      <dgm:prSet/>
      <dgm:spPr/>
      <dgm:t>
        <a:bodyPr/>
        <a:lstStyle/>
        <a:p>
          <a:endParaRPr lang="ru-RU"/>
        </a:p>
      </dgm:t>
    </dgm:pt>
    <dgm:pt modelId="{1B402736-3CD2-497A-B5B1-C0F339D9DF17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Самостоятельная работа ученика, а не учителя</a:t>
          </a:r>
          <a:endParaRPr lang="ru-RU" sz="2400" b="1" dirty="0">
            <a:solidFill>
              <a:schemeClr val="bg1"/>
            </a:solidFill>
          </a:endParaRPr>
        </a:p>
      </dgm:t>
    </dgm:pt>
    <dgm:pt modelId="{CA00C3F8-D258-4551-9C47-B4859A704C26}" type="parTrans" cxnId="{0B2E936F-ED10-4B9F-8C2E-1F48DA022591}">
      <dgm:prSet/>
      <dgm:spPr/>
      <dgm:t>
        <a:bodyPr/>
        <a:lstStyle/>
        <a:p>
          <a:endParaRPr lang="ru-RU"/>
        </a:p>
      </dgm:t>
    </dgm:pt>
    <dgm:pt modelId="{0D4484C2-5A0A-417E-9845-3E5492DE596A}" type="sibTrans" cxnId="{0B2E936F-ED10-4B9F-8C2E-1F48DA022591}">
      <dgm:prSet/>
      <dgm:spPr/>
      <dgm:t>
        <a:bodyPr/>
        <a:lstStyle/>
        <a:p>
          <a:endParaRPr lang="ru-RU"/>
        </a:p>
      </dgm:t>
    </dgm:pt>
    <dgm:pt modelId="{11D2D24E-C360-442C-ABEB-CFAFE93DEA02}" type="pres">
      <dgm:prSet presAssocID="{6093F900-A61E-437F-8BC5-8D4CF69EB1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6E5BF8-F07D-47C7-A809-8C711F83B4DE}" type="pres">
      <dgm:prSet presAssocID="{626F1018-7A0D-4B4F-9025-2533877F2F6E}" presName="node" presStyleLbl="node1" presStyleIdx="0" presStyleCnt="6" custScaleX="200155" custScaleY="180767" custRadScaleRad="70735" custRadScaleInc="-7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63EFE-5F7E-439C-8FAA-C28B55D11AF5}" type="pres">
      <dgm:prSet presAssocID="{626F1018-7A0D-4B4F-9025-2533877F2F6E}" presName="spNode" presStyleCnt="0"/>
      <dgm:spPr/>
    </dgm:pt>
    <dgm:pt modelId="{E77DD79E-749F-498F-B712-6FEF6D97DAA4}" type="pres">
      <dgm:prSet presAssocID="{B18227F3-DCC4-476C-90C6-8E0BA802446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B3EB1009-BE98-44E9-993A-D8331F589598}" type="pres">
      <dgm:prSet presAssocID="{C9826F03-9A74-4E03-AC39-D67B72F67AC7}" presName="node" presStyleLbl="node1" presStyleIdx="1" presStyleCnt="6" custScaleX="217984" custScaleY="235950" custRadScaleRad="162802" custRadScaleInc="67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3E7A4-A136-4700-9877-B3BD2D867773}" type="pres">
      <dgm:prSet presAssocID="{C9826F03-9A74-4E03-AC39-D67B72F67AC7}" presName="spNode" presStyleCnt="0"/>
      <dgm:spPr/>
    </dgm:pt>
    <dgm:pt modelId="{28C58478-9C23-4BC1-B376-7F4C6F0F3405}" type="pres">
      <dgm:prSet presAssocID="{01780B34-22DD-4CBA-B270-06A6E4877EF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F44E391-0ED8-44A6-820F-9BD186221788}" type="pres">
      <dgm:prSet presAssocID="{2616BB89-5FF7-49E1-9B4A-41E8C943C435}" presName="node" presStyleLbl="node1" presStyleIdx="2" presStyleCnt="6" custScaleX="239199" custScaleY="167517" custRadScaleRad="163158" custRadScaleInc="-60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C6BC3-C91A-4E76-AFEB-707773F24E78}" type="pres">
      <dgm:prSet presAssocID="{2616BB89-5FF7-49E1-9B4A-41E8C943C435}" presName="spNode" presStyleCnt="0"/>
      <dgm:spPr/>
    </dgm:pt>
    <dgm:pt modelId="{ADCBD4F2-908E-4C7F-A2FC-79BE2E8F17CA}" type="pres">
      <dgm:prSet presAssocID="{D3C1E8BC-D48D-4E89-86E5-C4E483EF936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C45EACE-7799-423E-81EF-5A71EC6674D2}" type="pres">
      <dgm:prSet presAssocID="{88ECF465-4B37-4EB7-BE87-337AB3414E4B}" presName="node" presStyleLbl="node1" presStyleIdx="3" presStyleCnt="6" custScaleX="212607" custScaleY="176078" custRadScaleRad="104310" custRadScaleInc="7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FD099-01DF-41CB-87CE-223522878FF4}" type="pres">
      <dgm:prSet presAssocID="{88ECF465-4B37-4EB7-BE87-337AB3414E4B}" presName="spNode" presStyleCnt="0"/>
      <dgm:spPr/>
    </dgm:pt>
    <dgm:pt modelId="{7A349DFB-0318-4869-9C4B-09E1C4B1418F}" type="pres">
      <dgm:prSet presAssocID="{1A527B15-7BD0-44CD-AFB5-894117CDE6A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527290B-26A0-4744-99A5-8B3EFA4BDE5F}" type="pres">
      <dgm:prSet presAssocID="{1B402736-3CD2-497A-B5B1-C0F339D9DF17}" presName="node" presStyleLbl="node1" presStyleIdx="4" presStyleCnt="6" custScaleX="226183" custScaleY="174969" custRadScaleRad="155040" custRadScaleInc="7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A7AD-A6CE-4B4D-8DDB-DE9F8E26B9C1}" type="pres">
      <dgm:prSet presAssocID="{1B402736-3CD2-497A-B5B1-C0F339D9DF17}" presName="spNode" presStyleCnt="0"/>
      <dgm:spPr/>
    </dgm:pt>
    <dgm:pt modelId="{018D0D4B-65FD-44B5-A144-D22C7630C09F}" type="pres">
      <dgm:prSet presAssocID="{0D4484C2-5A0A-417E-9845-3E5492DE596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676C3BD-5DC2-4352-B84D-12E00AEC1664}" type="pres">
      <dgm:prSet presAssocID="{28492C50-9AF4-4F98-A2CB-627B68076DA6}" presName="node" presStyleLbl="node1" presStyleIdx="5" presStyleCnt="6" custScaleX="239282" custScaleY="177396" custRadScaleRad="160735" custRadScaleInc="-49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FB408-5BFA-4843-95B6-7AD9B2664EF9}" type="pres">
      <dgm:prSet presAssocID="{28492C50-9AF4-4F98-A2CB-627B68076DA6}" presName="spNode" presStyleCnt="0"/>
      <dgm:spPr/>
    </dgm:pt>
    <dgm:pt modelId="{86388368-CF10-4B58-A179-F17FD7746FEA}" type="pres">
      <dgm:prSet presAssocID="{22E0338A-C07C-4591-BEE6-CA2E0B5A0B9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747AEA1-C334-4FCA-8EA3-7182A7F8A139}" type="presOf" srcId="{B18227F3-DCC4-476C-90C6-8E0BA8024469}" destId="{E77DD79E-749F-498F-B712-6FEF6D97DAA4}" srcOrd="0" destOrd="0" presId="urn:microsoft.com/office/officeart/2005/8/layout/cycle6"/>
    <dgm:cxn modelId="{7F2F4D2B-E0D7-4980-AB98-62BBAF90741F}" type="presOf" srcId="{C9826F03-9A74-4E03-AC39-D67B72F67AC7}" destId="{B3EB1009-BE98-44E9-993A-D8331F589598}" srcOrd="0" destOrd="0" presId="urn:microsoft.com/office/officeart/2005/8/layout/cycle6"/>
    <dgm:cxn modelId="{D48577C9-F610-4060-A6A8-0EA135B59BA3}" type="presOf" srcId="{01780B34-22DD-4CBA-B270-06A6E4877EFD}" destId="{28C58478-9C23-4BC1-B376-7F4C6F0F3405}" srcOrd="0" destOrd="0" presId="urn:microsoft.com/office/officeart/2005/8/layout/cycle6"/>
    <dgm:cxn modelId="{0B2E936F-ED10-4B9F-8C2E-1F48DA022591}" srcId="{6093F900-A61E-437F-8BC5-8D4CF69EB1DB}" destId="{1B402736-3CD2-497A-B5B1-C0F339D9DF17}" srcOrd="4" destOrd="0" parTransId="{CA00C3F8-D258-4551-9C47-B4859A704C26}" sibTransId="{0D4484C2-5A0A-417E-9845-3E5492DE596A}"/>
    <dgm:cxn modelId="{67D7313F-EF5B-414A-805A-A4406E383F52}" type="presOf" srcId="{88ECF465-4B37-4EB7-BE87-337AB3414E4B}" destId="{3C45EACE-7799-423E-81EF-5A71EC6674D2}" srcOrd="0" destOrd="0" presId="urn:microsoft.com/office/officeart/2005/8/layout/cycle6"/>
    <dgm:cxn modelId="{FD3DB7A8-742B-4DAE-9E8E-6B761D60E7C1}" type="presOf" srcId="{D3C1E8BC-D48D-4E89-86E5-C4E483EF9368}" destId="{ADCBD4F2-908E-4C7F-A2FC-79BE2E8F17CA}" srcOrd="0" destOrd="0" presId="urn:microsoft.com/office/officeart/2005/8/layout/cycle6"/>
    <dgm:cxn modelId="{9FBD9405-95D4-4E1F-836D-18E5DADFDA3C}" type="presOf" srcId="{28492C50-9AF4-4F98-A2CB-627B68076DA6}" destId="{1676C3BD-5DC2-4352-B84D-12E00AEC1664}" srcOrd="0" destOrd="0" presId="urn:microsoft.com/office/officeart/2005/8/layout/cycle6"/>
    <dgm:cxn modelId="{84A196B8-19BE-4D43-BCC7-DCBB0FC5F9F4}" srcId="{6093F900-A61E-437F-8BC5-8D4CF69EB1DB}" destId="{2616BB89-5FF7-49E1-9B4A-41E8C943C435}" srcOrd="2" destOrd="0" parTransId="{C45E0B24-15F3-47CB-88FC-9A2171A133AE}" sibTransId="{D3C1E8BC-D48D-4E89-86E5-C4E483EF9368}"/>
    <dgm:cxn modelId="{F9239F7C-72D5-4C73-809B-6A6F97CDBA72}" srcId="{6093F900-A61E-437F-8BC5-8D4CF69EB1DB}" destId="{626F1018-7A0D-4B4F-9025-2533877F2F6E}" srcOrd="0" destOrd="0" parTransId="{B7239E77-9CED-4CCC-80F0-2AFE5CF0ABBE}" sibTransId="{B18227F3-DCC4-476C-90C6-8E0BA8024469}"/>
    <dgm:cxn modelId="{4E9B1E18-1129-41E5-82FB-944A22D5931B}" type="presOf" srcId="{22E0338A-C07C-4591-BEE6-CA2E0B5A0B90}" destId="{86388368-CF10-4B58-A179-F17FD7746FEA}" srcOrd="0" destOrd="0" presId="urn:microsoft.com/office/officeart/2005/8/layout/cycle6"/>
    <dgm:cxn modelId="{C2CA5CBE-01B9-4D17-8723-235AF3F8498D}" type="presOf" srcId="{2616BB89-5FF7-49E1-9B4A-41E8C943C435}" destId="{7F44E391-0ED8-44A6-820F-9BD186221788}" srcOrd="0" destOrd="0" presId="urn:microsoft.com/office/officeart/2005/8/layout/cycle6"/>
    <dgm:cxn modelId="{68056A9D-7C63-43C3-BF91-1B5833492D30}" type="presOf" srcId="{6093F900-A61E-437F-8BC5-8D4CF69EB1DB}" destId="{11D2D24E-C360-442C-ABEB-CFAFE93DEA02}" srcOrd="0" destOrd="0" presId="urn:microsoft.com/office/officeart/2005/8/layout/cycle6"/>
    <dgm:cxn modelId="{980BEB00-625B-40AD-BED3-598F4C8B8835}" type="presOf" srcId="{0D4484C2-5A0A-417E-9845-3E5492DE596A}" destId="{018D0D4B-65FD-44B5-A144-D22C7630C09F}" srcOrd="0" destOrd="0" presId="urn:microsoft.com/office/officeart/2005/8/layout/cycle6"/>
    <dgm:cxn modelId="{75DCE168-39EB-4F1C-8F2D-EE01159A8779}" type="presOf" srcId="{1B402736-3CD2-497A-B5B1-C0F339D9DF17}" destId="{9527290B-26A0-4744-99A5-8B3EFA4BDE5F}" srcOrd="0" destOrd="0" presId="urn:microsoft.com/office/officeart/2005/8/layout/cycle6"/>
    <dgm:cxn modelId="{DD783FB8-BA2C-42B2-AC5F-E51BD44C5F40}" srcId="{6093F900-A61E-437F-8BC5-8D4CF69EB1DB}" destId="{C9826F03-9A74-4E03-AC39-D67B72F67AC7}" srcOrd="1" destOrd="0" parTransId="{489DEDE1-07D9-4FCD-A12C-53FC9E2D7932}" sibTransId="{01780B34-22DD-4CBA-B270-06A6E4877EFD}"/>
    <dgm:cxn modelId="{05F005AF-5E6B-4FD6-93C2-D3B7BBEB9A00}" type="presOf" srcId="{626F1018-7A0D-4B4F-9025-2533877F2F6E}" destId="{1B6E5BF8-F07D-47C7-A809-8C711F83B4DE}" srcOrd="0" destOrd="0" presId="urn:microsoft.com/office/officeart/2005/8/layout/cycle6"/>
    <dgm:cxn modelId="{AE33626C-A8B1-4824-9C53-C9A6E375AC86}" srcId="{6093F900-A61E-437F-8BC5-8D4CF69EB1DB}" destId="{88ECF465-4B37-4EB7-BE87-337AB3414E4B}" srcOrd="3" destOrd="0" parTransId="{B7DF4E6F-9F03-44B9-82E6-5732A9BBD7F2}" sibTransId="{1A527B15-7BD0-44CD-AFB5-894117CDE6A8}"/>
    <dgm:cxn modelId="{1E8C482E-70B2-460B-9DC1-E17CA44D20ED}" type="presOf" srcId="{1A527B15-7BD0-44CD-AFB5-894117CDE6A8}" destId="{7A349DFB-0318-4869-9C4B-09E1C4B1418F}" srcOrd="0" destOrd="0" presId="urn:microsoft.com/office/officeart/2005/8/layout/cycle6"/>
    <dgm:cxn modelId="{2DBC14F5-6021-4D63-8A23-F6222F2A5735}" srcId="{6093F900-A61E-437F-8BC5-8D4CF69EB1DB}" destId="{28492C50-9AF4-4F98-A2CB-627B68076DA6}" srcOrd="5" destOrd="0" parTransId="{478E605A-E11B-4552-8C60-E8A275269E9C}" sibTransId="{22E0338A-C07C-4591-BEE6-CA2E0B5A0B90}"/>
    <dgm:cxn modelId="{0258BCAC-6621-44AA-A21B-7389BCDA6DC0}" type="presParOf" srcId="{11D2D24E-C360-442C-ABEB-CFAFE93DEA02}" destId="{1B6E5BF8-F07D-47C7-A809-8C711F83B4DE}" srcOrd="0" destOrd="0" presId="urn:microsoft.com/office/officeart/2005/8/layout/cycle6"/>
    <dgm:cxn modelId="{E7299F95-993A-4008-9039-8AC352EBF0DF}" type="presParOf" srcId="{11D2D24E-C360-442C-ABEB-CFAFE93DEA02}" destId="{C4263EFE-5F7E-439C-8FAA-C28B55D11AF5}" srcOrd="1" destOrd="0" presId="urn:microsoft.com/office/officeart/2005/8/layout/cycle6"/>
    <dgm:cxn modelId="{18364A56-9946-49AD-B871-E129977CAC41}" type="presParOf" srcId="{11D2D24E-C360-442C-ABEB-CFAFE93DEA02}" destId="{E77DD79E-749F-498F-B712-6FEF6D97DAA4}" srcOrd="2" destOrd="0" presId="urn:microsoft.com/office/officeart/2005/8/layout/cycle6"/>
    <dgm:cxn modelId="{9676912B-2FD6-4406-A12C-6BF521CE84D9}" type="presParOf" srcId="{11D2D24E-C360-442C-ABEB-CFAFE93DEA02}" destId="{B3EB1009-BE98-44E9-993A-D8331F589598}" srcOrd="3" destOrd="0" presId="urn:microsoft.com/office/officeart/2005/8/layout/cycle6"/>
    <dgm:cxn modelId="{2A27ED97-6C32-460F-8F91-3BC6D2913226}" type="presParOf" srcId="{11D2D24E-C360-442C-ABEB-CFAFE93DEA02}" destId="{2E23E7A4-A136-4700-9877-B3BD2D867773}" srcOrd="4" destOrd="0" presId="urn:microsoft.com/office/officeart/2005/8/layout/cycle6"/>
    <dgm:cxn modelId="{6FB2A94E-B302-4815-9998-9625186ED4C1}" type="presParOf" srcId="{11D2D24E-C360-442C-ABEB-CFAFE93DEA02}" destId="{28C58478-9C23-4BC1-B376-7F4C6F0F3405}" srcOrd="5" destOrd="0" presId="urn:microsoft.com/office/officeart/2005/8/layout/cycle6"/>
    <dgm:cxn modelId="{29C7B55F-2B8C-4827-9CC6-D2C695C4E367}" type="presParOf" srcId="{11D2D24E-C360-442C-ABEB-CFAFE93DEA02}" destId="{7F44E391-0ED8-44A6-820F-9BD186221788}" srcOrd="6" destOrd="0" presId="urn:microsoft.com/office/officeart/2005/8/layout/cycle6"/>
    <dgm:cxn modelId="{5BB5A249-59D2-4366-B3EC-1F4B6584EBA3}" type="presParOf" srcId="{11D2D24E-C360-442C-ABEB-CFAFE93DEA02}" destId="{A09C6BC3-C91A-4E76-AFEB-707773F24E78}" srcOrd="7" destOrd="0" presId="urn:microsoft.com/office/officeart/2005/8/layout/cycle6"/>
    <dgm:cxn modelId="{41EAFBC4-6EE2-4030-AA24-BA1E4E8CAF89}" type="presParOf" srcId="{11D2D24E-C360-442C-ABEB-CFAFE93DEA02}" destId="{ADCBD4F2-908E-4C7F-A2FC-79BE2E8F17CA}" srcOrd="8" destOrd="0" presId="urn:microsoft.com/office/officeart/2005/8/layout/cycle6"/>
    <dgm:cxn modelId="{42C7F54A-5F3A-4620-9F2F-28F7BD38E35F}" type="presParOf" srcId="{11D2D24E-C360-442C-ABEB-CFAFE93DEA02}" destId="{3C45EACE-7799-423E-81EF-5A71EC6674D2}" srcOrd="9" destOrd="0" presId="urn:microsoft.com/office/officeart/2005/8/layout/cycle6"/>
    <dgm:cxn modelId="{5F6A4CD5-BB78-45A1-B0DF-E3EBFD3F5D07}" type="presParOf" srcId="{11D2D24E-C360-442C-ABEB-CFAFE93DEA02}" destId="{B76FD099-01DF-41CB-87CE-223522878FF4}" srcOrd="10" destOrd="0" presId="urn:microsoft.com/office/officeart/2005/8/layout/cycle6"/>
    <dgm:cxn modelId="{59C61764-0019-4FE4-9791-B02408271749}" type="presParOf" srcId="{11D2D24E-C360-442C-ABEB-CFAFE93DEA02}" destId="{7A349DFB-0318-4869-9C4B-09E1C4B1418F}" srcOrd="11" destOrd="0" presId="urn:microsoft.com/office/officeart/2005/8/layout/cycle6"/>
    <dgm:cxn modelId="{15B27342-EE4B-4A1D-8809-2836A24ACDD5}" type="presParOf" srcId="{11D2D24E-C360-442C-ABEB-CFAFE93DEA02}" destId="{9527290B-26A0-4744-99A5-8B3EFA4BDE5F}" srcOrd="12" destOrd="0" presId="urn:microsoft.com/office/officeart/2005/8/layout/cycle6"/>
    <dgm:cxn modelId="{2182D9AF-0F18-4D54-A01F-5376787D69FC}" type="presParOf" srcId="{11D2D24E-C360-442C-ABEB-CFAFE93DEA02}" destId="{0DE4A7AD-A6CE-4B4D-8DDB-DE9F8E26B9C1}" srcOrd="13" destOrd="0" presId="urn:microsoft.com/office/officeart/2005/8/layout/cycle6"/>
    <dgm:cxn modelId="{15584881-3B72-4813-BB6C-38F4C3161A77}" type="presParOf" srcId="{11D2D24E-C360-442C-ABEB-CFAFE93DEA02}" destId="{018D0D4B-65FD-44B5-A144-D22C7630C09F}" srcOrd="14" destOrd="0" presId="urn:microsoft.com/office/officeart/2005/8/layout/cycle6"/>
    <dgm:cxn modelId="{85449307-19F8-4D35-82DB-A798976EFE2A}" type="presParOf" srcId="{11D2D24E-C360-442C-ABEB-CFAFE93DEA02}" destId="{1676C3BD-5DC2-4352-B84D-12E00AEC1664}" srcOrd="15" destOrd="0" presId="urn:microsoft.com/office/officeart/2005/8/layout/cycle6"/>
    <dgm:cxn modelId="{8A7C6BB3-3065-4024-9D6E-010CBFE48311}" type="presParOf" srcId="{11D2D24E-C360-442C-ABEB-CFAFE93DEA02}" destId="{478FB408-5BFA-4843-95B6-7AD9B2664EF9}" srcOrd="16" destOrd="0" presId="urn:microsoft.com/office/officeart/2005/8/layout/cycle6"/>
    <dgm:cxn modelId="{AE937E16-8B61-4410-8414-843E7F99EA6B}" type="presParOf" srcId="{11D2D24E-C360-442C-ABEB-CFAFE93DEA02}" destId="{86388368-CF10-4B58-A179-F17FD7746FE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E5BF8-F07D-47C7-A809-8C711F83B4DE}">
      <dsp:nvSpPr>
        <dsp:cNvPr id="0" name=""/>
        <dsp:cNvSpPr/>
      </dsp:nvSpPr>
      <dsp:spPr>
        <a:xfrm>
          <a:off x="3590999" y="285003"/>
          <a:ext cx="2916516" cy="171210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Создание условий для формирования компетенций ребенка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590999" y="285003"/>
        <a:ext cx="2916516" cy="1712105"/>
      </dsp:txXfrm>
    </dsp:sp>
    <dsp:sp modelId="{E77DD79E-749F-498F-B712-6FEF6D97DAA4}">
      <dsp:nvSpPr>
        <dsp:cNvPr id="0" name=""/>
        <dsp:cNvSpPr/>
      </dsp:nvSpPr>
      <dsp:spPr>
        <a:xfrm>
          <a:off x="4174761" y="1365833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2337654" y="2422"/>
              </a:moveTo>
              <a:arcTo wR="2233660" hR="2233660" stAng="16360112" swAng="7414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1009-BE98-44E9-993A-D8331F589598}">
      <dsp:nvSpPr>
        <dsp:cNvPr id="0" name=""/>
        <dsp:cNvSpPr/>
      </dsp:nvSpPr>
      <dsp:spPr>
        <a:xfrm>
          <a:off x="6992234" y="573292"/>
          <a:ext cx="3176308" cy="223476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Компоненты содержания: знания, умения, навыки, творческая деятельность, эмоционально- ценностный опыт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6992234" y="573292"/>
        <a:ext cx="3176308" cy="2234762"/>
      </dsp:txXfrm>
    </dsp:sp>
    <dsp:sp modelId="{28C58478-9C23-4BC1-B376-7F4C6F0F3405}">
      <dsp:nvSpPr>
        <dsp:cNvPr id="0" name=""/>
        <dsp:cNvSpPr/>
      </dsp:nvSpPr>
      <dsp:spPr>
        <a:xfrm>
          <a:off x="4448219" y="-321085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4278905" y="3131554"/>
              </a:moveTo>
              <a:arcTo wR="2233660" hR="2233660" stAng="1422132" swAng="3977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4E391-0ED8-44A6-820F-9BD186221788}">
      <dsp:nvSpPr>
        <dsp:cNvPr id="0" name=""/>
        <dsp:cNvSpPr/>
      </dsp:nvSpPr>
      <dsp:spPr>
        <a:xfrm>
          <a:off x="6699545" y="3042865"/>
          <a:ext cx="3485438" cy="158661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Использование образовательных технологий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699545" y="3042865"/>
        <a:ext cx="3485438" cy="1586610"/>
      </dsp:txXfrm>
    </dsp:sp>
    <dsp:sp modelId="{ADCBD4F2-908E-4C7F-A2FC-79BE2E8F17CA}">
      <dsp:nvSpPr>
        <dsp:cNvPr id="0" name=""/>
        <dsp:cNvSpPr/>
      </dsp:nvSpPr>
      <dsp:spPr>
        <a:xfrm>
          <a:off x="5431949" y="197704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2615825" y="4434385"/>
              </a:moveTo>
              <a:arcTo wR="2233660" hR="2233660" stAng="4808916" swAng="23072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5EACE-7799-423E-81EF-5A71EC6674D2}">
      <dsp:nvSpPr>
        <dsp:cNvPr id="0" name=""/>
        <dsp:cNvSpPr/>
      </dsp:nvSpPr>
      <dsp:spPr>
        <a:xfrm>
          <a:off x="3485198" y="4120249"/>
          <a:ext cx="3097958" cy="166769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Практический, </a:t>
          </a:r>
          <a:r>
            <a:rPr lang="ru-RU" sz="2400" b="1" kern="1200" dirty="0" err="1" smtClean="0">
              <a:solidFill>
                <a:schemeClr val="bg1"/>
              </a:solidFill>
            </a:rPr>
            <a:t>деятельностный</a:t>
          </a:r>
          <a:r>
            <a:rPr lang="ru-RU" sz="2400" b="1" kern="1200" dirty="0" smtClean="0">
              <a:solidFill>
                <a:schemeClr val="bg1"/>
              </a:solidFill>
            </a:rPr>
            <a:t> подход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485198" y="4120249"/>
        <a:ext cx="3097958" cy="1667694"/>
      </dsp:txXfrm>
    </dsp:sp>
    <dsp:sp modelId="{7A349DFB-0318-4869-9C4B-09E1C4B1418F}">
      <dsp:nvSpPr>
        <dsp:cNvPr id="0" name=""/>
        <dsp:cNvSpPr/>
      </dsp:nvSpPr>
      <dsp:spPr>
        <a:xfrm>
          <a:off x="308865" y="13653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3163518" y="4264572"/>
              </a:moveTo>
              <a:arcTo wR="2233660" hR="2233660" stAng="3923952" swAng="216677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7290B-26A0-4744-99A5-8B3EFA4BDE5F}">
      <dsp:nvSpPr>
        <dsp:cNvPr id="0" name=""/>
        <dsp:cNvSpPr/>
      </dsp:nvSpPr>
      <dsp:spPr>
        <a:xfrm>
          <a:off x="96604" y="2775987"/>
          <a:ext cx="3295778" cy="16571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Самостоятельная работа ученика, а не учителя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96604" y="2775987"/>
        <a:ext cx="3295778" cy="1657190"/>
      </dsp:txXfrm>
    </dsp:sp>
    <dsp:sp modelId="{018D0D4B-65FD-44B5-A144-D22C7630C09F}">
      <dsp:nvSpPr>
        <dsp:cNvPr id="0" name=""/>
        <dsp:cNvSpPr/>
      </dsp:nvSpPr>
      <dsp:spPr>
        <a:xfrm>
          <a:off x="1536615" y="-97355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92244" y="2868939"/>
              </a:moveTo>
              <a:arcTo wR="2233660" hR="2233660" stAng="9808580" swAng="69440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6C3BD-5DC2-4352-B84D-12E00AEC1664}">
      <dsp:nvSpPr>
        <dsp:cNvPr id="0" name=""/>
        <dsp:cNvSpPr/>
      </dsp:nvSpPr>
      <dsp:spPr>
        <a:xfrm>
          <a:off x="0" y="644290"/>
          <a:ext cx="3486647" cy="1680177"/>
        </a:xfrm>
        <a:prstGeom prst="roundRect">
          <a:avLst/>
        </a:prstGeom>
        <a:solidFill>
          <a:schemeClr val="tx2"/>
        </a:solidFill>
        <a:ln w="15875" cap="rnd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Личностно-ориентированный, индивидуальный характер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0" y="644290"/>
        <a:ext cx="3486647" cy="1680177"/>
      </dsp:txXfrm>
    </dsp:sp>
    <dsp:sp modelId="{86388368-CF10-4B58-A179-F17FD7746FEA}">
      <dsp:nvSpPr>
        <dsp:cNvPr id="0" name=""/>
        <dsp:cNvSpPr/>
      </dsp:nvSpPr>
      <dsp:spPr>
        <a:xfrm>
          <a:off x="1535825" y="1285354"/>
          <a:ext cx="4467321" cy="4467321"/>
        </a:xfrm>
        <a:custGeom>
          <a:avLst/>
          <a:gdLst/>
          <a:ahLst/>
          <a:cxnLst/>
          <a:rect l="0" t="0" r="0" b="0"/>
          <a:pathLst>
            <a:path>
              <a:moveTo>
                <a:pt x="1951862" y="17847"/>
              </a:moveTo>
              <a:arcTo wR="2233660" hR="2233660" stAng="15765137" swAng="15825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098" y="2136017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Современный урок в начальной школе</a:t>
            </a:r>
            <a:endParaRPr lang="ru-RU" sz="60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5" y="3755571"/>
            <a:ext cx="5441497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59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54" y="685800"/>
            <a:ext cx="8534401" cy="910771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Цель современного образования: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652" y="2725057"/>
            <a:ext cx="8534400" cy="390797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6200" b="1" dirty="0">
                <a:solidFill>
                  <a:prstClr val="black"/>
                </a:solidFill>
                <a:latin typeface="Constantia"/>
              </a:rPr>
              <a:t>формирование и </a:t>
            </a:r>
            <a:endParaRPr lang="en-US" sz="6200" b="1" dirty="0" smtClean="0">
              <a:solidFill>
                <a:prstClr val="black"/>
              </a:solidFill>
              <a:latin typeface="Constantia"/>
            </a:endParaRPr>
          </a:p>
          <a:p>
            <a:r>
              <a:rPr lang="ru-RU" sz="6200" b="1" dirty="0" smtClean="0">
                <a:solidFill>
                  <a:prstClr val="black"/>
                </a:solidFill>
                <a:latin typeface="Constantia"/>
              </a:rPr>
              <a:t>развитие </a:t>
            </a:r>
            <a:r>
              <a:rPr lang="ru-RU" sz="6200" b="1" dirty="0">
                <a:solidFill>
                  <a:prstClr val="black"/>
                </a:solidFill>
                <a:latin typeface="Constantia"/>
              </a:rPr>
              <a:t>мобильной </a:t>
            </a:r>
            <a:r>
              <a:rPr lang="ru-RU" sz="6200" b="1" dirty="0" err="1">
                <a:solidFill>
                  <a:prstClr val="black"/>
                </a:solidFill>
                <a:latin typeface="Constantia"/>
              </a:rPr>
              <a:t>самореализующейся</a:t>
            </a:r>
            <a:r>
              <a:rPr lang="ru-RU" sz="6200" b="1" dirty="0">
                <a:solidFill>
                  <a:prstClr val="black"/>
                </a:solidFill>
                <a:latin typeface="Constantia"/>
              </a:rPr>
              <a:t> личности, способной к обучению на протяжении всей жизни. </a:t>
            </a:r>
            <a:endParaRPr lang="ru-RU" sz="6200" dirty="0"/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7" y="0"/>
            <a:ext cx="4844143" cy="3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90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468" y="249160"/>
            <a:ext cx="9809617" cy="1507069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cap="none" dirty="0">
                <a:ln>
                  <a:noFill/>
                </a:ln>
                <a:solidFill>
                  <a:srgbClr val="3333CC"/>
                </a:solidFill>
                <a:latin typeface="Arbat-Bold" pitchFamily="2" charset="0"/>
              </a:rPr>
              <a:t>Характеристика современного урока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400" cap="none" dirty="0">
                <a:ln>
                  <a:noFill/>
                </a:ln>
                <a:solidFill>
                  <a:srgbClr val="3333CC"/>
                </a:solidFill>
                <a:latin typeface="Arbat-Bold" pitchFamily="2" charset="0"/>
              </a:rPr>
              <a:t/>
            </a:r>
            <a:br>
              <a:rPr lang="ru-RU" sz="3400" cap="none" dirty="0">
                <a:ln>
                  <a:noFill/>
                </a:ln>
                <a:solidFill>
                  <a:srgbClr val="3333CC"/>
                </a:solidFill>
                <a:latin typeface="Arbat-Bold" pitchFamily="2" charset="0"/>
              </a:rPr>
            </a:b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850152391"/>
              </p:ext>
            </p:extLst>
          </p:nvPr>
        </p:nvGraphicFramePr>
        <p:xfrm>
          <a:off x="1342452" y="794617"/>
          <a:ext cx="101849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31567" y="3342806"/>
            <a:ext cx="2368445" cy="86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Урок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2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67266" y="2443397"/>
            <a:ext cx="3837482" cy="1543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3200" b="1" u="sng" dirty="0">
                <a:solidFill>
                  <a:schemeClr val="tx2"/>
                </a:solidFill>
                <a:latin typeface="Constantia"/>
              </a:rPr>
              <a:t>Универсальные учебные действия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154648" y="629588"/>
            <a:ext cx="3402767" cy="16788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hangingPunct="0"/>
            <a:r>
              <a:rPr lang="ru-RU" sz="2400" b="1" dirty="0">
                <a:solidFill>
                  <a:schemeClr val="tx2"/>
                </a:solidFill>
                <a:latin typeface="Constantia"/>
              </a:rPr>
              <a:t>ПОЗНАВАТЕЛЬНЫЕ</a:t>
            </a:r>
            <a:endParaRPr lang="en-US" sz="2400" b="1" dirty="0">
              <a:solidFill>
                <a:schemeClr val="tx2"/>
              </a:solidFill>
              <a:latin typeface="Constantia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5400000">
            <a:off x="9042816" y="3451490"/>
            <a:ext cx="1776332" cy="3252866"/>
          </a:xfrm>
          <a:prstGeom prst="wedgeRoundRectCallou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914400" eaLnBrk="0" hangingPunct="0"/>
            <a:r>
              <a:rPr lang="ru-RU" sz="2400" b="1" dirty="0">
                <a:solidFill>
                  <a:schemeClr val="tx2"/>
                </a:solidFill>
                <a:latin typeface="Constantia"/>
              </a:rPr>
              <a:t>РЕГУЛЯТИВНЫЕ</a:t>
            </a:r>
            <a:endParaRPr lang="en-US" sz="2400" b="1" dirty="0">
              <a:solidFill>
                <a:schemeClr val="tx2"/>
              </a:solidFill>
              <a:latin typeface="Constantia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49508" y="629588"/>
            <a:ext cx="3252866" cy="1678898"/>
          </a:xfrm>
          <a:prstGeom prst="wedgeRoundRectCallou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hangingPunct="0"/>
            <a:r>
              <a:rPr lang="ru-RU" sz="2400" b="1" dirty="0">
                <a:solidFill>
                  <a:schemeClr val="tx2"/>
                </a:solidFill>
                <a:latin typeface="Constantia"/>
              </a:rPr>
              <a:t>ЛИЧНОСТНЫЕ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rot="16200000">
            <a:off x="1487775" y="3451490"/>
            <a:ext cx="1776332" cy="3252866"/>
          </a:xfrm>
          <a:prstGeom prst="wedgeRoundRectCallou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Constantia"/>
                <a:cs typeface="Times New Roman" pitchFamily="18" charset="0"/>
              </a:rPr>
              <a:t>КОММУНИКАТИВНЫЕ</a:t>
            </a:r>
            <a:endParaRPr lang="ru-RU" sz="2400" b="1" dirty="0" smtClean="0">
              <a:solidFill>
                <a:schemeClr val="tx2"/>
              </a:solidFill>
              <a:latin typeface="Constantia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72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923082" y="464696"/>
            <a:ext cx="6610662" cy="7495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400" b="1" dirty="0">
                <a:solidFill>
                  <a:prstClr val="black"/>
                </a:solidFill>
                <a:latin typeface="Constantia"/>
              </a:rPr>
              <a:t>Познавательные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19330" y="1843789"/>
            <a:ext cx="8859187" cy="134911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/>
              <a:t>Умение строить высказывание</a:t>
            </a:r>
          </a:p>
          <a:p>
            <a:pPr lvl="0" algn="ctr"/>
            <a:r>
              <a:rPr lang="ru-RU" sz="2400" b="1"/>
              <a:t>Формулировка проблемы</a:t>
            </a:r>
          </a:p>
          <a:p>
            <a:pPr lvl="0" algn="ctr"/>
            <a:r>
              <a:rPr lang="ru-RU" sz="2400" b="1"/>
              <a:t>Рефлексия деятельности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04273" y="1926005"/>
            <a:ext cx="1415972" cy="127181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32" name="Группа 31"/>
          <p:cNvGrpSpPr/>
          <p:nvPr/>
        </p:nvGrpSpPr>
        <p:grpSpPr>
          <a:xfrm>
            <a:off x="1019329" y="1843789"/>
            <a:ext cx="8859187" cy="1354035"/>
            <a:chOff x="1019329" y="1843789"/>
            <a:chExt cx="8859187" cy="1354035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19329" y="1843789"/>
              <a:ext cx="8859187" cy="134911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/>
                <a:t>Умение строить высказывание</a:t>
              </a:r>
            </a:p>
            <a:p>
              <a:pPr lvl="0" algn="ctr"/>
              <a:r>
                <a:rPr lang="ru-RU" sz="2400" b="1"/>
                <a:t>Формулировка проблемы</a:t>
              </a:r>
            </a:p>
            <a:p>
              <a:pPr lvl="0" algn="ctr"/>
              <a:r>
                <a:rPr lang="ru-RU" sz="2400" b="1"/>
                <a:t>Рефлексия деятельности</a:t>
              </a:r>
              <a:endParaRPr lang="ru-RU" sz="2400" b="1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1104272" y="1926005"/>
              <a:ext cx="1557348" cy="1271819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  <p:grpSp>
        <p:nvGrpSpPr>
          <p:cNvPr id="36" name="Группа 35"/>
          <p:cNvGrpSpPr/>
          <p:nvPr/>
        </p:nvGrpSpPr>
        <p:grpSpPr>
          <a:xfrm>
            <a:off x="1019330" y="3417756"/>
            <a:ext cx="8859187" cy="1349115"/>
            <a:chOff x="1019330" y="3417756"/>
            <a:chExt cx="8859187" cy="134911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19330" y="3417756"/>
              <a:ext cx="8859187" cy="134911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/>
                <a:t>Структурирование знаний</a:t>
              </a:r>
            </a:p>
            <a:p>
              <a:pPr lvl="0" algn="ctr"/>
              <a:r>
                <a:rPr lang="ru-RU" sz="2400" b="1" dirty="0"/>
                <a:t>Поиск информации</a:t>
              </a:r>
            </a:p>
            <a:p>
              <a:pPr lvl="0" algn="ctr"/>
              <a:r>
                <a:rPr lang="ru-RU" sz="2400" b="1" dirty="0"/>
                <a:t>Смысловое чтение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104272" y="3492682"/>
              <a:ext cx="1557348" cy="1199262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  <p:grpSp>
        <p:nvGrpSpPr>
          <p:cNvPr id="37" name="Группа 36"/>
          <p:cNvGrpSpPr/>
          <p:nvPr/>
        </p:nvGrpSpPr>
        <p:grpSpPr>
          <a:xfrm>
            <a:off x="1019329" y="4991722"/>
            <a:ext cx="8859187" cy="1349115"/>
            <a:chOff x="1019329" y="4991722"/>
            <a:chExt cx="8859187" cy="134911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19329" y="4991722"/>
              <a:ext cx="8859187" cy="1349115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ru-RU" sz="2400" b="1" dirty="0"/>
                <a:t>Выбор эффективных </a:t>
              </a:r>
              <a:endParaRPr lang="en-US" sz="2400" b="1" dirty="0" smtClean="0"/>
            </a:p>
            <a:p>
              <a:pPr lvl="0" algn="ctr" defTabSz="914400">
                <a:defRPr/>
              </a:pPr>
              <a:r>
                <a:rPr lang="ru-RU" sz="2400" b="1" dirty="0" smtClean="0"/>
                <a:t>способов решения </a:t>
              </a:r>
              <a:r>
                <a:rPr lang="ru-RU" sz="2400" b="1" dirty="0"/>
                <a:t>задач </a:t>
              </a:r>
            </a:p>
            <a:p>
              <a:pPr lvl="0" algn="ctr" defTabSz="914400">
                <a:defRPr/>
              </a:pPr>
              <a:r>
                <a:rPr lang="ru-RU" sz="2400" b="1" dirty="0"/>
                <a:t>Моделирование</a:t>
              </a:r>
            </a:p>
            <a:p>
              <a:pPr lvl="0" defTabSz="914400">
                <a:defRPr/>
              </a:pPr>
              <a:endParaRPr lang="ru-RU" sz="1600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104272" y="5069018"/>
              <a:ext cx="1557348" cy="1271819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xmlns="" val="214931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5840" y="659567"/>
            <a:ext cx="6026046" cy="83944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Регулятивные</a:t>
            </a:r>
            <a:endParaRPr lang="ru-RU" sz="4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99212" y="2238751"/>
            <a:ext cx="8679305" cy="1424066"/>
            <a:chOff x="1199212" y="2238751"/>
            <a:chExt cx="8679305" cy="142406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99212" y="2238751"/>
              <a:ext cx="8679305" cy="142406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Целеполагание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Планирование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Прогнозирование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8124337" y="2358267"/>
              <a:ext cx="1509342" cy="1185033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  <p:grpSp>
        <p:nvGrpSpPr>
          <p:cNvPr id="8" name="Группа 7"/>
          <p:cNvGrpSpPr/>
          <p:nvPr/>
        </p:nvGrpSpPr>
        <p:grpSpPr>
          <a:xfrm>
            <a:off x="1199211" y="4212236"/>
            <a:ext cx="8679305" cy="1424066"/>
            <a:chOff x="1199211" y="4212236"/>
            <a:chExt cx="8679305" cy="142406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99211" y="4212236"/>
              <a:ext cx="8679305" cy="1424066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Контроль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Коррекция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</a:pPr>
              <a:r>
                <a:rPr lang="ru-RU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Оценка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164640" y="4298430"/>
              <a:ext cx="1469039" cy="1251678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xmlns="" val="315202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0872" y="614597"/>
            <a:ext cx="6235908" cy="7944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>
                <a:solidFill>
                  <a:prstClr val="black"/>
                </a:solidFill>
                <a:latin typeface="Constantia"/>
              </a:rPr>
              <a:t>Коммуникативные</a:t>
            </a: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9055" y="1963710"/>
            <a:ext cx="9054059" cy="12441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Постановка вопросов</a:t>
            </a:r>
          </a:p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Разрешение конфликтов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9055" y="4967573"/>
            <a:ext cx="9054059" cy="12441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Планирование учебного</a:t>
            </a:r>
          </a:p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сотрудничества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39055" y="3447737"/>
            <a:ext cx="9054059" cy="124418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Умение выражать свои мысли</a:t>
            </a:r>
          </a:p>
          <a:p>
            <a:pPr lvl="0"/>
            <a:r>
              <a:rPr lang="ru-RU" sz="3200" b="1" dirty="0">
                <a:solidFill>
                  <a:schemeClr val="bg1"/>
                </a:solidFill>
                <a:latin typeface="Constantia" panose="02030602050306030303" pitchFamily="18" charset="0"/>
              </a:rPr>
              <a:t>Управление поведением партнера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74112" y="2077801"/>
            <a:ext cx="1343034" cy="101599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" name="Скругленный прямоугольник 6"/>
          <p:cNvSpPr/>
          <p:nvPr/>
        </p:nvSpPr>
        <p:spPr>
          <a:xfrm>
            <a:off x="8974112" y="3561828"/>
            <a:ext cx="1343034" cy="1015999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8" name="Скругленный прямоугольник 7"/>
          <p:cNvSpPr/>
          <p:nvPr/>
        </p:nvSpPr>
        <p:spPr>
          <a:xfrm>
            <a:off x="8974112" y="5195757"/>
            <a:ext cx="1343034" cy="1015999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xmlns="" val="172571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3279" y="824459"/>
            <a:ext cx="6520721" cy="73451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Личностные</a:t>
            </a:r>
            <a:endParaRPr lang="ru-RU" sz="40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23278" y="2968051"/>
            <a:ext cx="6520721" cy="2608290"/>
            <a:chOff x="2623278" y="2968051"/>
            <a:chExt cx="6520721" cy="26082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23278" y="2968051"/>
              <a:ext cx="6520721" cy="260829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Самоопределение</a:t>
              </a:r>
            </a:p>
            <a:p>
              <a:pPr lvl="0"/>
              <a:r>
                <a:rPr lang="ru-RU" sz="3200" b="1" dirty="0" err="1">
                  <a:solidFill>
                    <a:schemeClr val="bg1"/>
                  </a:solidFill>
                  <a:latin typeface="Constantia" panose="02030602050306030303" pitchFamily="18" charset="0"/>
                </a:rPr>
                <a:t>Смыслообразование</a:t>
              </a:r>
              <a:endParaRPr lang="ru-RU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  <a:p>
              <a:pPr lvl="0"/>
              <a:r>
                <a:rPr lang="ru-RU" sz="3200" b="1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Нравственно-</a:t>
              </a:r>
            </a:p>
            <a:p>
              <a:pPr lvl="0"/>
              <a:r>
                <a:rPr lang="ru-RU" sz="3200" b="1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эстетическое </a:t>
              </a:r>
            </a:p>
            <a:p>
              <a:pPr lvl="0"/>
              <a:r>
                <a:rPr lang="ru-RU" sz="3200" b="1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оценивание</a:t>
              </a:r>
              <a:endParaRPr lang="ru-RU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7313125" y="3282324"/>
              <a:ext cx="1643074" cy="173990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xmlns="" val="18045118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467</TotalTime>
  <Words>130</Words>
  <Application>Microsoft Office PowerPoint</Application>
  <PresentationFormat>Произвольный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Современный урок в начальной школе</vt:lpstr>
      <vt:lpstr>Цель современного образования:</vt:lpstr>
      <vt:lpstr>Характеристика современного урока  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начальной школе</dc:title>
  <dc:creator>Димон Шкляр</dc:creator>
  <cp:lastModifiedBy>user</cp:lastModifiedBy>
  <cp:revision>13</cp:revision>
  <dcterms:created xsi:type="dcterms:W3CDTF">2015-09-29T08:25:33Z</dcterms:created>
  <dcterms:modified xsi:type="dcterms:W3CDTF">2015-11-29T13:45:21Z</dcterms:modified>
</cp:coreProperties>
</file>