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4AACD-6521-47A8-A311-7E3EE1705B0E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32486-B8EF-490D-BF48-99E905E48A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</a:rPr>
              <a:t>Назовите слово, которое объединяет все эти слова (грибы).</a:t>
            </a:r>
          </a:p>
          <a:p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</a:rPr>
              <a:t>Выбери для</a:t>
            </a:r>
            <a:r>
              <a:rPr lang="ru-RU" sz="1200" baseline="0" dirty="0" smtClean="0">
                <a:solidFill>
                  <a:schemeClr val="accent4">
                    <a:lumMod val="75000"/>
                  </a:schemeClr>
                </a:solidFill>
              </a:rPr>
              <a:t> каждой схемы подходящее слово  и з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</a:rPr>
              <a:t>акончи предложение</a:t>
            </a:r>
            <a:r>
              <a:rPr lang="ru-RU" sz="1200" baseline="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r>
              <a:rPr lang="ru-RU" sz="1200" baseline="0" dirty="0" smtClean="0">
                <a:solidFill>
                  <a:schemeClr val="accent4">
                    <a:lumMod val="75000"/>
                  </a:schemeClr>
                </a:solidFill>
              </a:rPr>
              <a:t>На лесной опушке растут …  (схема- слово из 3 слогов, с ударением на первом слоге)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32486-B8EF-490D-BF48-99E905E48A6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</a:rPr>
              <a:t>Назовите слово, которое объединяет все эти слова (одежда).</a:t>
            </a:r>
          </a:p>
          <a:p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</a:rPr>
              <a:t>Выбери для</a:t>
            </a:r>
            <a:r>
              <a:rPr lang="ru-RU" sz="1200" baseline="0" dirty="0" smtClean="0">
                <a:solidFill>
                  <a:schemeClr val="accent4">
                    <a:lumMod val="75000"/>
                  </a:schemeClr>
                </a:solidFill>
              </a:rPr>
              <a:t> каждой схемы подходящее слово  и з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</a:rPr>
              <a:t>акончи предложение</a:t>
            </a:r>
            <a:r>
              <a:rPr lang="ru-RU" sz="1200" baseline="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r>
              <a:rPr lang="ru-RU" sz="1200" baseline="0" dirty="0" smtClean="0">
                <a:solidFill>
                  <a:schemeClr val="accent4">
                    <a:lumMod val="75000"/>
                  </a:schemeClr>
                </a:solidFill>
              </a:rPr>
              <a:t>Подружке подарили  …  (схема - слово из 3 слогов, с ударением на втором слоге).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32486-B8EF-490D-BF48-99E905E48A6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</a:rPr>
              <a:t>Назовите слово, которое объединяет все эти слова.</a:t>
            </a:r>
          </a:p>
          <a:p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</a:rPr>
              <a:t>Выбери для</a:t>
            </a:r>
            <a:r>
              <a:rPr lang="ru-RU" sz="1200" baseline="0" dirty="0" smtClean="0">
                <a:solidFill>
                  <a:schemeClr val="accent4">
                    <a:lumMod val="75000"/>
                  </a:schemeClr>
                </a:solidFill>
              </a:rPr>
              <a:t> каждой схемы подходящее слово  и з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</a:rPr>
              <a:t>акончи предложение</a:t>
            </a:r>
            <a:r>
              <a:rPr lang="ru-RU" sz="1200" baseline="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r>
              <a:rPr lang="ru-RU" sz="1200" baseline="0" dirty="0" smtClean="0">
                <a:solidFill>
                  <a:schemeClr val="accent4">
                    <a:lumMod val="75000"/>
                  </a:schemeClr>
                </a:solidFill>
              </a:rPr>
              <a:t>Матушка приготовила на ужин …  (схема - слово из 3 слогов, с ударением на третьем слоге)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32486-B8EF-490D-BF48-99E905E48A6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Женя нашла на дорожке жёлтого жука.</a:t>
            </a:r>
          </a:p>
          <a:p>
            <a:r>
              <a:rPr lang="ru-RU" dirty="0" smtClean="0"/>
              <a:t>Медвежата спят в берлоге.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32486-B8EF-490D-BF48-99E905E48A6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Шуршат ежи в траве.</a:t>
            </a:r>
          </a:p>
          <a:p>
            <a:r>
              <a:rPr lang="ru-RU" dirty="0" smtClean="0"/>
              <a:t>Жаворонок и журавль – перелётные</a:t>
            </a:r>
            <a:r>
              <a:rPr lang="ru-RU" baseline="0" dirty="0" smtClean="0"/>
              <a:t> птицы.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32486-B8EF-490D-BF48-99E905E48A6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 жирафа длинная</a:t>
            </a:r>
            <a:r>
              <a:rPr lang="ru-RU" baseline="0" dirty="0" smtClean="0"/>
              <a:t> шея.</a:t>
            </a:r>
          </a:p>
          <a:p>
            <a:r>
              <a:rPr lang="ru-RU" baseline="0" dirty="0" smtClean="0"/>
              <a:t>Дикий кабан любит жёлуди.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32486-B8EF-490D-BF48-99E905E48A6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F043-2738-49E7-8855-9FC8F62AF891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F2D-3581-448E-960D-31B001E8C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F043-2738-49E7-8855-9FC8F62AF891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F2D-3581-448E-960D-31B001E8C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F043-2738-49E7-8855-9FC8F62AF891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F2D-3581-448E-960D-31B001E8C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F043-2738-49E7-8855-9FC8F62AF891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F2D-3581-448E-960D-31B001E8C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F043-2738-49E7-8855-9FC8F62AF891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F2D-3581-448E-960D-31B001E8C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F043-2738-49E7-8855-9FC8F62AF891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F2D-3581-448E-960D-31B001E8C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F043-2738-49E7-8855-9FC8F62AF891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F2D-3581-448E-960D-31B001E8C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F043-2738-49E7-8855-9FC8F62AF891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F2D-3581-448E-960D-31B001E8C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F043-2738-49E7-8855-9FC8F62AF891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F2D-3581-448E-960D-31B001E8C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F043-2738-49E7-8855-9FC8F62AF891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F2D-3581-448E-960D-31B001E8C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F043-2738-49E7-8855-9FC8F62AF891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F2D-3581-448E-960D-31B001E8C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CF043-2738-49E7-8855-9FC8F62AF891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F2D-3581-448E-960D-31B001E8C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1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68144" y="4869160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endParaRPr lang="ru-RU" sz="36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1196752"/>
            <a:ext cx="8784976" cy="32624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Презентация к уроку 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</a:t>
            </a:r>
            <a:r>
              <a:rPr lang="ru-RU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Слухопроизносительная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дифференциация 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фонем Ж – Ш»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5661248"/>
            <a:ext cx="3575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Составлена учителем – логопедом</a:t>
            </a:r>
          </a:p>
          <a:p>
            <a:r>
              <a:rPr lang="ru-RU" dirty="0" smtClean="0"/>
              <a:t> ГБОУ ЛИЦЕЙ 64</a:t>
            </a:r>
          </a:p>
          <a:p>
            <a:r>
              <a:rPr lang="ru-RU" dirty="0" smtClean="0"/>
              <a:t>Мироновой Л. А.</a:t>
            </a:r>
            <a:endParaRPr lang="ru-RU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332656"/>
            <a:ext cx="8136904" cy="5847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Вставьте пропущенные буквы Ж и Ш в слова.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052736"/>
            <a:ext cx="3240360" cy="4536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сырое_ки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ры_ики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волну_ки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до_девики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_ампиньоны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1052736"/>
            <a:ext cx="3168352" cy="4536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сыроежки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рыжики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волнушки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дождевики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шампиньоны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412776"/>
            <a:ext cx="2880320" cy="43204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пи_ама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_уба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_акетик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_ортики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_илетка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д_инсы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04665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Вставьте пропущенные буквы Ж и Ш в слова.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1412776"/>
            <a:ext cx="2880320" cy="43204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пижама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шуба</a:t>
            </a: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жакетик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шортики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жилетка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джинсы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3456384" cy="4536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_аркое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бакла_ан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карто_ка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пиро_ок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_арлотка</a:t>
            </a:r>
            <a:endParaRPr lang="ru-R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</a:rPr>
              <a:t>_ульен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04664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Вставьте пропущенные буквы Ж и Ш в слова.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1196752"/>
            <a:ext cx="3456384" cy="4536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жаркое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баклажан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картошка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пирожок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шарлотка</a:t>
            </a:r>
          </a:p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жульен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 descr="C:\Users\Toshiba\Documents\скачка\Женя 2.jpg"/>
          <p:cNvPicPr>
            <a:picLocks noChangeAspect="1" noChangeArrowheads="1"/>
          </p:cNvPicPr>
          <p:nvPr/>
        </p:nvPicPr>
        <p:blipFill>
          <a:blip r:embed="rId3" cstate="print"/>
          <a:srcRect b="797"/>
          <a:stretch>
            <a:fillRect/>
          </a:stretch>
        </p:blipFill>
        <p:spPr bwMode="auto">
          <a:xfrm>
            <a:off x="323528" y="620688"/>
            <a:ext cx="1785504" cy="194421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67744" y="191683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нашла на</a:t>
            </a:r>
            <a:endParaRPr lang="ru-RU" sz="3200" dirty="0"/>
          </a:p>
        </p:txBody>
      </p:sp>
      <p:pic>
        <p:nvPicPr>
          <p:cNvPr id="5" name="Рисунок 4" descr="дорожка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980728"/>
            <a:ext cx="1656184" cy="15613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6136" y="1916832"/>
            <a:ext cx="15937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жёлтого</a:t>
            </a:r>
            <a:endParaRPr lang="ru-RU" sz="3200" dirty="0"/>
          </a:p>
        </p:txBody>
      </p:sp>
      <p:pic>
        <p:nvPicPr>
          <p:cNvPr id="7" name="Рисунок 6" descr="жёлтый жук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1556792"/>
            <a:ext cx="1296144" cy="9707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76456" y="1916832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9" name="Рисунок 8" descr="медвежата еще.jpg"/>
          <p:cNvPicPr>
            <a:picLocks noChangeAspect="1"/>
          </p:cNvPicPr>
          <p:nvPr/>
        </p:nvPicPr>
        <p:blipFill>
          <a:blip r:embed="rId6" cstate="print"/>
          <a:srcRect l="14584" t="8706" r="21614" b="41234"/>
          <a:stretch>
            <a:fillRect/>
          </a:stretch>
        </p:blipFill>
        <p:spPr>
          <a:xfrm>
            <a:off x="395536" y="3984490"/>
            <a:ext cx="2880320" cy="18927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19872" y="5301208"/>
            <a:ext cx="1213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спят в</a:t>
            </a:r>
            <a:endParaRPr lang="ru-RU" sz="3200" dirty="0"/>
          </a:p>
        </p:txBody>
      </p:sp>
      <p:pic>
        <p:nvPicPr>
          <p:cNvPr id="12" name="Рисунок 11" descr="берлог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16016" y="3789040"/>
            <a:ext cx="3706916" cy="213088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460432" y="5301208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44824"/>
            <a:ext cx="1690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Шуршат </a:t>
            </a:r>
            <a:endParaRPr lang="ru-RU" sz="3200" dirty="0"/>
          </a:p>
        </p:txBody>
      </p:sp>
      <p:pic>
        <p:nvPicPr>
          <p:cNvPr id="5" name="Рисунок 4" descr="2 ежа.jpg"/>
          <p:cNvPicPr>
            <a:picLocks noChangeAspect="1"/>
          </p:cNvPicPr>
          <p:nvPr/>
        </p:nvPicPr>
        <p:blipFill>
          <a:blip r:embed="rId3" cstate="print"/>
          <a:srcRect t="3704" r="-191" b="14815"/>
          <a:stretch>
            <a:fillRect/>
          </a:stretch>
        </p:blipFill>
        <p:spPr>
          <a:xfrm>
            <a:off x="1979712" y="764704"/>
            <a:ext cx="2952328" cy="15841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76056" y="1844824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pic>
        <p:nvPicPr>
          <p:cNvPr id="7" name="Рисунок 6" descr="трав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548680"/>
            <a:ext cx="2736304" cy="17805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32440" y="1916832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9" name="Рисунок 8" descr="жаворонок 2.jpg"/>
          <p:cNvPicPr>
            <a:picLocks noChangeAspect="1"/>
          </p:cNvPicPr>
          <p:nvPr/>
        </p:nvPicPr>
        <p:blipFill>
          <a:blip r:embed="rId5" cstate="print"/>
          <a:srcRect l="13382" t="7476" r="13382" b="9051"/>
          <a:stretch>
            <a:fillRect/>
          </a:stretch>
        </p:blipFill>
        <p:spPr>
          <a:xfrm>
            <a:off x="179512" y="3429000"/>
            <a:ext cx="2232248" cy="19082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11760" y="4581128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</a:t>
            </a:r>
            <a:endParaRPr lang="ru-RU" sz="3200" dirty="0"/>
          </a:p>
        </p:txBody>
      </p:sp>
      <p:pic>
        <p:nvPicPr>
          <p:cNvPr id="11" name="Рисунок 10" descr="журавль 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3212976"/>
            <a:ext cx="2736304" cy="230425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08104" y="4653136"/>
            <a:ext cx="37878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- перелётные птицы.</a:t>
            </a:r>
            <a:endParaRPr lang="ru-RU" sz="3200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6" grpId="1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ираф.jpg"/>
          <p:cNvPicPr>
            <a:picLocks noChangeAspect="1"/>
          </p:cNvPicPr>
          <p:nvPr/>
        </p:nvPicPr>
        <p:blipFill>
          <a:blip r:embed="rId3" cstate="print"/>
          <a:srcRect l="11045" t="4720" r="15324"/>
          <a:stretch>
            <a:fillRect/>
          </a:stretch>
        </p:blipFill>
        <p:spPr>
          <a:xfrm>
            <a:off x="1115616" y="260648"/>
            <a:ext cx="2880320" cy="29072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1700808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У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628800"/>
            <a:ext cx="2569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длинная шея.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4869160"/>
            <a:ext cx="1396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Дикий </a:t>
            </a:r>
            <a:endParaRPr lang="ru-RU" sz="3200" dirty="0"/>
          </a:p>
        </p:txBody>
      </p:sp>
      <p:pic>
        <p:nvPicPr>
          <p:cNvPr id="6" name="Рисунок 5" descr="жёлуди ё.jpg"/>
          <p:cNvPicPr>
            <a:picLocks noChangeAspect="1"/>
          </p:cNvPicPr>
          <p:nvPr/>
        </p:nvPicPr>
        <p:blipFill>
          <a:blip r:embed="rId4" cstate="print"/>
          <a:srcRect l="6531" t="32360" r="27321" b="8421"/>
          <a:stretch>
            <a:fillRect/>
          </a:stretch>
        </p:blipFill>
        <p:spPr>
          <a:xfrm>
            <a:off x="5580112" y="3933056"/>
            <a:ext cx="2704130" cy="1815630"/>
          </a:xfrm>
          <a:prstGeom prst="rect">
            <a:avLst/>
          </a:prstGeom>
        </p:spPr>
      </p:pic>
      <p:pic>
        <p:nvPicPr>
          <p:cNvPr id="7" name="Рисунок 6" descr="кабан.jpg"/>
          <p:cNvPicPr>
            <a:picLocks noChangeAspect="1"/>
          </p:cNvPicPr>
          <p:nvPr/>
        </p:nvPicPr>
        <p:blipFill>
          <a:blip r:embed="rId5" cstate="print"/>
          <a:srcRect l="27050" t="13302" r="17600" b="16971"/>
          <a:stretch>
            <a:fillRect/>
          </a:stretch>
        </p:blipFill>
        <p:spPr>
          <a:xfrm>
            <a:off x="1475656" y="3645024"/>
            <a:ext cx="2664296" cy="24693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11960" y="4797152"/>
            <a:ext cx="1289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любит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388424" y="4797152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700808"/>
            <a:ext cx="676875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Презентацию составила Учитель-логопед 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ГБОУ лицей №64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Миронова  Любовь Александровна</a:t>
            </a:r>
          </a:p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280</Words>
  <Application>Microsoft Office PowerPoint</Application>
  <PresentationFormat>Экран (4:3)</PresentationFormat>
  <Paragraphs>83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ChernyukO</dc:creator>
  <cp:lastModifiedBy>Toshiba</cp:lastModifiedBy>
  <cp:revision>65</cp:revision>
  <dcterms:created xsi:type="dcterms:W3CDTF">2015-11-12T10:05:46Z</dcterms:created>
  <dcterms:modified xsi:type="dcterms:W3CDTF">2015-11-30T08:13:37Z</dcterms:modified>
</cp:coreProperties>
</file>