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9"/>
  </p:notesMasterIdLst>
  <p:sldIdLst>
    <p:sldId id="258" r:id="rId2"/>
    <p:sldId id="260" r:id="rId3"/>
    <p:sldId id="310" r:id="rId4"/>
    <p:sldId id="311" r:id="rId5"/>
    <p:sldId id="312" r:id="rId6"/>
    <p:sldId id="261" r:id="rId7"/>
    <p:sldId id="263" r:id="rId8"/>
    <p:sldId id="313" r:id="rId9"/>
    <p:sldId id="314" r:id="rId10"/>
    <p:sldId id="316" r:id="rId11"/>
    <p:sldId id="318" r:id="rId12"/>
    <p:sldId id="322" r:id="rId13"/>
    <p:sldId id="323" r:id="rId14"/>
    <p:sldId id="325" r:id="rId15"/>
    <p:sldId id="319" r:id="rId16"/>
    <p:sldId id="320" r:id="rId17"/>
    <p:sldId id="30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CC00"/>
    <a:srgbClr val="023215"/>
    <a:srgbClr val="08292C"/>
    <a:srgbClr val="040E30"/>
    <a:srgbClr val="0C0A2A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42" autoAdjust="0"/>
    <p:restoredTop sz="94316" autoAdjust="0"/>
  </p:normalViewPr>
  <p:slideViewPr>
    <p:cSldViewPr>
      <p:cViewPr>
        <p:scale>
          <a:sx n="65" d="100"/>
          <a:sy n="65" d="100"/>
        </p:scale>
        <p:origin x="-10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7AFE16B-533B-4869-9F55-8EA27F8205B2}" type="datetimeFigureOut">
              <a:rPr lang="ru-RU"/>
              <a:pPr>
                <a:defRPr/>
              </a:pPr>
              <a:t>23.11.2015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A9F81DD-282D-4CB1-82A5-55ACCEB5D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300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D3FF4F-DA74-43B5-BCCA-E5F39039A84A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9F81DD-282D-4CB1-82A5-55ACCEB5DD0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26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altLang="ru-RU" sz="2400" smtClean="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sp>
        <p:nvSpPr>
          <p:cNvPr id="18842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842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770CF346-0FED-46ED-B2E3-3E66034E8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E1FE5-3C8A-457D-9D3F-35C7375F9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D6F55-8822-4BB2-986C-9A1449F1C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B4308-B3C0-4662-8297-26304E0B7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3EF75-975D-4091-B463-96862D343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CDEA2-DAD2-4C98-817B-71E90C764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675A7-8D13-4FC4-83B2-D7E147917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0B074-D750-4BA3-B9C2-7BFFFB068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FE9F0-3477-4E85-B6EA-2A29B4C48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92724-4BD5-460E-9B30-21D799751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60350-9CB9-4913-855A-F0B8E0D5E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874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74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74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81D861F-2EC9-4F5E-938D-43AF3066A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ransition spd="med">
    <p:wheel spokes="8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400" smtClean="0"/>
              <a:t>Тема:</a:t>
            </a:r>
            <a:r>
              <a:rPr lang="en-US" altLang="ru-RU" smtClean="0"/>
              <a:t>                                  </a:t>
            </a:r>
            <a:endParaRPr lang="ru-RU" alt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205038"/>
            <a:ext cx="7693025" cy="37242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altLang="ru-RU" sz="44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4400" dirty="0" smtClean="0"/>
              <a:t>Профилактика </a:t>
            </a:r>
            <a:r>
              <a:rPr lang="ru-RU" altLang="ru-RU" sz="4400" dirty="0" err="1" smtClean="0"/>
              <a:t>девиантного</a:t>
            </a:r>
            <a:r>
              <a:rPr lang="ru-RU" altLang="ru-RU" sz="4400" dirty="0" smtClean="0"/>
              <a:t> поведения</a:t>
            </a:r>
            <a:endParaRPr lang="ru-RU" altLang="ru-RU" sz="4400" dirty="0" smtClean="0">
              <a:latin typeface="Arial Unicode MS" pitchFamily="34" charset="-128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Чистая вода – источник жизни!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юдмила\Desktop\2р2 класс 2015 -16 год\фото 2р2  2015г\2р2 фото вода 12.10.2015г\SAM_62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7632848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924800" cy="714380"/>
          </a:xfrm>
        </p:spPr>
        <p:txBody>
          <a:bodyPr/>
          <a:lstStyle/>
          <a:p>
            <a:r>
              <a:rPr lang="ru-RU" dirty="0" smtClean="0"/>
              <a:t>Наш толерантный класс</a:t>
            </a:r>
            <a:endParaRPr lang="ru-RU" dirty="0"/>
          </a:p>
        </p:txBody>
      </p:sp>
      <p:pic>
        <p:nvPicPr>
          <p:cNvPr id="3075" name="Picture 3" descr="D:\Лена\3 класс\станция юннатов\WP_20140930_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31302" y="23574516"/>
            <a:ext cx="5609393" cy="1714512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2736"/>
            <a:ext cx="7693025" cy="561662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2050" name="Picture 2" descr="C:\Users\Людмила\Desktop\2р2 класс 2015 -16 год\фото 2р2  2015г\2р2 фото  день лицея 28.10.15 года\SAM_62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82" y="1484784"/>
            <a:ext cx="7632848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Телефон доверия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Людмила\Desktop\2р2 класс 2015 -16 год\фото 2р2  2015г\дети 2р2  2015г\SAM_62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92088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95015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Закачиваем школьные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1D1D~1\AppData\Local\Temp\Rar$DIa0.165\Ксюша, Женя и Полинка дружат с компьютером!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74035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1526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Здоровый образ жизни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юдмила\Desktop\100PHOTO\SAM_63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7632848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54766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>Профилактическая работа с семьей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Индивидуальное консультирование родителей по волнующим их вопросам. </a:t>
            </a:r>
          </a:p>
          <a:p>
            <a:pPr>
              <a:buNone/>
            </a:pPr>
            <a:r>
              <a:rPr lang="ru-RU" dirty="0" smtClean="0"/>
              <a:t>2. Вовлечение родителей во внеклассные мероприятия.</a:t>
            </a:r>
          </a:p>
          <a:p>
            <a:pPr>
              <a:buNone/>
            </a:pPr>
            <a:r>
              <a:rPr lang="ru-RU" dirty="0" smtClean="0"/>
              <a:t>3.  Проведение  родительских собраний.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Родительские собрания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210072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1.Возрастные психологические особенности ребенка и адекватные методы воспитания. </a:t>
            </a:r>
          </a:p>
          <a:p>
            <a:pPr>
              <a:buNone/>
            </a:pPr>
            <a:r>
              <a:rPr lang="ru-RU" sz="1800" dirty="0" smtClean="0"/>
              <a:t>2. Ваш беспокойный ребенок. </a:t>
            </a:r>
          </a:p>
          <a:p>
            <a:pPr>
              <a:buNone/>
            </a:pPr>
            <a:r>
              <a:rPr lang="ru-RU" sz="1800" dirty="0" smtClean="0"/>
              <a:t>3. Как по настоящему любить своего ребенка. </a:t>
            </a:r>
          </a:p>
          <a:p>
            <a:pPr>
              <a:buNone/>
            </a:pPr>
            <a:r>
              <a:rPr lang="ru-RU" sz="1800" dirty="0" smtClean="0"/>
              <a:t>4. Кто и что отвечает в Вашей семье: как привить вашему ребенку чувство ответственности. </a:t>
            </a:r>
          </a:p>
          <a:p>
            <a:pPr>
              <a:buNone/>
            </a:pPr>
            <a:r>
              <a:rPr lang="ru-RU" sz="1800" dirty="0" smtClean="0"/>
              <a:t>5. Ребенок и учитель: что Вам нужно знать об этих отношениях. </a:t>
            </a:r>
          </a:p>
          <a:p>
            <a:pPr>
              <a:buNone/>
            </a:pPr>
            <a:r>
              <a:rPr lang="ru-RU" sz="1800" dirty="0" smtClean="0"/>
              <a:t>6. Ваш ребенок и сверстники: что Вам необходимо знать. </a:t>
            </a:r>
          </a:p>
          <a:p>
            <a:pPr>
              <a:buNone/>
            </a:pPr>
            <a:r>
              <a:rPr lang="ru-RU" sz="1800" dirty="0" smtClean="0"/>
              <a:t>7. Как помочь  ребенку наладить отношения. </a:t>
            </a:r>
          </a:p>
          <a:p>
            <a:pPr>
              <a:buNone/>
            </a:pPr>
            <a:r>
              <a:rPr lang="ru-RU" sz="1800" dirty="0" smtClean="0"/>
              <a:t>8. Ребенок и компьютерные игры</a:t>
            </a:r>
          </a:p>
          <a:p>
            <a:pPr>
              <a:buNone/>
            </a:pPr>
            <a:r>
              <a:rPr lang="ru-RU" sz="1800" dirty="0" smtClean="0"/>
              <a:t>9. Ребенок и интернет. </a:t>
            </a:r>
          </a:p>
          <a:p>
            <a:pPr>
              <a:buNone/>
            </a:pPr>
            <a:r>
              <a:rPr lang="ru-RU" sz="1800" dirty="0" smtClean="0"/>
              <a:t>10. Польза режима дня для Вашего ребенка.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571875" y="214313"/>
            <a:ext cx="5114925" cy="1000125"/>
          </a:xfrm>
        </p:spPr>
        <p:txBody>
          <a:bodyPr/>
          <a:lstStyle/>
          <a:p>
            <a:pPr algn="r"/>
            <a:r>
              <a:rPr lang="ru-RU" altLang="ru-RU" smtClean="0"/>
              <a:t>Подведение итогов</a:t>
            </a: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928688" y="2286000"/>
            <a:ext cx="8001000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dirty="0"/>
              <a:t>   Главная задача педагога и  родителей -анализ своего подхода к воспитанию (посмотреть на себя, приступая к воспитанию  ребёнка). В младшем школьном возрасте проявляются следствия неправильного семейного воспитания: дети не умеют играть со сверстниками, общаться с ними, управлять собой, трудиться сообща, старательно выполнять работу. Отсюда неудачи в игре, в учёбе, неуверенность в себе, обидчивость, упрямство, капризность, грубость, несдержанность, вялость, инертность, что очень сильно отражается на поведении детей.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1214438" y="1643063"/>
            <a:ext cx="7429500" cy="261937"/>
          </a:xfrm>
        </p:spPr>
        <p:txBody>
          <a:bodyPr/>
          <a:lstStyle/>
          <a:p>
            <a:pPr algn="ctr" eaLnBrk="1" hangingPunct="1"/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dirty="0" smtClean="0"/>
              <a:t>Народная мудрость.</a:t>
            </a: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3200" dirty="0" smtClean="0"/>
              <a:t>                                        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9338" y="2978150"/>
            <a:ext cx="7202487" cy="27797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 smtClean="0"/>
              <a:t> </a:t>
            </a:r>
            <a:r>
              <a:rPr lang="ru-RU" altLang="ru-RU" sz="4000" dirty="0" smtClean="0"/>
              <a:t>«Бороться нужно не против плохого, а за хорошее, то есть за человека , каким он должен быть в настоящем и будущем»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4000" dirty="0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 smtClean="0"/>
              <a:t>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714375" y="500063"/>
            <a:ext cx="8072438" cy="1285875"/>
          </a:xfrm>
        </p:spPr>
        <p:txBody>
          <a:bodyPr/>
          <a:lstStyle/>
          <a:p>
            <a:pPr algn="r"/>
            <a:r>
              <a:rPr lang="ru-RU" smtClean="0"/>
              <a:t>Ш</a:t>
            </a:r>
            <a:r>
              <a:rPr lang="ru-RU" smtClean="0">
                <a:solidFill>
                  <a:schemeClr val="tx1"/>
                </a:solidFill>
              </a:rPr>
              <a:t>кольник </a:t>
            </a:r>
            <a:br>
              <a:rPr lang="ru-RU" smtClean="0">
                <a:solidFill>
                  <a:schemeClr val="tx1"/>
                </a:solidFill>
              </a:rPr>
            </a:br>
            <a:r>
              <a:rPr lang="ru-RU" smtClean="0">
                <a:solidFill>
                  <a:schemeClr val="tx1"/>
                </a:solidFill>
              </a:rPr>
              <a:t> девиантного  поведения</a:t>
            </a:r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285720" y="2362200"/>
            <a:ext cx="5072099" cy="413863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dirty="0" smtClean="0"/>
              <a:t>    Так  называют  неуспевающих,  недисциплинированных  школьников,  дезорганизаторов,  не  секрет,  что правонарушения  и  преступления  совершаются  именно  этими  детьми  и  подростками.</a:t>
            </a:r>
          </a:p>
        </p:txBody>
      </p:sp>
      <p:pic>
        <p:nvPicPr>
          <p:cNvPr id="20482" name="Picture 2" descr="Психология девиантного и аддиктивного поведения anyPSY.ru - Вся психолог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7" y="3000371"/>
            <a:ext cx="3181356" cy="318135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00063" y="785813"/>
            <a:ext cx="7143750" cy="1119187"/>
          </a:xfrm>
        </p:spPr>
        <p:txBody>
          <a:bodyPr/>
          <a:lstStyle/>
          <a:p>
            <a:pPr algn="ctr"/>
            <a:r>
              <a:rPr lang="ru-RU" smtClean="0"/>
              <a:t>Причины возникновения девиантного поведения: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642938" y="2500313"/>
            <a:ext cx="7888287" cy="35861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000" dirty="0" smtClean="0"/>
              <a:t>   1) </a:t>
            </a:r>
            <a:r>
              <a:rPr lang="ru-RU" sz="3000" dirty="0" err="1" smtClean="0"/>
              <a:t>дезадаптация</a:t>
            </a:r>
            <a:r>
              <a:rPr lang="ru-RU" sz="3000" dirty="0" smtClean="0"/>
              <a:t>  ребенка </a:t>
            </a:r>
            <a:r>
              <a:rPr lang="ru-RU" dirty="0" smtClean="0"/>
              <a:t>(поступление в школу, смена ведущей деятельности, освоение новых ролей, обязанностей, смена обстановки предъявляют повышенные требования к психике ребенка и требуют активного приспособления к новой  общественной организации)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2238364" cy="523860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214282" y="2428868"/>
            <a:ext cx="5286413" cy="385765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 2) не  складывающиеся  отношения  со сверстниками, положение изгоя в классе, отвержение со стороны учителей, «приклеенные»  к  ребенку  ярлыки,  а  также  низкая  самооценка  ребенка  и  неуверенность  в  себе. </a:t>
            </a:r>
          </a:p>
          <a:p>
            <a:endParaRPr lang="ru-RU" dirty="0" smtClean="0"/>
          </a:p>
        </p:txBody>
      </p:sp>
      <p:pic>
        <p:nvPicPr>
          <p:cNvPr id="18434" name="Picture 2" descr="Решите задачу - Картинка 8573/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643182"/>
            <a:ext cx="3200400" cy="3333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3429000" y="857250"/>
            <a:ext cx="5286375" cy="500063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pPr eaLnBrk="1" hangingPunct="1"/>
            <a:r>
              <a:rPr lang="ru-RU" altLang="ru-RU" sz="2400" dirty="0" smtClean="0"/>
              <a:t> </a:t>
            </a:r>
            <a:r>
              <a:rPr lang="ru-RU" altLang="ru-RU" sz="3200" dirty="0" smtClean="0"/>
              <a:t>Методы  диагностики:</a:t>
            </a:r>
            <a:br>
              <a:rPr lang="ru-RU" altLang="ru-RU" sz="3200" dirty="0" smtClean="0"/>
            </a:br>
            <a:endParaRPr lang="ru-RU" altLang="ru-RU" sz="32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57313"/>
            <a:ext cx="8091488" cy="4929187"/>
          </a:xfrm>
        </p:spPr>
        <p:txBody>
          <a:bodyPr/>
          <a:lstStyle/>
          <a:p>
            <a:pPr algn="ctr">
              <a:defRPr/>
            </a:pPr>
            <a:r>
              <a:rPr lang="ru-RU" sz="3000" dirty="0" smtClean="0"/>
              <a:t>Метод  наблюдения  </a:t>
            </a:r>
          </a:p>
          <a:p>
            <a:pPr algn="ctr">
              <a:buFont typeface="Wingdings" pitchFamily="2" charset="2"/>
              <a:buNone/>
              <a:defRPr/>
            </a:pPr>
            <a:endParaRPr lang="ru-RU" u="sng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altLang="ru-RU" dirty="0" smtClean="0">
                <a:latin typeface="+mj-lt"/>
              </a:rPr>
              <a:t>Основные  признаки  школьной  дезадаптации  младших  школьников: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altLang="ru-RU" sz="2200" dirty="0" smtClean="0"/>
              <a:t>Стойкая неуспеваемость в обучении.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altLang="ru-RU" sz="2200" dirty="0" smtClean="0"/>
              <a:t> Отклонения  в  поведении обучающегося  (как защитная реакция  на требования взрослых).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altLang="ru-RU" sz="2200" dirty="0" smtClean="0"/>
              <a:t> Хроническое снижение настроения.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altLang="ru-RU" sz="2200" dirty="0" smtClean="0"/>
              <a:t> Наличие комплекса неполноценности, неверие в свои силы.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altLang="ru-RU" sz="2200" dirty="0" smtClean="0"/>
              <a:t> Стойкое ощущение дискомфортности и эффекта «никомуненужности».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800" smtClean="0"/>
              <a:t>                   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349500"/>
            <a:ext cx="7981950" cy="4090988"/>
          </a:xfrm>
        </p:spPr>
        <p:txBody>
          <a:bodyPr/>
          <a:lstStyle/>
          <a:p>
            <a:r>
              <a:rPr lang="ru-RU" sz="3200" dirty="0" smtClean="0"/>
              <a:t>«Методика    изучения  социальной  </a:t>
            </a:r>
            <a:r>
              <a:rPr lang="ru-RU" sz="3200" dirty="0" err="1" smtClean="0"/>
              <a:t>адаптированности</a:t>
            </a:r>
            <a:r>
              <a:rPr lang="ru-RU" sz="3200" dirty="0" smtClean="0"/>
              <a:t>   детей к школе».</a:t>
            </a:r>
          </a:p>
          <a:p>
            <a:r>
              <a:rPr lang="ru-RU" sz="3200" dirty="0" smtClean="0"/>
              <a:t>«Социометрия».</a:t>
            </a:r>
          </a:p>
          <a:p>
            <a:r>
              <a:rPr lang="ru-RU" sz="3200" dirty="0" smtClean="0"/>
              <a:t>Методика  «Наши  отношения».</a:t>
            </a:r>
          </a:p>
          <a:p>
            <a:r>
              <a:rPr lang="ru-RU" sz="3200" dirty="0" smtClean="0"/>
              <a:t>Методика  изучения  школьного  коллектива  «Все мы  чем-то похожи» . </a:t>
            </a:r>
            <a:endParaRPr lang="ru-RU" altLang="ru-RU" sz="3200" dirty="0" smtClean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Тематика классных часов</a:t>
            </a:r>
            <a:br>
              <a:rPr lang="ru-RU" dirty="0" smtClean="0"/>
            </a:br>
            <a:r>
              <a:rPr lang="ru-RU" dirty="0" smtClean="0"/>
              <a:t>2 класс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5591156" cy="5000660"/>
          </a:xfrm>
        </p:spPr>
        <p:txBody>
          <a:bodyPr/>
          <a:lstStyle/>
          <a:p>
            <a:r>
              <a:rPr lang="ru-RU" sz="2000" b="1" i="1" dirty="0" smtClean="0"/>
              <a:t>Духовно-нравственное воспитание школьников</a:t>
            </a:r>
            <a:endParaRPr lang="ru-RU" sz="2000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Классный час. </a:t>
            </a:r>
            <a:r>
              <a:rPr lang="ru-RU" sz="2000" dirty="0" smtClean="0"/>
              <a:t> </a:t>
            </a:r>
            <a:r>
              <a:rPr lang="ru-RU" sz="2000" b="1" dirty="0" smtClean="0"/>
              <a:t>Тема: «Давайте жить дружно» </a:t>
            </a:r>
          </a:p>
          <a:p>
            <a:r>
              <a:rPr lang="ru-RU" sz="2000" b="1" dirty="0" smtClean="0"/>
              <a:t>Цели и задачи классного часа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определить принципы (правила) жизнедеятельности в классном коллективе и коллективе вообще;</a:t>
            </a:r>
          </a:p>
          <a:p>
            <a:r>
              <a:rPr lang="ru-RU" sz="2000" dirty="0" smtClean="0"/>
              <a:t>развивать коммуникативные возможности учащихся, умения правильного общения в обществе</a:t>
            </a:r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00100" y="642918"/>
            <a:ext cx="7686700" cy="857256"/>
          </a:xfrm>
        </p:spPr>
        <p:txBody>
          <a:bodyPr/>
          <a:lstStyle/>
          <a:p>
            <a:r>
              <a:rPr lang="ru-RU" sz="2800" dirty="0" smtClean="0"/>
              <a:t>Классный час.  Тема: «Учение и труд все перетрут»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456795"/>
            <a:ext cx="47863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Цели и задачи классного часа</a:t>
            </a:r>
            <a:r>
              <a:rPr lang="ru-RU" sz="2800" dirty="0" smtClean="0"/>
              <a:t>:</a:t>
            </a:r>
          </a:p>
          <a:p>
            <a:r>
              <a:rPr lang="ru-RU" sz="2800" dirty="0" smtClean="0"/>
              <a:t>воспитывать любовь к труду, уважение к книге, к природе, к окружающим людям;</a:t>
            </a:r>
          </a:p>
          <a:p>
            <a:r>
              <a:rPr lang="ru-RU" sz="2800" dirty="0" smtClean="0"/>
              <a:t>развивать у учащихся духовно-нравственные качества и гражданскую позицию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1275</TotalTime>
  <Words>494</Words>
  <Application>Microsoft Office PowerPoint</Application>
  <PresentationFormat>Экран (4:3)</PresentationFormat>
  <Paragraphs>64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Капсулы</vt:lpstr>
      <vt:lpstr>Тема:                                  </vt:lpstr>
      <vt:lpstr>  Народная мудрость.                                           </vt:lpstr>
      <vt:lpstr>Школьник   девиантного  поведения</vt:lpstr>
      <vt:lpstr>Причины возникновения девиантного поведения:</vt:lpstr>
      <vt:lpstr>Презентация PowerPoint</vt:lpstr>
      <vt:lpstr> Методы  диагностики: </vt:lpstr>
      <vt:lpstr>                    </vt:lpstr>
      <vt:lpstr>Тематика классных часов 2 класс </vt:lpstr>
      <vt:lpstr>Классный час.  Тема: «Учение и труд все перетрут» </vt:lpstr>
      <vt:lpstr>Чистая вода – источник жизни!</vt:lpstr>
      <vt:lpstr>Наш толерантный класс</vt:lpstr>
      <vt:lpstr>Телефон доверия</vt:lpstr>
      <vt:lpstr>Закачиваем школьные программы</vt:lpstr>
      <vt:lpstr>Здоровый образ жизни</vt:lpstr>
      <vt:lpstr>   Профилактическая работа с семьей </vt:lpstr>
      <vt:lpstr>Родительские собрания</vt:lpstr>
      <vt:lpstr>Подведение итогов</vt:lpstr>
    </vt:vector>
  </TitlesOfParts>
  <Company>БС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психолого-педагогическая             ПОДДЕРЖКА</dc:title>
  <dc:creator>Пользователь</dc:creator>
  <cp:lastModifiedBy>Людмила</cp:lastModifiedBy>
  <cp:revision>102</cp:revision>
  <dcterms:created xsi:type="dcterms:W3CDTF">2006-01-28T05:55:41Z</dcterms:created>
  <dcterms:modified xsi:type="dcterms:W3CDTF">2015-11-23T17:12:10Z</dcterms:modified>
</cp:coreProperties>
</file>