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67" r:id="rId15"/>
    <p:sldId id="268" r:id="rId16"/>
    <p:sldId id="275" r:id="rId17"/>
    <p:sldId id="269" r:id="rId18"/>
    <p:sldId id="271" r:id="rId19"/>
    <p:sldId id="270" r:id="rId20"/>
    <p:sldId id="272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5ECC9A-C444-4449-BAA4-4EF3FD1EEE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8"/>
            <p14:sldId id="279"/>
            <p14:sldId id="267"/>
            <p14:sldId id="268"/>
            <p14:sldId id="275"/>
            <p14:sldId id="269"/>
            <p14:sldId id="271"/>
            <p14:sldId id="270"/>
            <p14:sldId id="272"/>
            <p14:sldId id="273"/>
            <p14:sldId id="27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6F50C6-B8CD-4CD6-AA1F-80DCC4CFA4A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858E94-BCFE-4A74-B71B-8503828E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olymp.liga.net/files/tOlympCountry_flag_66.pn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olymp.liga.net/2010/country/russia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обучения в начальной школе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1566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Плохой учитель преподносит истину, хороший – учит её находить.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6296" y="3753340"/>
            <a:ext cx="1619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Дистервег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Испания\102CANON\IMG_0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5599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9698326"/>
              </p:ext>
            </p:extLst>
          </p:nvPr>
        </p:nvGraphicFramePr>
        <p:xfrm>
          <a:off x="107505" y="548680"/>
          <a:ext cx="8856984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5168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проблемной ситуации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противоречия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Приёмы создания проблемной ситуации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</a:tr>
              <a:tr h="154284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удивлением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двумя (или более) положениями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1.Одновременно предъявить противоречивые факты, теории или точки зрения.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2.столкнуть разные мнения учеников вопросом или практическим заданием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</a:tr>
              <a:tr h="1804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житейским представлением учащихся и научным фактом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Шаг 1. Обнажить житейское представление учащихся вопросом или практическим заданием на «ошибку».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Предъявить научный факт сообщением, экспериментом или наглядностью.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</a:tr>
              <a:tr h="2328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затруднением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необходимостью и невозможностью выполнить задание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Дать практическое задание, не выполнимое вообще.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Дать практическое задание, не сходное с предыдущим.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Шаг 1. Дать невыполнимое практическое задание, сходное с предыдущим.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Доказать, что задание учениками не выполнено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70466"/>
            <a:ext cx="80648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Приёмы создания проблемной ситуации.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оздаём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проблемную ситуацию на уроке с удивлением.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23-5+3=21</a:t>
            </a:r>
          </a:p>
          <a:p>
            <a:r>
              <a:rPr lang="ru-RU" sz="1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</a:t>
            </a:r>
            <a:r>
              <a:rPr lang="ru-RU" sz="1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5+3 =15</a:t>
            </a:r>
            <a:endParaRPr lang="ru-RU" sz="1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4311" y="3875564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8004" y="3875564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роблемная ситуация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противоречие двух мнений.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Лена: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юге жарко.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783269"/>
            <a:ext cx="28620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же Южный полюс?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7890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вопрос?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194" y="3419708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Сравните два утверждения. В чем противоречие?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223399"/>
            <a:ext cx="784887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проблема: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 Земле тепло, а где - холодно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6531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зависит от того, прямые или косые лучи солнца падают на поверхность Земли </a:t>
            </a:r>
          </a:p>
        </p:txBody>
      </p:sp>
      <p:pic>
        <p:nvPicPr>
          <p:cNvPr id="2050" name="Picture 2" descr="http://www.drim.es/img_web_drim/59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23" y="4945523"/>
            <a:ext cx="1776069" cy="177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7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88640"/>
            <a:ext cx="82296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16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 диалог :</a:t>
            </a:r>
            <a:r>
              <a:rPr lang="ru-RU" sz="8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607" y="836712"/>
            <a:ext cx="83736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Даёт прочные знания.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Стимулирует интеллектуальное развитие.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Воспитывает активную личность.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868" y="4077072"/>
            <a:ext cx="856895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– умение решать проблемы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– вести диалог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извлекать информацию, делать логические выводы и т.п.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– в случае если ставилась проблема нравственной оценки ситуации, гражданского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92897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образовательные результаты обеспечивает проблемный диалог?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реативное мышление.</a:t>
            </a:r>
          </a:p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креативным мышлением мы понимаем мышление, связанное с созданием или открытием нового субъективного знания посредством применения нестандартных способов решения задач.</a:t>
            </a:r>
          </a:p>
        </p:txBody>
      </p:sp>
      <p:pic>
        <p:nvPicPr>
          <p:cNvPr id="1026" name="Picture 2" descr="http://querged8.files.wordpress.com/2010/12/ap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48278" cy="3069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0080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Беглость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продуцировать большое количество идей;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– способность применять разнообразные стратегии при решении проблем;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 – способность продуцировать необычные, нестандартные идеи;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Разработанность – способность детально разрабатывать возникшие идеи;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замыканию – способность не следовать стереотипам и длительное время «оставаться открытым» для разнообразной поступающей информации при решении проблем.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Абстрактность названия – понимание сути проблемы того, что действительно существенно. Процесс называния отражает способность к трансформации образной информации в словесную форму.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4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0865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в 1 классе.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187624" y="234888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«Число и цифра 5»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ochi_gerb_b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4681538" cy="4967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046" y="188640"/>
            <a:ext cx="2695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Times New Roman" pitchFamily="18" charset="0"/>
              </a:rPr>
              <a:t>Герб Сочи.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28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6632"/>
            <a:ext cx="5507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Times New Roman" pitchFamily="18" charset="0"/>
              </a:rPr>
              <a:t>Символы Олимпиады.</a:t>
            </a:r>
            <a:endParaRPr lang="ru-RU" sz="4000" dirty="0"/>
          </a:p>
        </p:txBody>
      </p:sp>
      <p:pic>
        <p:nvPicPr>
          <p:cNvPr id="5" name="Picture 4" descr="1269202212_320x4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05" y="260648"/>
            <a:ext cx="1380034" cy="2045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Oly_Van_Logo_majhen_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30170"/>
            <a:ext cx="1076586" cy="164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olympics-2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975"/>
            <a:ext cx="2231950" cy="1108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tv.ca/gallery/photo/olympic_mascots_20071127/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18" y="815502"/>
            <a:ext cx="1935003" cy="145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psprint.com/wp-content/uploads/2012/07/Calgary-1988-Collection-Google-Chrome_2012-07-24_14-28-21_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3" y="4565712"/>
            <a:ext cx="1368152" cy="2058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tv.ca/gallery/photo/olympic_mascots_20071127/image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2535"/>
            <a:ext cx="1721768" cy="129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sk.forum.motolodka.ru/att/club/295403_320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88" y="2346406"/>
            <a:ext cx="2678334" cy="200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yugopolis.ru/data/mediadb/2383/0000/0247/24737/466x10000_out_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82" y="2431980"/>
            <a:ext cx="3112104" cy="207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ussian-money.ru/(S(05nxbr45obcpcp45s1jidv45))/UsersImages/Articles/100/User/%D0%97%D0%B0%D0%B9%D0%BA%D0%B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96" y="3697281"/>
            <a:ext cx="1572756" cy="259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biathlon.ua/images/material/460x306/7e5ef84ee8838a34819268ad1a8b9c5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88041"/>
            <a:ext cx="3277065" cy="21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064500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образовательными технологиями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99695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отдельных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4"/>
          <p:cNvSpPr>
            <a:spLocks noGrp="1" noChangeArrowheads="1"/>
          </p:cNvSpPr>
          <p:nvPr>
            <p:ph type="title"/>
          </p:nvPr>
        </p:nvSpPr>
        <p:spPr>
          <a:xfrm>
            <a:off x="1907704" y="61952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Олимпийская деревня.</a:t>
            </a:r>
          </a:p>
        </p:txBody>
      </p:sp>
      <p:sp>
        <p:nvSpPr>
          <p:cNvPr id="5" name="AutoShape 33"/>
          <p:cNvSpPr>
            <a:spLocks noChangeArrowheads="1"/>
          </p:cNvSpPr>
          <p:nvPr/>
        </p:nvSpPr>
        <p:spPr bwMode="auto">
          <a:xfrm>
            <a:off x="971550" y="2492375"/>
            <a:ext cx="2354263" cy="170497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Group 96"/>
          <p:cNvGraphicFramePr>
            <a:graphicFrameLocks noGrp="1"/>
          </p:cNvGraphicFramePr>
          <p:nvPr/>
        </p:nvGraphicFramePr>
        <p:xfrm>
          <a:off x="1116013" y="3357563"/>
          <a:ext cx="1079500" cy="2376488"/>
        </p:xfrm>
        <a:graphic>
          <a:graphicData uri="http://schemas.openxmlformats.org/drawingml/2006/table">
            <a:tbl>
              <a:tblPr/>
              <a:tblGrid>
                <a:gridCol w="1079500"/>
              </a:tblGrid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97"/>
          <p:cNvGraphicFramePr>
            <a:graphicFrameLocks noGrp="1"/>
          </p:cNvGraphicFramePr>
          <p:nvPr/>
        </p:nvGraphicFramePr>
        <p:xfrm>
          <a:off x="2195513" y="3357563"/>
          <a:ext cx="1008062" cy="1223963"/>
        </p:xfrm>
        <a:graphic>
          <a:graphicData uri="http://schemas.openxmlformats.org/drawingml/2006/table">
            <a:tbl>
              <a:tblPr/>
              <a:tblGrid>
                <a:gridCol w="1008062"/>
              </a:tblGrid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98"/>
          <p:cNvGraphicFramePr>
            <a:graphicFrameLocks noGrp="1"/>
          </p:cNvGraphicFramePr>
          <p:nvPr/>
        </p:nvGraphicFramePr>
        <p:xfrm>
          <a:off x="2195513" y="4581525"/>
          <a:ext cx="1008062" cy="1152525"/>
        </p:xfrm>
        <a:graphic>
          <a:graphicData uri="http://schemas.openxmlformats.org/drawingml/2006/table">
            <a:tbl>
              <a:tblPr/>
              <a:tblGrid>
                <a:gridCol w="1008062"/>
              </a:tblGrid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124075" y="3500438"/>
            <a:ext cx="10906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6000">
                <a:latin typeface="Times New Roman" pitchFamily="18" charset="0"/>
              </a:rPr>
              <a:t>4</a:t>
            </a:r>
            <a:endParaRPr lang="ru-RU" altLang="ru-RU" sz="6000">
              <a:latin typeface="Times New Roman" pitchFamily="18" charset="0"/>
            </a:endParaRP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2124075" y="4797425"/>
            <a:ext cx="109061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6000">
                <a:latin typeface="Times New Roman" pitchFamily="18" charset="0"/>
              </a:rPr>
              <a:t>3</a:t>
            </a:r>
            <a:endParaRPr lang="ru-RU" altLang="ru-RU" sz="6000">
              <a:latin typeface="Times New Roman" pitchFamily="18" charset="0"/>
            </a:endParaRPr>
          </a:p>
        </p:txBody>
      </p:sp>
      <p:graphicFrame>
        <p:nvGraphicFramePr>
          <p:cNvPr id="11" name="Group 2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63239"/>
              </p:ext>
            </p:extLst>
          </p:nvPr>
        </p:nvGraphicFramePr>
        <p:xfrm>
          <a:off x="6008732" y="1918256"/>
          <a:ext cx="1295400" cy="2376489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AutoShape 128"/>
          <p:cNvSpPr>
            <a:spLocks noChangeArrowheads="1"/>
          </p:cNvSpPr>
          <p:nvPr/>
        </p:nvSpPr>
        <p:spPr bwMode="auto">
          <a:xfrm rot="20940581">
            <a:off x="5719807" y="1054656"/>
            <a:ext cx="3097213" cy="10080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3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49585"/>
              </p:ext>
            </p:extLst>
          </p:nvPr>
        </p:nvGraphicFramePr>
        <p:xfrm>
          <a:off x="7304132" y="1918256"/>
          <a:ext cx="1295400" cy="576263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2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06960"/>
              </p:ext>
            </p:extLst>
          </p:nvPr>
        </p:nvGraphicFramePr>
        <p:xfrm>
          <a:off x="7304132" y="2494519"/>
          <a:ext cx="1295400" cy="576263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25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2121966"/>
              </p:ext>
            </p:extLst>
          </p:nvPr>
        </p:nvGraphicFramePr>
        <p:xfrm>
          <a:off x="7304132" y="3070781"/>
          <a:ext cx="1295400" cy="576263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05621"/>
              </p:ext>
            </p:extLst>
          </p:nvPr>
        </p:nvGraphicFramePr>
        <p:xfrm>
          <a:off x="7304132" y="3647044"/>
          <a:ext cx="1295400" cy="647700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256"/>
          <p:cNvSpPr>
            <a:spLocks noChangeArrowheads="1"/>
          </p:cNvSpPr>
          <p:nvPr/>
        </p:nvSpPr>
        <p:spPr bwMode="auto">
          <a:xfrm>
            <a:off x="7375570" y="1918256"/>
            <a:ext cx="10906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3200" b="1">
                <a:latin typeface="Times New Roman" pitchFamily="18" charset="0"/>
              </a:rPr>
              <a:t>1</a:t>
            </a:r>
            <a:endParaRPr lang="ru-RU" altLang="ru-RU" sz="3200" b="1">
              <a:latin typeface="Times New Roman" pitchFamily="18" charset="0"/>
            </a:endParaRPr>
          </a:p>
        </p:txBody>
      </p:sp>
      <p:sp>
        <p:nvSpPr>
          <p:cNvPr id="18" name="Rectangle 257"/>
          <p:cNvSpPr>
            <a:spLocks noChangeArrowheads="1"/>
          </p:cNvSpPr>
          <p:nvPr/>
        </p:nvSpPr>
        <p:spPr bwMode="auto">
          <a:xfrm>
            <a:off x="7375570" y="2494519"/>
            <a:ext cx="10906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3200" b="1">
                <a:latin typeface="Times New Roman" pitchFamily="18" charset="0"/>
              </a:rPr>
              <a:t>2</a:t>
            </a:r>
            <a:endParaRPr lang="ru-RU" altLang="ru-RU" sz="3200" b="1">
              <a:latin typeface="Times New Roman" pitchFamily="18" charset="0"/>
            </a:endParaRPr>
          </a:p>
        </p:txBody>
      </p:sp>
      <p:sp>
        <p:nvSpPr>
          <p:cNvPr id="19" name="Rectangle 258"/>
          <p:cNvSpPr>
            <a:spLocks noChangeArrowheads="1"/>
          </p:cNvSpPr>
          <p:nvPr/>
        </p:nvSpPr>
        <p:spPr bwMode="auto">
          <a:xfrm>
            <a:off x="7520032" y="3143806"/>
            <a:ext cx="87471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3200" b="1">
                <a:latin typeface="Times New Roman" pitchFamily="18" charset="0"/>
              </a:rPr>
              <a:t>3</a:t>
            </a:r>
            <a:endParaRPr lang="ru-RU" altLang="ru-RU" sz="3200" b="1">
              <a:latin typeface="Times New Roman" pitchFamily="18" charset="0"/>
            </a:endParaRPr>
          </a:p>
        </p:txBody>
      </p:sp>
      <p:sp>
        <p:nvSpPr>
          <p:cNvPr id="20" name="Rectangle 259"/>
          <p:cNvSpPr>
            <a:spLocks noChangeArrowheads="1"/>
          </p:cNvSpPr>
          <p:nvPr/>
        </p:nvSpPr>
        <p:spPr bwMode="auto">
          <a:xfrm>
            <a:off x="7591470" y="3718481"/>
            <a:ext cx="80168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3200" b="1">
                <a:latin typeface="Times New Roman" pitchFamily="18" charset="0"/>
              </a:rPr>
              <a:t>4</a:t>
            </a:r>
            <a:endParaRPr lang="ru-RU" altLang="ru-RU" sz="3200" b="1">
              <a:latin typeface="Times New Roman" pitchFamily="18" charset="0"/>
            </a:endParaRPr>
          </a:p>
        </p:txBody>
      </p:sp>
      <p:pic>
        <p:nvPicPr>
          <p:cNvPr id="2050" name="Picture 2" descr="http://www.yuga.ru/media/village_street-96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20245" cy="1744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relkama.ru/images/stories/design-firmennie-personazhi-st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3151333" cy="2127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276600" y="31696"/>
            <a:ext cx="5572125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/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Медали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Олимпиады 2014</a:t>
            </a:r>
            <a:endParaRPr lang="ru-RU" alt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trishurupa.ru/userfiles/12988586568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378"/>
            <a:ext cx="1149487" cy="110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340768"/>
            <a:ext cx="8782459" cy="52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2563" y="3292475"/>
            <a:ext cx="87788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Picture 5" descr="Медали Канада Олимпиада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156242"/>
            <a:ext cx="1727200" cy="122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93368"/>
              </p:ext>
            </p:extLst>
          </p:nvPr>
        </p:nvGraphicFramePr>
        <p:xfrm>
          <a:off x="380206" y="5013176"/>
          <a:ext cx="8383587" cy="1441450"/>
        </p:xfrm>
        <a:graphic>
          <a:graphicData uri="http://schemas.openxmlformats.org/drawingml/2006/table">
            <a:tbl>
              <a:tblPr/>
              <a:tblGrid>
                <a:gridCol w="1871662"/>
                <a:gridCol w="1584325"/>
                <a:gridCol w="1727200"/>
                <a:gridCol w="1657350"/>
                <a:gridCol w="1543050"/>
              </a:tblGrid>
              <a:tr h="144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Россия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7" descr="post-12-11651779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3375"/>
            <a:ext cx="3097213" cy="20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portsdaily.ru/pictures/items/0020/0999/BfOGInDCUAAqAI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422526"/>
            <a:ext cx="4968552" cy="25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rishurupa.ru/userfiles/129885865689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1149487" cy="110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4671" y="26064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  <a:defRPr/>
            </a:pPr>
            <a:r>
              <a:rPr lang="ru-RU" sz="4000" i="1" u="sng" dirty="0" smtClean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 НОВОГО  ТИПА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 свободный, любящий и умеющий творчески относиться к действительности, к другим людям, способный не только решить старую, но и поставить новую проблему, способный делать осознанный выбор и самостоятельные решения.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образовательная инициатива </a:t>
            </a:r>
          </a:p>
          <a:p>
            <a:pPr algn="ctr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новая школа»</a:t>
            </a:r>
          </a:p>
        </p:txBody>
      </p:sp>
      <p:pic>
        <p:nvPicPr>
          <p:cNvPr id="5" name="Picture 4" descr="OurNew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6493" b="2325"/>
          <a:stretch>
            <a:fillRect/>
          </a:stretch>
        </p:blipFill>
        <p:spPr bwMode="auto">
          <a:xfrm>
            <a:off x="107504" y="2857500"/>
            <a:ext cx="3500437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2480250"/>
            <a:ext cx="4950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модернизации российского образования выдвигает новые социальные требования к системе школьного образования. Главной и второстепенной задачей является необходимость повышения эффективности усвоения учебного материала, нацеленной на повышение современного качества образования. Общеобразовательная школа должна сформировать целостную систему универсальных знаний, умений и навыков, а также опыт самостоятельной деятельности и личной ответственности обучающихся, что и определяет современное качество содержания образования. Повышение качества образования должно осуществляться не за счет дополнительной нагрузки на учащихся, а через совершенствование форм и методов обучения, отбора содержания образования, через внедрение образовательных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25781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188640"/>
            <a:ext cx="3003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775" y="896526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совокупность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применяемых в каком-либо деле, мастерстве, искусстве (толковый словарь  С. И. Ожегов).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психолого-педагогических установок, определяющих специальный набор и компоновку форм, методов, способов, приемов обучения, воспитательных средств; она есть организационно-методический инструментарий педагогического процесса (Б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Т. Лихачев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процесса достижения планируемых результатов обучения (И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П. Волков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продуманная во всех деталях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совместной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учителя (В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М. Монахов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10614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включает в себя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идеи, на которые опирается;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преподавателя и учащегося;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результата;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использовании.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9694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26" y="116632"/>
            <a:ext cx="892899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характеризуют следующие позиции: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разрабатывается под конкретный педагогический замысел, в основе ее лежит определенная методологическая, философская позиция автора (различают технологии процесса передачи знаний умений и навыков; технологии развивающей педагогики и т.д.);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цепочка действий, операций, коммуникаций выстраивается строго в соответствии с целевыми установками, имеющими форму конкретного ожидаемого результата;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технологии предусматривает взаимосвязанную деятельность преподавателя и учащихся на договорной основе с учетом принципов индивидуализации и дифференциации, оптимальную реализацию человеческих и технических возможностей, использование диалога, общения;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планирование и последовательное воплощение элементов педагогической технологии должны быть, с одной стороны, воспроизведены любым преподавателем и, с другой, гарантировать достижение планируемых результатов всеми учащимися;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частью педагогической технологии являются диагностические процедуры, содержащие критерии, показатели и инструментарий измерения результатов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827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0705918"/>
              </p:ext>
            </p:extLst>
          </p:nvPr>
        </p:nvGraphicFramePr>
        <p:xfrm>
          <a:off x="179513" y="548680"/>
          <a:ext cx="8784975" cy="6282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770"/>
                <a:gridCol w="1912514"/>
                <a:gridCol w="2714594"/>
                <a:gridCol w="2479097"/>
              </a:tblGrid>
              <a:tr h="25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  <a:tr h="765000"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обучение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познавательной активности, творческой самостоятельности обучающихся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Последовательное и целенаправленное выдвижение перед обучающимися познавательных задач, разрешая которые обучаемые активно усваивают знания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Поисковые методы; постановка познавательных задач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  <a:tr h="914680"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Концентрированное обучение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максимально близкой к естественным психологическим особенностям человеческого восприятия структуры учебного процесса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Глубокое изучение предметов за счет объединения занятий в блоки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обучения, учитывающие динамику работоспособности обучающихся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  <a:tr h="765000"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Модульное обучение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гибкости, приспособление его к индивидуальным потребностям личности, уровню его базовой подготовки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 обучающихся с индивидуальной учебной программой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Проблемный подход, индивидуальный темп обучения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  <a:tr h="396796"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Развивающее обучение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личности и ее способностей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 учебного процесса на потенциальные возможности человека и их реализацию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обучаемых в различные виды деятельности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  <a:tr h="642264"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Дифференцированное обучение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оптимальных условий для выявления задатков, развития интересов и способностей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Усвоение программного материала на различных планируемых уровнях, но не ниже обязательного (стандарт)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индивидуального обучения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  <a:tr h="519530"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(контекстное) обучение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активности обучаемых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предметного и социального содержания учебной (профильной, профессиональной) деятельности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активного обучения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  <a:tr h="579702"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Игровое обучение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личностно-деятельного характера усвоения знаний, навыков, умений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познавательная деятельность, направленная на поиск, обработку, усвоение учебной информации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методы вовлечения обучаемых в творческую деятельность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  <a:tr h="1026341"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развитию критического мышления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развитие критического мышления посредством интерактивного включения учащихся в образовательный процесс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ставить новые вопросы, вырабатывать разнообразные аргументы, принимать независимые продуманные решения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  <a:tc>
                  <a:txBody>
                    <a:bodyPr/>
                    <a:lstStyle/>
                    <a:p>
                      <a:pPr marL="35560" marR="35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Интерактивные методы обучения; вовлечение учащихся в различные виды деятельности; соблюдение трех этапов реализации технологии: вызов (актуализация субъектного опыта); осмысление; рефлексия.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74" marR="8974" marT="8974" marB="8974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педагогических технологий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6632"/>
            <a:ext cx="5482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621" y="825830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организованный преподавателем способ активного взаимодействия субъекта с проблемно-представленным содержанием обучения, в ходе которого он приобщается к объективным противоречиям научного знания и способам их решения. Учится мыслить, творчески усваивать знания.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46" y="2852936"/>
            <a:ext cx="216754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20912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 - постановка проблемы и поиск решения.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(проговаривания) знаний - выражение решения и реализацию продукта . При этом, в отличие от научного творчества, ученик формулирует учебную проблему, открывает субъективно новое знание и выражает его в простых формах.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звена научного творчества.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880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</TotalTime>
  <Words>1053</Words>
  <Application>Microsoft Office PowerPoint</Application>
  <PresentationFormat>Экран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Современные технологии обучения в начальной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математики в 1 классе.</vt:lpstr>
      <vt:lpstr>Презентация PowerPoint</vt:lpstr>
      <vt:lpstr>Презентация PowerPoint</vt:lpstr>
      <vt:lpstr>Презентация PowerPoint</vt:lpstr>
      <vt:lpstr>Олимпийская деревня.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обучения в начальной школе</dc:title>
  <dc:creator>Dns</dc:creator>
  <cp:lastModifiedBy>Dns</cp:lastModifiedBy>
  <cp:revision>38</cp:revision>
  <dcterms:created xsi:type="dcterms:W3CDTF">2013-12-18T10:25:21Z</dcterms:created>
  <dcterms:modified xsi:type="dcterms:W3CDTF">2014-03-26T13:21:41Z</dcterms:modified>
</cp:coreProperties>
</file>