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66" r:id="rId4"/>
    <p:sldId id="258" r:id="rId5"/>
    <p:sldId id="259" r:id="rId6"/>
    <p:sldId id="261" r:id="rId7"/>
    <p:sldId id="270" r:id="rId8"/>
    <p:sldId id="262" r:id="rId9"/>
    <p:sldId id="269" r:id="rId10"/>
    <p:sldId id="263" r:id="rId11"/>
    <p:sldId id="260" r:id="rId12"/>
    <p:sldId id="268" r:id="rId13"/>
    <p:sldId id="267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6600FF"/>
    <a:srgbClr val="0000FF"/>
    <a:srgbClr val="EB2A03"/>
    <a:srgbClr val="0CD611"/>
    <a:srgbClr val="FF0066"/>
    <a:srgbClr val="F00E44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6FD24-965F-4E73-8D33-A091CA3CD14B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BC242-9978-4FB6-8BDD-4BF578170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BC242-9978-4FB6-8BDD-4BF5781703D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BC242-9978-4FB6-8BDD-4BF5781703D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BC242-9978-4FB6-8BDD-4BF5781703D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BC242-9978-4FB6-8BDD-4BF5781703D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BC242-9978-4FB6-8BDD-4BF5781703D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BC242-9978-4FB6-8BDD-4BF5781703D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BC242-9978-4FB6-8BDD-4BF5781703D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BC242-9978-4FB6-8BDD-4BF5781703D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BC242-9978-4FB6-8BDD-4BF5781703D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BC242-9978-4FB6-8BDD-4BF5781703D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BC242-9978-4FB6-8BDD-4BF5781703D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BC242-9978-4FB6-8BDD-4BF5781703D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BC242-9978-4FB6-8BDD-4BF5781703D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BC242-9978-4FB6-8BDD-4BF5781703D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72609-61CC-43C3-A832-80B117513F66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667B7-8C0D-48CC-8719-9F47E4F2D9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72609-61CC-43C3-A832-80B117513F66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667B7-8C0D-48CC-8719-9F47E4F2D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72609-61CC-43C3-A832-80B117513F66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667B7-8C0D-48CC-8719-9F47E4F2D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72609-61CC-43C3-A832-80B117513F66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667B7-8C0D-48CC-8719-9F47E4F2D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72609-61CC-43C3-A832-80B117513F66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C5667B7-8C0D-48CC-8719-9F47E4F2D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72609-61CC-43C3-A832-80B117513F66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667B7-8C0D-48CC-8719-9F47E4F2D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72609-61CC-43C3-A832-80B117513F66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667B7-8C0D-48CC-8719-9F47E4F2D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72609-61CC-43C3-A832-80B117513F66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667B7-8C0D-48CC-8719-9F47E4F2D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72609-61CC-43C3-A832-80B117513F66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667B7-8C0D-48CC-8719-9F47E4F2D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72609-61CC-43C3-A832-80B117513F66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667B7-8C0D-48CC-8719-9F47E4F2D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72609-61CC-43C3-A832-80B117513F66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667B7-8C0D-48CC-8719-9F47E4F2D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5472609-61CC-43C3-A832-80B117513F66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C5667B7-8C0D-48CC-8719-9F47E4F2D9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d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0000"/>
            <a:lum/>
          </a:blip>
          <a:srcRect/>
          <a:stretch>
            <a:fillRect t="-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500174"/>
            <a:ext cx="8715404" cy="364333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9600" cap="none" dirty="0" smtClean="0">
                <a:ln w="1905"/>
                <a:solidFill>
                  <a:srgbClr val="00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ПРОЕКТНОЕ ОБУЧЕНИЕ</a:t>
            </a:r>
            <a:endParaRPr lang="ru-RU" sz="9600" cap="none" dirty="0">
              <a:ln w="1905"/>
              <a:solidFill>
                <a:srgbClr val="0000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4810" y="57864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МБОУ СОШ №4 г. Морозовск</a:t>
            </a:r>
          </a:p>
          <a:p>
            <a:pPr algn="ctr"/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Бантикова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Эльвира Владимировна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6288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9900"/>
                </a:solidFill>
                <a:effectLst/>
                <a:latin typeface="Arial Black" pitchFamily="34" charset="0"/>
              </a:rPr>
              <a:t>Этапы работы методом проектов:</a:t>
            </a:r>
            <a:endParaRPr lang="ru-RU" sz="4800" dirty="0">
              <a:solidFill>
                <a:srgbClr val="009900"/>
              </a:solidFill>
              <a:effectLst/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340768"/>
            <a:ext cx="914400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Medium" pitchFamily="34" charset="0"/>
              </a:rPr>
              <a:t>Мотивационный</a:t>
            </a:r>
            <a:r>
              <a:rPr lang="ru-RU" sz="44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Medium" pitchFamily="34" charset="0"/>
              </a:rPr>
              <a:t>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(учитель: заявляет общий замысел, создает положительный мотивационный настрой; ученики: обсуждают, предлагают собственные идеи);</a:t>
            </a:r>
            <a:r>
              <a:rPr lang="ru-RU" b="1" dirty="0">
                <a:ln w="1905"/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 </a:t>
            </a:r>
          </a:p>
          <a:p>
            <a:pPr>
              <a:buFont typeface="Wingdings" pitchFamily="2" charset="2"/>
              <a:buChar char="§"/>
            </a:pPr>
            <a:r>
              <a:rPr lang="ru-RU" sz="32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Medium" pitchFamily="34" charset="0"/>
              </a:rPr>
              <a:t>Планирующий</a:t>
            </a:r>
            <a:r>
              <a:rPr lang="ru-RU" sz="44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Medium" pitchFamily="34" charset="0"/>
              </a:rPr>
              <a:t> 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(определяются тема и цели проекта, формулируются задачи, вырабатывается план действий, устанавливаются критерии оценки результата и процесса,);</a:t>
            </a:r>
          </a:p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Medium" pitchFamily="34" charset="0"/>
              </a:rPr>
              <a:t>Информационно-операционный</a:t>
            </a:r>
            <a:r>
              <a:rPr lang="ru-RU" sz="3600" b="1" dirty="0" smtClean="0">
                <a:ln w="1905"/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 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(ученики: собирают материал, работают с литературой и другими источниками, непосредственно выполняют проект; учитель: наблюдает, координирует, сам является информационным источником);</a:t>
            </a:r>
            <a:endParaRPr lang="ru-RU" b="1" dirty="0" smtClean="0">
              <a:ln w="1905"/>
              <a:solidFill>
                <a:schemeClr val="bg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Medium" pitchFamily="34" charset="0"/>
              </a:rPr>
              <a:t>Рефлексивно-оценочный 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(ученики: представляют проекты, участвуют в коллективном обсуждении и содержательной оценке результатов и процесса работы, учитель выступает участником коллективной оценочной деятельности).</a:t>
            </a:r>
            <a:endParaRPr lang="ru-RU" b="1" dirty="0" smtClean="0">
              <a:ln w="1905"/>
              <a:solidFill>
                <a:schemeClr val="bg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>
              <a:buFont typeface="Wingdings" pitchFamily="2" charset="2"/>
              <a:buChar char="§"/>
            </a:pPr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  <a:latin typeface="+mj-lt"/>
            </a:endParaRPr>
          </a:p>
          <a:p>
            <a:endParaRPr lang="ru-RU" sz="44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ranklin Gothic Medium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878dfd7d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929065"/>
            <a:ext cx="4389877" cy="2738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1214422"/>
            <a:ext cx="850109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endParaRPr lang="ru-RU" sz="16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romanUcPeriod"/>
            </a:pPr>
            <a:r>
              <a:rPr lang="ru-RU" sz="2000" b="1" dirty="0" smtClean="0">
                <a:solidFill>
                  <a:srgbClr val="0000FF"/>
                </a:solidFill>
                <a:latin typeface="+mj-lt"/>
                <a:cs typeface="Arial" pitchFamily="34" charset="0"/>
              </a:rPr>
              <a:t>Определение </a:t>
            </a:r>
            <a:r>
              <a:rPr lang="ru-RU" sz="2000" b="1" dirty="0">
                <a:solidFill>
                  <a:srgbClr val="0000FF"/>
                </a:solidFill>
                <a:latin typeface="+mj-lt"/>
                <a:cs typeface="Arial" pitchFamily="34" charset="0"/>
              </a:rPr>
              <a:t>потребности и краткая </a:t>
            </a:r>
            <a:r>
              <a:rPr lang="ru-RU" sz="2000" b="1" dirty="0" smtClean="0">
                <a:solidFill>
                  <a:srgbClr val="0000FF"/>
                </a:solidFill>
                <a:latin typeface="+mj-lt"/>
                <a:cs typeface="Arial" pitchFamily="34" charset="0"/>
              </a:rPr>
              <a:t>формулировка задачи.</a:t>
            </a:r>
            <a:endParaRPr lang="ru-RU" sz="2000" b="1" dirty="0">
              <a:solidFill>
                <a:srgbClr val="0000FF"/>
              </a:solidFill>
              <a:latin typeface="+mj-lt"/>
              <a:cs typeface="Arial" pitchFamily="34" charset="0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romanUcPeriod"/>
            </a:pPr>
            <a:r>
              <a:rPr lang="ru-RU" sz="2000" b="1" dirty="0" smtClean="0">
                <a:solidFill>
                  <a:srgbClr val="0000FF"/>
                </a:solidFill>
                <a:latin typeface="+mj-lt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0000FF"/>
                </a:solidFill>
                <a:latin typeface="+mj-lt"/>
                <a:cs typeface="Arial" pitchFamily="34" charset="0"/>
              </a:rPr>
              <a:t>Набор первоначальных идей и обсуждение </a:t>
            </a:r>
            <a:r>
              <a:rPr lang="ru-RU" sz="2000" b="1" dirty="0" smtClean="0">
                <a:solidFill>
                  <a:srgbClr val="0000FF"/>
                </a:solidFill>
                <a:latin typeface="+mj-lt"/>
                <a:cs typeface="Arial" pitchFamily="34" charset="0"/>
              </a:rPr>
              <a:t>путей реализации </a:t>
            </a:r>
            <a:r>
              <a:rPr lang="ru-RU" sz="2000" b="1" dirty="0">
                <a:solidFill>
                  <a:srgbClr val="0000FF"/>
                </a:solidFill>
                <a:latin typeface="+mj-lt"/>
                <a:cs typeface="Arial" pitchFamily="34" charset="0"/>
              </a:rPr>
              <a:t>поставленной цели.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romanUcPeriod"/>
            </a:pPr>
            <a:r>
              <a:rPr lang="ru-RU" sz="2000" b="1" dirty="0" smtClean="0">
                <a:solidFill>
                  <a:srgbClr val="0000FF"/>
                </a:solidFill>
                <a:latin typeface="+mj-lt"/>
                <a:cs typeface="Arial" pitchFamily="34" charset="0"/>
              </a:rPr>
              <a:t>Проработка </a:t>
            </a:r>
            <a:r>
              <a:rPr lang="ru-RU" sz="2000" b="1" dirty="0">
                <a:solidFill>
                  <a:srgbClr val="0000FF"/>
                </a:solidFill>
                <a:latin typeface="+mj-lt"/>
                <a:cs typeface="Arial" pitchFamily="34" charset="0"/>
              </a:rPr>
              <a:t>идей. Дети решают, как </a:t>
            </a:r>
            <a:r>
              <a:rPr lang="ru-RU" sz="2000" b="1" dirty="0" smtClean="0">
                <a:solidFill>
                  <a:srgbClr val="0000FF"/>
                </a:solidFill>
                <a:latin typeface="+mj-lt"/>
                <a:cs typeface="Arial" pitchFamily="34" charset="0"/>
              </a:rPr>
              <a:t>будет реализовываться </a:t>
            </a:r>
            <a:r>
              <a:rPr lang="ru-RU" sz="2000" b="1" dirty="0">
                <a:solidFill>
                  <a:srgbClr val="0000FF"/>
                </a:solidFill>
                <a:latin typeface="+mj-lt"/>
                <a:cs typeface="Arial" pitchFamily="34" charset="0"/>
              </a:rPr>
              <a:t>проект, </a:t>
            </a:r>
            <a:r>
              <a:rPr lang="ru-RU" sz="2000" b="1" dirty="0" smtClean="0">
                <a:solidFill>
                  <a:srgbClr val="0000FF"/>
                </a:solidFill>
                <a:latin typeface="+mj-lt"/>
                <a:cs typeface="Arial" pitchFamily="34" charset="0"/>
              </a:rPr>
              <a:t>что </a:t>
            </a:r>
            <a:r>
              <a:rPr lang="ru-RU" sz="2000" b="1" dirty="0">
                <a:solidFill>
                  <a:srgbClr val="0000FF"/>
                </a:solidFill>
                <a:latin typeface="+mj-lt"/>
                <a:cs typeface="Arial" pitchFamily="34" charset="0"/>
              </a:rPr>
              <a:t>конкретно они будут выполнять.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romanUcPeriod"/>
            </a:pPr>
            <a:r>
              <a:rPr lang="ru-RU" sz="2000" b="1" dirty="0" smtClean="0">
                <a:solidFill>
                  <a:srgbClr val="0000FF"/>
                </a:solidFill>
                <a:latin typeface="+mj-lt"/>
                <a:cs typeface="Arial" pitchFamily="34" charset="0"/>
              </a:rPr>
              <a:t>Изготовление </a:t>
            </a:r>
            <a:r>
              <a:rPr lang="ru-RU" sz="2000" b="1" dirty="0">
                <a:solidFill>
                  <a:srgbClr val="0000FF"/>
                </a:solidFill>
                <a:latin typeface="+mj-lt"/>
                <a:cs typeface="Arial" pitchFamily="34" charset="0"/>
              </a:rPr>
              <a:t>одного или нескольких изделий.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romanUcPeriod"/>
            </a:pPr>
            <a:r>
              <a:rPr lang="ru-RU" sz="2000" b="1" dirty="0" smtClean="0">
                <a:solidFill>
                  <a:srgbClr val="0000FF"/>
                </a:solidFill>
                <a:latin typeface="+mj-lt"/>
                <a:cs typeface="Arial" pitchFamily="34" charset="0"/>
              </a:rPr>
              <a:t>Обсуждение </a:t>
            </a:r>
            <a:r>
              <a:rPr lang="ru-RU" sz="2000" b="1" dirty="0">
                <a:solidFill>
                  <a:srgbClr val="0000FF"/>
                </a:solidFill>
                <a:latin typeface="+mj-lt"/>
                <a:cs typeface="Arial" pitchFamily="34" charset="0"/>
              </a:rPr>
              <a:t>результатов и оценка </a:t>
            </a:r>
            <a:endParaRPr lang="ru-RU" sz="2000" b="1" dirty="0" smtClean="0">
              <a:solidFill>
                <a:srgbClr val="0000FF"/>
              </a:solidFill>
              <a:latin typeface="+mj-lt"/>
              <a:cs typeface="Arial" pitchFamily="34" charset="0"/>
            </a:endParaRPr>
          </a:p>
          <a:p>
            <a:pPr marL="514350" indent="-514350"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0000FF"/>
                </a:solidFill>
                <a:latin typeface="+mj-lt"/>
                <a:cs typeface="Arial" pitchFamily="34" charset="0"/>
              </a:rPr>
              <a:t>        проделанной </a:t>
            </a:r>
            <a:r>
              <a:rPr lang="ru-RU" sz="2000" b="1" dirty="0">
                <a:solidFill>
                  <a:srgbClr val="0000FF"/>
                </a:solidFill>
                <a:latin typeface="+mj-lt"/>
                <a:cs typeface="Arial" pitchFamily="34" charset="0"/>
              </a:rPr>
              <a:t>работы.</a:t>
            </a:r>
          </a:p>
          <a:p>
            <a:pPr algn="ctr"/>
            <a:endParaRPr lang="ru-RU" sz="1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85728"/>
            <a:ext cx="89322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Разработка проекта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28596" y="1571612"/>
            <a:ext cx="835824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владение способами познавательной деятельности;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умение использовать различные источники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66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информации, методы исследования,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66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символотворчество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т.д.;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коммуникативные и адаптивные качества: умение работать в сотрудничестве, принимать чужое мнение, противостоять трудностям;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самоорганизация: умение ставить цель, составлять и реализовывать план, проводить рефлексию, сопоставлять цель и действие.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214290"/>
            <a:ext cx="86439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4000" b="1" dirty="0" smtClean="0">
                <a:solidFill>
                  <a:srgbClr val="66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parajita" pitchFamily="34" charset="0"/>
              </a:rPr>
              <a:t>Критериями оценки проектной деятельности учеников будут:</a:t>
            </a:r>
            <a:endParaRPr lang="ru-RU" sz="4000" b="1" dirty="0" smtClean="0">
              <a:solidFill>
                <a:srgbClr val="6600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parajita" pitchFamily="34" charset="0"/>
            </a:endParaRPr>
          </a:p>
        </p:txBody>
      </p:sp>
      <p:pic>
        <p:nvPicPr>
          <p:cNvPr id="25605" name="Picture 5" descr="http://www.edu.cap.ru/home/8831/1%20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286388"/>
            <a:ext cx="7358114" cy="1371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sch14.ucoz.com/_nw/0/184314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429" y="214290"/>
            <a:ext cx="1196571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214290"/>
            <a:ext cx="90011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sz="2800" b="1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Группы компетенций, на которые проектная деятельность оказывает наибольшее влияние у младших школьников:</a:t>
            </a:r>
            <a:endParaRPr lang="ru-RU" sz="2800" b="1" dirty="0"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2000240"/>
            <a:ext cx="9144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исследовательские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(генерировать идеи, выбирать лучшее решение);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социального взаимодействия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(сотрудничать в процессе учебной деятельности, оказывать помощь товарищам и принимать их помощь, следить за ходом совместной работы и направлять ее в нужное русло);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оценочные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(оценивать ход, результат своей деятельности и деятельности других);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информационные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(самостоятельно осуществлять поиск нужной информации; выявлять, какой информации или каких умений недостает);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презентационные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(выступать перед аудиторией; отвечать на незапланированные вопросы; использовать различные средства наглядности; демонстрировать артистические возможности);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рефлексивные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(отвечать на вопросы: “Чему я научился?”, “Чему мне необходимо научиться?”);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менеджерские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(проектировать процесс; планировать деятельность – время, ресурсы; принимать решение; распределять обязанности при выполнении коллективного дела). </a:t>
            </a:r>
          </a:p>
        </p:txBody>
      </p:sp>
      <p:pic>
        <p:nvPicPr>
          <p:cNvPr id="3074" name="Picture 2" descr="http://kna-s28.ucoz.ru/1191269140_c41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40124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83518"/>
            <a:ext cx="8858280" cy="45243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dirty="0" smtClean="0">
                <a:ln w="0"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cs typeface="Arial" pitchFamily="34" charset="0"/>
              </a:rPr>
              <a:t>Спасибо За Внимание! </a:t>
            </a:r>
            <a:endParaRPr lang="ru-RU" sz="9600" b="1" cap="all" dirty="0">
              <a:ln w="0">
                <a:solidFill>
                  <a:srgbClr val="7030A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500174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 – </a:t>
            </a:r>
            <a:r>
              <a:rPr lang="ru-RU" sz="2800" dirty="0">
                <a:solidFill>
                  <a:srgbClr val="FF0000"/>
                </a:solidFill>
                <a:latin typeface="Arial Black" pitchFamily="34" charset="0"/>
              </a:rPr>
              <a:t>это одна из личностно-ориентированных технологий, в основе которой лежит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развитие познавательных </a:t>
            </a:r>
          </a:p>
          <a:p>
            <a:pPr algn="just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навыков </a:t>
            </a:r>
            <a:r>
              <a:rPr lang="ru-RU" sz="2800" dirty="0">
                <a:solidFill>
                  <a:srgbClr val="FF0000"/>
                </a:solidFill>
                <a:latin typeface="Arial Black" pitchFamily="34" charset="0"/>
              </a:rPr>
              <a:t>учащихся, </a:t>
            </a:r>
            <a:endParaRPr lang="ru-RU" sz="2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just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умений </a:t>
            </a:r>
            <a:r>
              <a:rPr lang="ru-RU" sz="2800" dirty="0">
                <a:solidFill>
                  <a:srgbClr val="FF0000"/>
                </a:solidFill>
                <a:latin typeface="Arial Black" pitchFamily="34" charset="0"/>
              </a:rPr>
              <a:t>самостоятельно </a:t>
            </a:r>
            <a:endParaRPr lang="ru-RU" sz="2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just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конструировать свои </a:t>
            </a:r>
          </a:p>
          <a:p>
            <a:pPr algn="just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знания</a:t>
            </a:r>
            <a:r>
              <a:rPr lang="ru-RU" sz="2800" dirty="0">
                <a:solidFill>
                  <a:srgbClr val="FF0000"/>
                </a:solidFill>
                <a:latin typeface="Arial Black" pitchFamily="34" charset="0"/>
              </a:rPr>
              <a:t>,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ориентироваться </a:t>
            </a:r>
          </a:p>
          <a:p>
            <a:pPr algn="just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в </a:t>
            </a:r>
            <a:r>
              <a:rPr lang="ru-RU" sz="2800" dirty="0">
                <a:solidFill>
                  <a:srgbClr val="FF0000"/>
                </a:solidFill>
                <a:latin typeface="Arial Black" pitchFamily="34" charset="0"/>
              </a:rPr>
              <a:t>информационном </a:t>
            </a:r>
            <a:endParaRPr lang="ru-RU" sz="2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just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пространстве</a:t>
            </a:r>
            <a:r>
              <a:rPr lang="ru-RU" sz="2800" dirty="0">
                <a:solidFill>
                  <a:srgbClr val="FF0000"/>
                </a:solidFill>
                <a:latin typeface="Arial Black" pitchFamily="34" charset="0"/>
              </a:rPr>
              <a:t>, развитие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критического </a:t>
            </a:r>
            <a:r>
              <a:rPr lang="ru-RU" sz="2800" dirty="0">
                <a:solidFill>
                  <a:srgbClr val="FF0000"/>
                </a:solidFill>
                <a:latin typeface="Arial Black" pitchFamily="34" charset="0"/>
              </a:rPr>
              <a:t>и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творческого мышления</a:t>
            </a:r>
            <a:r>
              <a:rPr lang="ru-RU" sz="2800" dirty="0">
                <a:solidFill>
                  <a:srgbClr val="FF0000"/>
                </a:solidFill>
                <a:latin typeface="Arial Black" pitchFamily="34" charset="0"/>
              </a:rPr>
              <a:t>.</a:t>
            </a:r>
          </a:p>
        </p:txBody>
      </p:sp>
      <p:pic>
        <p:nvPicPr>
          <p:cNvPr id="6" name="Рисунок 5" descr="0013-034-Podgotovka-uchitelja-k-proektnoj-dejatelnosti-uchaschikhsj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44446" y="2500306"/>
            <a:ext cx="3599554" cy="2491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35716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Метод проектного обучения </a:t>
            </a:r>
            <a:endParaRPr lang="ru-RU" sz="5400" dirty="0">
              <a:latin typeface="Impact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79021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Историческая справка</a:t>
            </a:r>
            <a:endParaRPr lang="ru-RU" sz="6000" dirty="0"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214554"/>
            <a:ext cx="70009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Franklin Gothic Medium" pitchFamily="34" charset="0"/>
              </a:rPr>
              <a:t>Теоретическая основа проектного обучения связана с именами американского психолога, педагога и философа Джона </a:t>
            </a:r>
            <a:r>
              <a:rPr lang="ru-RU" sz="3200" b="1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Franklin Gothic Medium" pitchFamily="34" charset="0"/>
              </a:rPr>
              <a:t>Дьюи</a:t>
            </a: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Franklin Gothic Medium" pitchFamily="34" charset="0"/>
              </a:rPr>
              <a:t> и его ученика Уильяма </a:t>
            </a:r>
            <a:r>
              <a:rPr lang="ru-RU" sz="3200" b="1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Franklin Gothic Medium" pitchFamily="34" charset="0"/>
              </a:rPr>
              <a:t>Килпатрика</a:t>
            </a: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Franklin Gothic Medium" pitchFamily="34" charset="0"/>
              </a:rPr>
              <a:t>. </a:t>
            </a:r>
          </a:p>
          <a:p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Franklin Gothic Medium" pitchFamily="34" charset="0"/>
              </a:rPr>
              <a:t>В нашей стране – М.В. Крупениной, С.Т. </a:t>
            </a:r>
            <a:r>
              <a:rPr lang="ru-RU" sz="3200" b="1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Franklin Gothic Medium" pitchFamily="34" charset="0"/>
              </a:rPr>
              <a:t>Шацкого</a:t>
            </a:r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Franklin Gothic Medium" pitchFamily="34" charset="0"/>
              </a:rPr>
              <a:t>, А.С. Макаренко..</a:t>
            </a:r>
            <a:endParaRPr lang="ru-RU" sz="3200" b="1" dirty="0">
              <a:ln>
                <a:solidFill>
                  <a:srgbClr val="FFFF00"/>
                </a:solidFill>
              </a:ln>
              <a:solidFill>
                <a:schemeClr val="bg1"/>
              </a:solidFill>
              <a:latin typeface="Franklin Gothic Medium" pitchFamily="34" charset="0"/>
            </a:endParaRPr>
          </a:p>
        </p:txBody>
      </p:sp>
      <p:pic>
        <p:nvPicPr>
          <p:cNvPr id="6" name="Рисунок 5" descr="0_6d09c_805374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8920" y="4286571"/>
            <a:ext cx="3365080" cy="257142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357298"/>
            <a:ext cx="8429652" cy="41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050" b="1" i="0" u="none" strike="noStrike" cap="none" normalizeH="0" baseline="0" dirty="0" smtClean="0"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solidFill>
                  <a:srgbClr val="0000FF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2800" b="1" i="0" u="none" strike="noStrike" cap="none" normalizeH="0" baseline="0" dirty="0" smtClean="0">
                <a:solidFill>
                  <a:srgbClr val="0000FF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развитие познавательных умений и навыков учащихся;</a:t>
            </a:r>
            <a:endParaRPr kumimoji="0" lang="ru-RU" sz="2800" b="1" i="0" u="none" strike="noStrike" cap="none" normalizeH="0" baseline="0" dirty="0" smtClean="0">
              <a:solidFill>
                <a:srgbClr val="0000FF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solidFill>
                  <a:srgbClr val="0000FF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2800" b="1" u="none" strike="noStrike" cap="none" normalizeH="0" baseline="0" dirty="0" smtClean="0">
                <a:solidFill>
                  <a:srgbClr val="0000FF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умение ориентироваться в информационном пространстве;</a:t>
            </a:r>
            <a:endParaRPr kumimoji="0" lang="ru-RU" sz="2800" b="1" u="none" strike="noStrike" cap="none" normalizeH="0" baseline="0" dirty="0" smtClean="0">
              <a:solidFill>
                <a:srgbClr val="0000FF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800" b="1" u="none" strike="noStrike" cap="none" normalizeH="0" baseline="0" dirty="0" smtClean="0">
                <a:solidFill>
                  <a:srgbClr val="0000FF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  умение самостоятельно </a:t>
            </a:r>
            <a:r>
              <a:rPr kumimoji="0" lang="ru-RU" sz="2800" b="1" i="0" u="none" strike="noStrike" cap="none" normalizeH="0" baseline="0" dirty="0" smtClean="0">
                <a:solidFill>
                  <a:srgbClr val="0000FF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конструировать свои</a:t>
            </a:r>
            <a:r>
              <a:rPr kumimoji="0" lang="ru-RU" sz="2800" b="1" i="0" u="none" strike="noStrike" cap="none" normalizeH="0" dirty="0" smtClean="0">
                <a:solidFill>
                  <a:srgbClr val="0000FF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solidFill>
                  <a:srgbClr val="0000FF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знания;</a:t>
            </a:r>
            <a:endParaRPr kumimoji="0" lang="ru-RU" sz="2800" b="1" i="0" u="none" strike="noStrike" cap="none" normalizeH="0" baseline="0" dirty="0" smtClean="0">
              <a:solidFill>
                <a:srgbClr val="0000FF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solidFill>
                  <a:srgbClr val="0000FF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  умение интегрировать знания из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solidFill>
                  <a:srgbClr val="0000FF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различных областей наук;</a:t>
            </a:r>
            <a:endParaRPr kumimoji="0" lang="ru-RU" sz="2800" b="1" i="0" u="none" strike="noStrike" cap="none" normalizeH="0" baseline="0" dirty="0" smtClean="0">
              <a:solidFill>
                <a:srgbClr val="0000FF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solidFill>
                  <a:srgbClr val="0000FF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  умение критически мыслить.</a:t>
            </a:r>
            <a:endParaRPr kumimoji="0" lang="ru-RU" sz="2800" b="1" i="0" u="none" strike="noStrike" cap="none" normalizeH="0" baseline="0" dirty="0" smtClean="0">
              <a:solidFill>
                <a:srgbClr val="0000FF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285784" y="0"/>
            <a:ext cx="964413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4400" b="1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+mj-lt"/>
                <a:ea typeface="Times New Roman" pitchFamily="18" charset="0"/>
                <a:cs typeface="Arial" pitchFamily="34" charset="0"/>
              </a:rPr>
              <a:t>В основе  метода проектов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4400" b="1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latin typeface="+mj-lt"/>
                <a:ea typeface="Times New Roman" pitchFamily="18" charset="0"/>
                <a:cs typeface="Arial" pitchFamily="34" charset="0"/>
              </a:rPr>
              <a:t>лежат:</a:t>
            </a:r>
          </a:p>
        </p:txBody>
      </p:sp>
      <p:pic>
        <p:nvPicPr>
          <p:cNvPr id="4" name="Рисунок 3" descr="b360630083ca59eb1fefada8622bb622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3714752"/>
            <a:ext cx="3431641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f94aaf2d51ca5fccc6ffe3a1c4d7f7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1795" y="2996952"/>
            <a:ext cx="3212205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  <a:noFill/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Задачи проектной  деятельности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916832"/>
            <a:ext cx="692948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rgbClr val="FF0066"/>
                </a:solidFill>
                <a:latin typeface="Arial Black" pitchFamily="34" charset="0"/>
              </a:rPr>
              <a:t>Образовательные 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</a:rPr>
              <a:t>активизация и актуализация знаний, полученных  школьниками при изучении определённой темы. Систематизация знаний. Знакомство с комплексом материалов, заведомо выходящим за пределы школьной программы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ru-RU" sz="3200" b="1" i="1" dirty="0" smtClean="0">
              <a:solidFill>
                <a:srgbClr val="FF0066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rgbClr val="FF0066"/>
                </a:solidFill>
                <a:latin typeface="Arial Black" pitchFamily="34" charset="0"/>
              </a:rPr>
              <a:t>Развивающие 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</a:rPr>
              <a:t>развитие умения размышлять в контексте изучаемой темы, анализировать, сравнивать, делать собственные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</a:rPr>
              <a:t> выводы; отбирать и систематизировать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</a:rPr>
              <a:t>материал, использовать ИКТ при оформлении результатов проведенного исследования;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</a:rPr>
              <a:t>публично представлять результаты исследования</a:t>
            </a:r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</a:rPr>
              <a:t>.</a:t>
            </a:r>
            <a:endParaRPr lang="ru-RU" sz="3200" b="1" i="1" dirty="0" smtClean="0">
              <a:solidFill>
                <a:srgbClr val="FF0066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rgbClr val="FF0066"/>
                </a:solidFill>
                <a:latin typeface="Arial Black" pitchFamily="34" charset="0"/>
              </a:rPr>
              <a:t>Воспитательные 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</a:rPr>
              <a:t>создание продукта, востребованного другими</a:t>
            </a:r>
            <a:endParaRPr lang="ru-RU" sz="1600" b="1" dirty="0">
              <a:solidFill>
                <a:schemeClr val="bg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7030A0"/>
                </a:solidFill>
                <a:latin typeface="Arial Black" pitchFamily="34" charset="0"/>
              </a:rPr>
              <a:t>Типы учебных проектов</a:t>
            </a:r>
            <a:endParaRPr lang="ru-RU" sz="48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60848"/>
            <a:ext cx="6300192" cy="460851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9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ru-RU" sz="7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9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Исследовательские </a:t>
            </a:r>
            <a:r>
              <a:rPr lang="ru-RU" sz="3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по структуре приближены к подлинному научному исследованию; доказательство актуальности темы, определение проблемы, предмета и объекта исследования, обозначение задачи, методов, источников информации, выдвижение гипотез, обобщение результатов, выводы, оформление результатов, обозначение новых проблем.</a:t>
            </a:r>
          </a:p>
          <a:p>
            <a:pPr>
              <a:buNone/>
            </a:pPr>
            <a:endParaRPr lang="ru-RU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ru-RU" sz="9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 Творческие </a:t>
            </a:r>
            <a:r>
              <a:rPr lang="ru-RU" sz="9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не имеют детально проработанной структуры, подчиняются жанру конечного результата (газета, фильм, праздник), но результаты оформляются в продуманной завершённой форме (сценарий фильма или праздника, макет газеты).</a:t>
            </a:r>
          </a:p>
          <a:p>
            <a:pPr>
              <a:buFontTx/>
              <a:buChar char="-"/>
            </a:pPr>
            <a:endParaRPr lang="ru-RU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Рисунок 4" descr="o-071-02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2143116"/>
            <a:ext cx="2536452" cy="44291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4969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 Информационные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сбор информации и ознакомление с ней заинтересованных лиц, анализ и обобщение фактов; схожи с исследовательскими проектами и являются их составной частью, требуют презентации и её разработки.</a:t>
            </a:r>
          </a:p>
          <a:p>
            <a:pPr>
              <a:buNone/>
            </a:pPr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 Социально значимые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с самого начала чётко обозначается результат деятельности, ориентированный на интересы какой-либо группы людей; требуют распределения ролей участников, плана действий, внешней экспертизы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51510" indent="-514350">
              <a:buFontTx/>
              <a:buChar char="-"/>
            </a:pP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Телекоммуникационные </a:t>
            </a:r>
          </a:p>
          <a:p>
            <a:pPr marL="651510" indent="-514350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Они стали возможны с появлением в начале 80-х гг. </a:t>
            </a:r>
          </a:p>
          <a:p>
            <a:pPr marL="651510" indent="-514350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Телекоммуникационных сетей, позволивших</a:t>
            </a:r>
          </a:p>
          <a:p>
            <a:pPr marL="651510" indent="-514350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учителям и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учащимсяиз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 разных стран общаться</a:t>
            </a:r>
          </a:p>
          <a:p>
            <a:pPr marL="651510" indent="-514350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друг с другом.</a:t>
            </a:r>
          </a:p>
          <a:p>
            <a:pPr marL="651510" indent="-514350">
              <a:buNone/>
            </a:pP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Рисунок 4" descr="1270804725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2876" y="2996952"/>
            <a:ext cx="3431124" cy="386104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2285992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effectLst/>
                <a:latin typeface="Arial Black" pitchFamily="34" charset="0"/>
              </a:rPr>
              <a:t>Типы учебных проектов по затратам времени:</a:t>
            </a:r>
            <a:endParaRPr lang="ru-RU" sz="4800" dirty="0"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928934"/>
            <a:ext cx="8858280" cy="3286148"/>
          </a:xfrm>
          <a:ln>
            <a:noFill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EB2A0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</a:t>
            </a:r>
            <a:r>
              <a:rPr lang="ru-RU" sz="3200" dirty="0" smtClean="0">
                <a:solidFill>
                  <a:srgbClr val="EB2A03"/>
                </a:solidFill>
                <a:latin typeface="Impact" pitchFamily="34" charset="0"/>
                <a:ea typeface="Arial Unicode MS" pitchFamily="34" charset="-128"/>
                <a:cs typeface="Arial Unicode MS" pitchFamily="34" charset="-128"/>
              </a:rPr>
              <a:t>- краткосрочные (2-6 ч), </a:t>
            </a:r>
          </a:p>
          <a:p>
            <a:pPr>
              <a:buNone/>
            </a:pPr>
            <a:r>
              <a:rPr lang="ru-RU" sz="3200" dirty="0" smtClean="0">
                <a:solidFill>
                  <a:srgbClr val="EB2A03"/>
                </a:solidFill>
                <a:latin typeface="Impact" pitchFamily="34" charset="0"/>
                <a:ea typeface="Arial Unicode MS" pitchFamily="34" charset="-128"/>
                <a:cs typeface="Arial Unicode MS" pitchFamily="34" charset="-128"/>
              </a:rPr>
              <a:t>                                                 - среднесрочные (12-15ч), </a:t>
            </a:r>
          </a:p>
          <a:p>
            <a:pPr>
              <a:buNone/>
            </a:pPr>
            <a:r>
              <a:rPr lang="ru-RU" sz="3200" dirty="0" smtClean="0">
                <a:solidFill>
                  <a:srgbClr val="EB2A03"/>
                </a:solidFill>
                <a:latin typeface="Impact" pitchFamily="34" charset="0"/>
                <a:ea typeface="Arial Unicode MS" pitchFamily="34" charset="-128"/>
                <a:cs typeface="Arial Unicode MS" pitchFamily="34" charset="-128"/>
              </a:rPr>
              <a:t>                                                 - долгосрочные (четверть, полугодие, год) проекты, требующие времени для поиска материала, его анализа и т. д. </a:t>
            </a:r>
            <a:endParaRPr lang="ru-RU" sz="3200" dirty="0">
              <a:solidFill>
                <a:srgbClr val="EB2A03"/>
              </a:solidFill>
              <a:latin typeface="Impact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Рисунок 3" descr="o0urs4guqc9wcu0uyvw3wp3uhjw2jtx2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357430"/>
            <a:ext cx="3429024" cy="22860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1714488"/>
            <a:ext cx="82868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4400" b="1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● Индивидуальные</a:t>
            </a:r>
          </a:p>
          <a:p>
            <a:pPr fontAlgn="base"/>
            <a:r>
              <a:rPr lang="ru-RU" sz="4400" b="1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● Групповые</a:t>
            </a:r>
          </a:p>
          <a:p>
            <a:pPr fontAlgn="base"/>
            <a:r>
              <a:rPr lang="ru-RU" sz="4400" b="1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● Семейные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285728"/>
            <a:ext cx="74879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7200" b="1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Виды проектов:</a:t>
            </a:r>
            <a:endParaRPr lang="ru-RU" sz="7200" dirty="0" smtClean="0"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f2a7773de0fb03c8e2b54157ac851fa1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2357430"/>
            <a:ext cx="3143242" cy="2357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Picture 3" descr="http://www.proshkolu.ru/content/media/pic/std/1000000/692000/691475-5652c8acbe2d4f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214686"/>
            <a:ext cx="3905276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СЕМЬЯ1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3732607"/>
            <a:ext cx="6500858" cy="3125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740</TotalTime>
  <Words>661</Words>
  <Application>Microsoft Office PowerPoint</Application>
  <PresentationFormat>Экран (4:3)</PresentationFormat>
  <Paragraphs>92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ПРОЕКТНОЕ ОБУЧЕНИЕ</vt:lpstr>
      <vt:lpstr>Слайд 2</vt:lpstr>
      <vt:lpstr>Слайд 3</vt:lpstr>
      <vt:lpstr>Слайд 4</vt:lpstr>
      <vt:lpstr>Задачи проектной  деятельности </vt:lpstr>
      <vt:lpstr>Типы учебных проектов</vt:lpstr>
      <vt:lpstr>Слайд 7</vt:lpstr>
      <vt:lpstr>Типы учебных проектов по затратам времени:</vt:lpstr>
      <vt:lpstr>Слайд 9</vt:lpstr>
      <vt:lpstr>Этапы работы методом проектов:</vt:lpstr>
      <vt:lpstr>Слайд 11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ПРОЕКТНОЕ ОБУЧЕНИЕ</dc:title>
  <dc:creator>Пользователь Windows</dc:creator>
  <cp:lastModifiedBy>моу сош №4</cp:lastModifiedBy>
  <cp:revision>78</cp:revision>
  <dcterms:created xsi:type="dcterms:W3CDTF">2012-11-13T17:13:40Z</dcterms:created>
  <dcterms:modified xsi:type="dcterms:W3CDTF">2015-12-01T19:06:09Z</dcterms:modified>
</cp:coreProperties>
</file>