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3" r:id="rId4"/>
    <p:sldId id="262" r:id="rId5"/>
    <p:sldId id="267" r:id="rId6"/>
    <p:sldId id="264" r:id="rId7"/>
    <p:sldId id="258" r:id="rId8"/>
    <p:sldId id="259" r:id="rId9"/>
    <p:sldId id="265" r:id="rId10"/>
    <p:sldId id="266" r:id="rId11"/>
    <p:sldId id="260" r:id="rId12"/>
    <p:sldId id="25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0364" y="357166"/>
            <a:ext cx="5929354" cy="3714776"/>
          </a:xfrm>
        </p:spPr>
        <p:txBody>
          <a:bodyPr/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dirty="0" smtClean="0"/>
              <a:t> </a:t>
            </a:r>
            <a:r>
              <a:rPr lang="ru-RU" dirty="0" smtClean="0"/>
              <a:t>Особенности оценки личностных  УУД</a:t>
            </a: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500562" y="4429132"/>
            <a:ext cx="4124106" cy="2366978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2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2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2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2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2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2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2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2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6248" y="45005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 err="1" smtClean="0">
                <a:solidFill>
                  <a:schemeClr val="bg1">
                    <a:lumMod val="95000"/>
                  </a:schemeClr>
                </a:solidFill>
              </a:rPr>
              <a:t>Жадеева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 Н.А.</a:t>
            </a:r>
            <a:br>
              <a:rPr lang="ru-RU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педагог-психолог</a:t>
            </a:r>
            <a:br>
              <a:rPr lang="ru-RU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МБОУ Гимназии №136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57620" y="600076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Нижний Новгород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Нравственно-этическая ориентация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7258072" cy="4554551"/>
          </a:xfrm>
        </p:spPr>
        <p:txBody>
          <a:bodyPr>
            <a:normAutofit/>
          </a:bodyPr>
          <a:lstStyle/>
          <a:p>
            <a:r>
              <a:rPr lang="ru-RU" dirty="0" smtClean="0"/>
              <a:t>знание основных моральных норм и ориентация на их выполнение на основе понимания их социальной необходимости;</a:t>
            </a:r>
          </a:p>
          <a:p>
            <a:r>
              <a:rPr lang="ru-RU" dirty="0" smtClean="0"/>
              <a:t> способность к моральной </a:t>
            </a:r>
            <a:r>
              <a:rPr lang="ru-RU" dirty="0" err="1" smtClean="0"/>
              <a:t>децентрации</a:t>
            </a:r>
            <a:r>
              <a:rPr lang="ru-RU" dirty="0" smtClean="0"/>
              <a:t> — учёту позиций, мотивов и интересов участников моральной дилеммы при её разрешении;</a:t>
            </a:r>
          </a:p>
          <a:p>
            <a:r>
              <a:rPr lang="ru-RU" dirty="0" smtClean="0"/>
              <a:t> развитие этических чувств — стыда, вины, совести как регуляторов морального поведения.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оценивания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Внешними мониторинговыми исследованиями</a:t>
            </a:r>
          </a:p>
          <a:p>
            <a:pPr>
              <a:buNone/>
            </a:pPr>
            <a:r>
              <a:rPr lang="ru-RU" dirty="0" smtClean="0"/>
              <a:t>	</a:t>
            </a:r>
          </a:p>
          <a:p>
            <a:r>
              <a:rPr lang="ru-RU" dirty="0" smtClean="0"/>
              <a:t>С помощью </a:t>
            </a:r>
            <a:r>
              <a:rPr lang="ru-RU" dirty="0" err="1" smtClean="0"/>
              <a:t>портфолио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Условия персонификации личностных УУД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ходе текущей оценки возможна ограниченная оценка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отдельных личностных результатов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Оценка индивидуального прогресса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08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Особенности персонификации оценки личностных УУД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7239000" cy="4384058"/>
          </a:xfrm>
        </p:spPr>
        <p:txBody>
          <a:bodyPr>
            <a:normAutofit/>
          </a:bodyPr>
          <a:lstStyle/>
          <a:p>
            <a:r>
              <a:rPr lang="ru-RU" dirty="0" smtClean="0"/>
              <a:t>по запросу родителей (законных представителей) обучающихся или педагогов (или администрации образовательного учреждения)</a:t>
            </a:r>
          </a:p>
          <a:p>
            <a:r>
              <a:rPr lang="ru-RU" dirty="0" smtClean="0"/>
              <a:t>при согласии родителей (законных представителей) </a:t>
            </a:r>
          </a:p>
          <a:p>
            <a:r>
              <a:rPr lang="ru-RU" dirty="0" smtClean="0"/>
              <a:t>проводится психологом, имеющим специальную профессиональную подготовку в области возрастной психологии.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043758" cy="5054617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В соответствии со Стандартом основным </a:t>
            </a:r>
            <a:r>
              <a:rPr lang="ru-RU" b="1" dirty="0" smtClean="0"/>
              <a:t>объектом</a:t>
            </a:r>
            <a:r>
              <a:rPr lang="ru-RU" dirty="0" smtClean="0"/>
              <a:t> системы оценки, её </a:t>
            </a:r>
            <a:r>
              <a:rPr lang="ru-RU" b="1" dirty="0" smtClean="0"/>
              <a:t>содержательной и </a:t>
            </a:r>
            <a:r>
              <a:rPr lang="ru-RU" b="1" dirty="0" err="1" smtClean="0"/>
              <a:t>критериальной</a:t>
            </a:r>
            <a:r>
              <a:rPr lang="ru-RU" b="1" dirty="0" smtClean="0"/>
              <a:t> базой выступают планируемые результаты</a:t>
            </a:r>
            <a:r>
              <a:rPr lang="ru-RU" dirty="0" smtClean="0"/>
              <a:t> освоения обучающимися основной образовательной программы начального общего образования.</a:t>
            </a:r>
          </a:p>
          <a:p>
            <a:pPr algn="ctr">
              <a:buNone/>
            </a:pPr>
            <a:r>
              <a:rPr lang="ru-RU" b="1" dirty="0" smtClean="0"/>
              <a:t>«УЧЕНИК НАУЧИТСЯ»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329510" cy="541180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Оценка личностных результатов представляет собой оценку </a:t>
            </a:r>
            <a:r>
              <a:rPr lang="ru-RU" b="1" dirty="0" smtClean="0"/>
              <a:t>достижения обучающимися планируемых результатов  в их личностном развитии.</a:t>
            </a:r>
          </a:p>
          <a:p>
            <a:pPr algn="ctr">
              <a:buNone/>
            </a:pPr>
            <a:r>
              <a:rPr lang="ru-RU" dirty="0" smtClean="0"/>
              <a:t>В планируемых результатах, описывающих эту группу, отсутствует блок </a:t>
            </a:r>
            <a:r>
              <a:rPr lang="ru-RU" u="sng" dirty="0" smtClean="0"/>
              <a:t>«Выпускник научится».</a:t>
            </a:r>
            <a:r>
              <a:rPr lang="ru-RU" dirty="0" smtClean="0"/>
              <a:t> Это означает, что</a:t>
            </a:r>
            <a:r>
              <a:rPr lang="ru-RU" b="1" i="1" dirty="0" smtClean="0"/>
              <a:t> личностные результаты выпускников на ступени начального общего образования</a:t>
            </a:r>
            <a:r>
              <a:rPr lang="ru-RU" dirty="0" smtClean="0"/>
              <a:t> в полном соответствии с требованиями Стандарта</a:t>
            </a:r>
          </a:p>
          <a:p>
            <a:pPr algn="ctr">
              <a:buNone/>
            </a:pPr>
            <a:r>
              <a:rPr lang="ru-RU" b="1" i="1" dirty="0" smtClean="0"/>
              <a:t> не подлежат итоговой оценке.</a:t>
            </a:r>
            <a:endParaRPr lang="ru-RU" dirty="0" smtClean="0"/>
          </a:p>
          <a:p>
            <a:pPr algn="ctr">
              <a:buNone/>
            </a:pP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7543824" cy="534036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В соответствии с требованиями Стандарта предоставление и использование</a:t>
            </a:r>
            <a:r>
              <a:rPr lang="ru-RU" b="1" i="1" dirty="0" smtClean="0"/>
              <a:t> персонифицированной информации</a:t>
            </a:r>
            <a:r>
              <a:rPr lang="ru-RU" dirty="0" smtClean="0"/>
              <a:t> возможно только в рамках процедур итоговой оценки обучающихся. Во всех иных процедурах допустимо предоставление и использование исключительно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неперсонифицированной</a:t>
            </a:r>
            <a:r>
              <a:rPr lang="ru-RU" b="1" i="1" dirty="0" smtClean="0"/>
              <a:t> (анонимной) информации</a:t>
            </a:r>
            <a:r>
              <a:rPr lang="ru-RU" dirty="0" smtClean="0"/>
              <a:t> о достигаемых обучающимися образовательных результатах.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7258072" cy="512605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Формирование и достижение личностных результатов — задача и ответственность системы образования и образовательного учреждения. </a:t>
            </a:r>
          </a:p>
          <a:p>
            <a:pPr algn="ctr">
              <a:buNone/>
            </a:pPr>
            <a:r>
              <a:rPr lang="ru-RU" dirty="0" smtClean="0"/>
              <a:t>Поэтому предметом оценки в этом случае становится не прогресс личностного развития обучающегося, </a:t>
            </a:r>
          </a:p>
          <a:p>
            <a:pPr algn="ctr">
              <a:buNone/>
            </a:pPr>
            <a:r>
              <a:rPr lang="ru-RU" dirty="0" smtClean="0"/>
              <a:t>а </a:t>
            </a:r>
            <a:r>
              <a:rPr lang="ru-RU" b="1" dirty="0" smtClean="0"/>
              <a:t>эффективность воспитательно-образовательной деятельности </a:t>
            </a:r>
            <a:r>
              <a:rPr lang="ru-RU" dirty="0" smtClean="0"/>
              <a:t>образовательного учреждения.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Обеспечение достижения личностных результатов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7115196" cy="3983047"/>
          </a:xfrm>
        </p:spPr>
        <p:txBody>
          <a:bodyPr/>
          <a:lstStyle/>
          <a:p>
            <a:pPr algn="ctr">
              <a:buNone/>
            </a:pPr>
            <a:r>
              <a:rPr lang="ru-RU" sz="3200" dirty="0" smtClean="0"/>
              <a:t>Достижение личностных результатов обеспечивается в ходе реализации всех компонентов образовательного процесса, включая внеурочную деятельность, реализуемую семьёй и школой.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Группы личностных универсальных учебных действий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7115196" cy="3911609"/>
          </a:xfrm>
        </p:spPr>
        <p:txBody>
          <a:bodyPr/>
          <a:lstStyle/>
          <a:p>
            <a:r>
              <a:rPr lang="ru-RU" dirty="0" smtClean="0"/>
              <a:t>Самоопределение</a:t>
            </a:r>
          </a:p>
          <a:p>
            <a:r>
              <a:rPr lang="ru-RU" dirty="0" err="1" smtClean="0"/>
              <a:t>Смыслообразование</a:t>
            </a:r>
            <a:endParaRPr lang="ru-RU" dirty="0" smtClean="0"/>
          </a:p>
          <a:p>
            <a:r>
              <a:rPr lang="ru-RU" dirty="0" smtClean="0"/>
              <a:t>Нравственно-этическая                  ориентация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512888" y="1393825"/>
          <a:ext cx="6096000" cy="4067175"/>
        </p:xfrm>
        <a:graphic>
          <a:graphicData uri="http://schemas.openxmlformats.org/presentationml/2006/ole">
            <p:oleObj spid="_x0000_s1026" name="Диаграмма" r:id="rId3" imgW="6096000" imgH="4067251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Самоопределение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7400948" cy="4340237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сформированность</a:t>
            </a:r>
            <a:r>
              <a:rPr lang="ru-RU" dirty="0" smtClean="0"/>
              <a:t> внутренней позиции обучающегося — принятие и освоение новой социальной роли обучающегося;</a:t>
            </a:r>
          </a:p>
          <a:p>
            <a:r>
              <a:rPr lang="ru-RU" dirty="0" smtClean="0"/>
              <a:t> становление основ российской гражданской идентичности личности как чувства гордости за свою Родину, народ, историю и осознание своей этнической принадлежности; </a:t>
            </a:r>
          </a:p>
          <a:p>
            <a:r>
              <a:rPr lang="ru-RU" dirty="0" smtClean="0"/>
              <a:t>развитие самоуважения и способности адекватно оценивать себя и свои достижения, видеть сильные и слабые стороны своей личности;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Смыслообразование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поиск и установление личностного смысла учения  (т. е. «значения для себя») обучающимися на основе устойчивой системы учебно-познавательных и социальных мотивов, понимания границ того, «что я знаю», и того, «что я не знаю», и стремления к преодолению этого разрыва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144</TotalTime>
  <Words>388</Words>
  <PresentationFormat>Экран (4:3)</PresentationFormat>
  <Paragraphs>41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Изящная</vt:lpstr>
      <vt:lpstr>Диаграмма</vt:lpstr>
      <vt:lpstr>  Особенности оценки личностных  УУД</vt:lpstr>
      <vt:lpstr>Слайд 2</vt:lpstr>
      <vt:lpstr>Слайд 3</vt:lpstr>
      <vt:lpstr>Слайд 4</vt:lpstr>
      <vt:lpstr>Слайд 5</vt:lpstr>
      <vt:lpstr>Обеспечение достижения личностных результатов</vt:lpstr>
      <vt:lpstr>Группы личностных универсальных учебных действий</vt:lpstr>
      <vt:lpstr>Самоопределение</vt:lpstr>
      <vt:lpstr>Смыслообразование</vt:lpstr>
      <vt:lpstr>Нравственно-этическая ориентация </vt:lpstr>
      <vt:lpstr>Формы оценивания</vt:lpstr>
      <vt:lpstr>Условия персонификации личностных УУД</vt:lpstr>
      <vt:lpstr>Особенности персонификации оценки личностных УУД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Личностные УУД</dc:title>
  <cp:lastModifiedBy>zamVR</cp:lastModifiedBy>
  <cp:revision>30</cp:revision>
  <dcterms:modified xsi:type="dcterms:W3CDTF">2015-12-02T12:59:50Z</dcterms:modified>
</cp:coreProperties>
</file>