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62" r:id="rId5"/>
    <p:sldId id="261" r:id="rId6"/>
    <p:sldId id="265" r:id="rId7"/>
    <p:sldId id="266" r:id="rId8"/>
    <p:sldId id="267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5A8C-2806-48B9-A3FB-B6A3E7D80C29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A81C95-FA4A-4F7D-B224-E8D0F53103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5A8C-2806-48B9-A3FB-B6A3E7D80C29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1C95-FA4A-4F7D-B224-E8D0F5310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5A8C-2806-48B9-A3FB-B6A3E7D80C29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1C95-FA4A-4F7D-B224-E8D0F5310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5A8C-2806-48B9-A3FB-B6A3E7D80C29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1C95-FA4A-4F7D-B224-E8D0F5310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5A8C-2806-48B9-A3FB-B6A3E7D80C29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1C95-FA4A-4F7D-B224-E8D0F53103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5A8C-2806-48B9-A3FB-B6A3E7D80C29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1C95-FA4A-4F7D-B224-E8D0F53103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5A8C-2806-48B9-A3FB-B6A3E7D80C29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1C95-FA4A-4F7D-B224-E8D0F531036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5A8C-2806-48B9-A3FB-B6A3E7D80C29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1C95-FA4A-4F7D-B224-E8D0F5310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5A8C-2806-48B9-A3FB-B6A3E7D80C29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1C95-FA4A-4F7D-B224-E8D0F5310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5A8C-2806-48B9-A3FB-B6A3E7D80C29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1C95-FA4A-4F7D-B224-E8D0F5310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45A8C-2806-48B9-A3FB-B6A3E7D80C29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1C95-FA4A-4F7D-B224-E8D0F5310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E45A8C-2806-48B9-A3FB-B6A3E7D80C29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A81C95-FA4A-4F7D-B224-E8D0F53103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568952" cy="4464495"/>
          </a:xfrm>
        </p:spPr>
        <p:txBody>
          <a:bodyPr/>
          <a:lstStyle/>
          <a:p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2800" b="1" dirty="0" smtClean="0">
                <a:effectLst/>
              </a:rPr>
              <a:t>УМК </a:t>
            </a:r>
            <a:r>
              <a:rPr lang="ru-RU" sz="2800" b="1" dirty="0">
                <a:effectLst/>
              </a:rPr>
              <a:t>«Начальная школа 21 века»</a:t>
            </a:r>
            <a:br>
              <a:rPr lang="ru-RU" sz="2800" b="1" dirty="0">
                <a:effectLst/>
              </a:rPr>
            </a:br>
            <a:r>
              <a:rPr lang="ru-RU" sz="2800" b="1" dirty="0">
                <a:effectLst/>
              </a:rPr>
              <a:t> </a:t>
            </a:r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3600" dirty="0" smtClean="0">
                <a:effectLst/>
              </a:rPr>
              <a:t>Урок русского </a:t>
            </a:r>
            <a:r>
              <a:rPr lang="ru-RU" sz="3600" dirty="0">
                <a:effectLst/>
              </a:rPr>
              <a:t>языка </a:t>
            </a: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во  </a:t>
            </a:r>
            <a:r>
              <a:rPr lang="ru-RU" sz="3600" dirty="0">
                <a:effectLst/>
              </a:rPr>
              <a:t>2 «А» </a:t>
            </a:r>
            <a:r>
              <a:rPr lang="ru-RU" sz="3600" dirty="0" smtClean="0">
                <a:effectLst/>
              </a:rPr>
              <a:t>классе.</a:t>
            </a:r>
            <a:br>
              <a:rPr lang="ru-RU" sz="3600" dirty="0" smtClean="0">
                <a:effectLst/>
              </a:rPr>
            </a:br>
            <a:r>
              <a:rPr lang="ru-RU" sz="4400" dirty="0" smtClean="0">
                <a:effectLst/>
              </a:rPr>
              <a:t>Тема: </a:t>
            </a:r>
            <a:br>
              <a:rPr lang="ru-RU" sz="4400" dirty="0" smtClean="0">
                <a:effectLst/>
              </a:rPr>
            </a:br>
            <a:r>
              <a:rPr lang="ru-RU" sz="4400" dirty="0" smtClean="0">
                <a:effectLst/>
              </a:rPr>
              <a:t>«Учимся писать приставки»</a:t>
            </a:r>
            <a:r>
              <a:rPr lang="ru-RU" sz="4400" dirty="0">
                <a:effectLst/>
              </a:rPr>
              <a:t/>
            </a:r>
            <a:br>
              <a:rPr lang="ru-RU" sz="4400" dirty="0">
                <a:effectLst/>
              </a:rPr>
            </a:br>
            <a:r>
              <a:rPr lang="ru-RU" sz="2400" dirty="0">
                <a:effectLst/>
              </a:rPr>
              <a:t> </a:t>
            </a:r>
            <a:br>
              <a:rPr lang="ru-RU" sz="2400" dirty="0">
                <a:effectLst/>
              </a:rPr>
            </a:br>
            <a:r>
              <a:rPr lang="ru-RU" sz="1400" dirty="0">
                <a:effectLst/>
              </a:rPr>
              <a:t> </a:t>
            </a:r>
            <a:br>
              <a:rPr lang="ru-RU" sz="1400" dirty="0">
                <a:effectLst/>
              </a:rPr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5085184"/>
            <a:ext cx="3672408" cy="1440160"/>
          </a:xfrm>
        </p:spPr>
        <p:txBody>
          <a:bodyPr>
            <a:noAutofit/>
          </a:bodyPr>
          <a:lstStyle/>
          <a:p>
            <a:pPr algn="r"/>
            <a:r>
              <a:rPr lang="ru-RU" sz="2000" i="1" dirty="0">
                <a:solidFill>
                  <a:srgbClr val="002060"/>
                </a:solidFill>
              </a:rPr>
              <a:t>Автор: Лаврентьева 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Мария Георгиевна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Учитель начальных классов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ГБОУ  </a:t>
            </a:r>
            <a:r>
              <a:rPr lang="ru-RU" sz="2000" i="1" dirty="0" smtClean="0">
                <a:solidFill>
                  <a:srgbClr val="002060"/>
                </a:solidFill>
              </a:rPr>
              <a:t>школа  </a:t>
            </a:r>
            <a:r>
              <a:rPr lang="ru-RU" sz="2000" i="1" dirty="0">
                <a:solidFill>
                  <a:srgbClr val="002060"/>
                </a:solidFill>
              </a:rPr>
              <a:t>№ 483 г</a:t>
            </a:r>
            <a:br>
              <a:rPr lang="ru-RU" sz="2000" i="1" dirty="0">
                <a:solidFill>
                  <a:srgbClr val="002060"/>
                </a:solidFill>
              </a:rPr>
            </a:br>
            <a:endParaRPr lang="ru-RU" sz="2000" i="1" dirty="0">
              <a:solidFill>
                <a:srgbClr val="002060"/>
              </a:solidFill>
            </a:endParaRPr>
          </a:p>
        </p:txBody>
      </p:sp>
      <p:pic>
        <p:nvPicPr>
          <p:cNvPr id="1029" name="Picture 5" descr="C:\Users\Алекс\Pictures\Этикет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5144"/>
            <a:ext cx="136815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43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679147"/>
            <a:ext cx="6511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ВСЕМ  СПАСИБО!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0" name="Picture 6" descr="http://previews.123rf.com/images/tigatelu/tigatelu1211/tigatelu121100021/16515884-Emoticon-smiley-with-thumb-up-Stock-Vector-smiley-fa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84784"/>
            <a:ext cx="280831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5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11560" y="116632"/>
            <a:ext cx="7632848" cy="1241799"/>
          </a:xfrm>
          <a:prstGeom prst="horizontalScroll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i="1" dirty="0" smtClean="0">
                <a:solidFill>
                  <a:srgbClr val="0070C0"/>
                </a:solidFill>
              </a:rPr>
              <a:t>Минутка  чистописания.</a:t>
            </a:r>
            <a:endParaRPr lang="ru-RU" sz="4800" i="1" dirty="0">
              <a:solidFill>
                <a:srgbClr val="0070C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7" y="1358431"/>
            <a:ext cx="8497692" cy="50949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2060"/>
                </a:solidFill>
              </a:rPr>
              <a:t>12 декабря.</a:t>
            </a:r>
          </a:p>
          <a:p>
            <a:pPr algn="ctr"/>
            <a:r>
              <a:rPr lang="ru-RU" sz="5400" b="1" i="1" dirty="0" smtClean="0">
                <a:solidFill>
                  <a:srgbClr val="002060"/>
                </a:solidFill>
              </a:rPr>
              <a:t>Классная работа.</a:t>
            </a:r>
          </a:p>
          <a:p>
            <a:pPr algn="ctr"/>
            <a:r>
              <a:rPr lang="ru-RU" sz="5400" b="1" i="1" dirty="0" smtClean="0">
                <a:solidFill>
                  <a:srgbClr val="002060"/>
                </a:solidFill>
              </a:rPr>
              <a:t>Пятница.</a:t>
            </a:r>
            <a:endParaRPr lang="ru-RU" sz="5400" b="1" i="1" dirty="0">
              <a:solidFill>
                <a:srgbClr val="002060"/>
              </a:solidFill>
            </a:endParaRPr>
          </a:p>
          <a:p>
            <a:pPr algn="ctr"/>
            <a:endParaRPr lang="ru-RU" sz="3600" b="1" i="1" dirty="0" smtClean="0">
              <a:solidFill>
                <a:srgbClr val="002060"/>
              </a:solidFill>
            </a:endParaRPr>
          </a:p>
          <a:p>
            <a:pPr algn="ctr"/>
            <a:endParaRPr lang="ru-RU" sz="3600" b="1" i="1" dirty="0">
              <a:solidFill>
                <a:srgbClr val="002060"/>
              </a:solidFill>
            </a:endParaRPr>
          </a:p>
          <a:p>
            <a:pPr algn="ctr"/>
            <a:endParaRPr lang="ru-RU" sz="3600" b="1" i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Алекс\Pictures\Этикет\i50A2F2X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97152"/>
            <a:ext cx="518457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лекс\Pictures\Этикет\iQECK6JS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998427"/>
            <a:ext cx="1728192" cy="15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29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\Pictures\Этикет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468" y="1619858"/>
            <a:ext cx="1482524" cy="97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лекс\Pictures\Этикет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203" y="2837484"/>
            <a:ext cx="1788789" cy="216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лекс\Pictures\Этикет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162" y="5072236"/>
            <a:ext cx="1296678" cy="170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лекс\Pictures\Этикет\i1CN1WOB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879661"/>
            <a:ext cx="1267648" cy="95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Алекс\Pictures\Этикет\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514" y="3136236"/>
            <a:ext cx="2664296" cy="1568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Горизонтальный свиток 1"/>
          <p:cNvSpPr/>
          <p:nvPr/>
        </p:nvSpPr>
        <p:spPr>
          <a:xfrm>
            <a:off x="683569" y="0"/>
            <a:ext cx="6843864" cy="12219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2060"/>
                </a:solidFill>
              </a:rPr>
              <a:t>Словарные  слова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802" y="2017971"/>
            <a:ext cx="2643006" cy="6727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err="1">
                <a:solidFill>
                  <a:srgbClr val="002060"/>
                </a:solidFill>
              </a:rPr>
              <a:t>я</a:t>
            </a:r>
            <a:r>
              <a:rPr lang="ru-RU" sz="4800" b="1" dirty="0" err="1" smtClean="0">
                <a:solidFill>
                  <a:srgbClr val="002060"/>
                </a:solidFill>
              </a:rPr>
              <a:t>г</a:t>
            </a:r>
            <a:r>
              <a:rPr lang="ru-RU" sz="4800" b="1" dirty="0" smtClean="0">
                <a:solidFill>
                  <a:srgbClr val="002060"/>
                </a:solidFill>
              </a:rPr>
              <a:t>…да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18949" y="3614160"/>
            <a:ext cx="2624859" cy="894959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err="1">
                <a:solidFill>
                  <a:srgbClr val="002060"/>
                </a:solidFill>
              </a:rPr>
              <a:t>у</a:t>
            </a:r>
            <a:r>
              <a:rPr lang="ru-RU" sz="4800" b="1" dirty="0" err="1" smtClean="0">
                <a:solidFill>
                  <a:srgbClr val="002060"/>
                </a:solidFill>
              </a:rPr>
              <a:t>ч</a:t>
            </a:r>
            <a:r>
              <a:rPr lang="ru-RU" sz="4800" b="1" dirty="0" smtClean="0">
                <a:solidFill>
                  <a:srgbClr val="002060"/>
                </a:solidFill>
              </a:rPr>
              <a:t>..ник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644008" y="2078058"/>
            <a:ext cx="3024336" cy="918894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к</a:t>
            </a:r>
            <a:r>
              <a:rPr lang="ru-RU" sz="4800" b="1" dirty="0" smtClean="0">
                <a:solidFill>
                  <a:srgbClr val="002060"/>
                </a:solidFill>
              </a:rPr>
              <a:t>…</a:t>
            </a:r>
            <a:r>
              <a:rPr lang="ru-RU" sz="4800" b="1" dirty="0" err="1" smtClean="0">
                <a:solidFill>
                  <a:srgbClr val="002060"/>
                </a:solidFill>
              </a:rPr>
              <a:t>рзина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004048" y="4959606"/>
            <a:ext cx="3888432" cy="113369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д</a:t>
            </a:r>
            <a:r>
              <a:rPr lang="ru-RU" sz="4800" b="1" dirty="0" smtClean="0">
                <a:solidFill>
                  <a:srgbClr val="002060"/>
                </a:solidFill>
              </a:rPr>
              <a:t>…журить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218949" y="5330094"/>
            <a:ext cx="3056907" cy="763202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002060"/>
                </a:solidFill>
              </a:rPr>
              <a:t>д</a:t>
            </a:r>
            <a:r>
              <a:rPr lang="ru-RU" sz="4800" b="1" dirty="0" smtClean="0">
                <a:solidFill>
                  <a:srgbClr val="002060"/>
                </a:solidFill>
              </a:rPr>
              <a:t>…</a:t>
            </a:r>
            <a:r>
              <a:rPr lang="ru-RU" sz="4800" b="1" dirty="0" err="1" smtClean="0">
                <a:solidFill>
                  <a:srgbClr val="002060"/>
                </a:solidFill>
              </a:rPr>
              <a:t>вочка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4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260648"/>
            <a:ext cx="8712968" cy="63367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Словарь:  </a:t>
            </a:r>
          </a:p>
          <a:p>
            <a:pPr algn="ctr"/>
            <a:endParaRPr lang="ru-RU" sz="5400" b="1" dirty="0">
              <a:solidFill>
                <a:srgbClr val="002060"/>
              </a:solidFill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 яг</a:t>
            </a:r>
            <a:r>
              <a:rPr lang="ru-RU" sz="5400" b="1" u="sng" dirty="0" smtClean="0">
                <a:solidFill>
                  <a:srgbClr val="002060"/>
                </a:solidFill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</a:rPr>
              <a:t>да,   уч</a:t>
            </a:r>
            <a:r>
              <a:rPr lang="ru-RU" sz="5400" b="1" u="sng" dirty="0" smtClean="0">
                <a:solidFill>
                  <a:srgbClr val="002060"/>
                </a:solidFill>
              </a:rPr>
              <a:t>е</a:t>
            </a:r>
            <a:r>
              <a:rPr lang="ru-RU" sz="5400" b="1" dirty="0" smtClean="0">
                <a:solidFill>
                  <a:srgbClr val="002060"/>
                </a:solidFill>
              </a:rPr>
              <a:t>ник, </a:t>
            </a:r>
          </a:p>
          <a:p>
            <a:pPr algn="ctr"/>
            <a:endParaRPr lang="ru-RU" sz="5400" b="1" dirty="0">
              <a:solidFill>
                <a:srgbClr val="002060"/>
              </a:solidFill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д</a:t>
            </a:r>
            <a:r>
              <a:rPr lang="ru-RU" sz="5400" b="1" u="sng" dirty="0" smtClean="0">
                <a:solidFill>
                  <a:srgbClr val="002060"/>
                </a:solidFill>
              </a:rPr>
              <a:t>е</a:t>
            </a:r>
            <a:r>
              <a:rPr lang="ru-RU" sz="5400" b="1" dirty="0" smtClean="0">
                <a:solidFill>
                  <a:srgbClr val="002060"/>
                </a:solidFill>
              </a:rPr>
              <a:t>вочка,    к</a:t>
            </a:r>
            <a:r>
              <a:rPr lang="ru-RU" sz="5400" b="1" u="sng" dirty="0" smtClean="0">
                <a:solidFill>
                  <a:srgbClr val="002060"/>
                </a:solidFill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</a:rPr>
              <a:t>рзина, </a:t>
            </a:r>
          </a:p>
          <a:p>
            <a:pPr algn="ctr"/>
            <a:endParaRPr lang="ru-RU" sz="5400" b="1" dirty="0">
              <a:solidFill>
                <a:srgbClr val="002060"/>
              </a:solidFill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д</a:t>
            </a:r>
            <a:r>
              <a:rPr lang="ru-RU" sz="5400" b="1" u="sng" dirty="0" smtClean="0">
                <a:solidFill>
                  <a:srgbClr val="002060"/>
                </a:solidFill>
              </a:rPr>
              <a:t>е</a:t>
            </a:r>
            <a:r>
              <a:rPr lang="ru-RU" sz="5400" b="1" dirty="0" smtClean="0">
                <a:solidFill>
                  <a:srgbClr val="002060"/>
                </a:solidFill>
              </a:rPr>
              <a:t>журить.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6" name="Picture 4" descr="C:\Users\Алекс\Pictures\Этикет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85184"/>
            <a:ext cx="144016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71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4948" y="146868"/>
            <a:ext cx="8533028" cy="1534794"/>
          </a:xfrm>
          <a:prstGeom prst="horizontalScroll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 </a:t>
            </a:r>
            <a:r>
              <a:rPr lang="ru-RU" sz="4000" b="1" i="1" dirty="0" smtClean="0">
                <a:solidFill>
                  <a:srgbClr val="002060"/>
                </a:solidFill>
              </a:rPr>
              <a:t>Рубрика «Давай подумаем»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96546" y="3356992"/>
            <a:ext cx="3312368" cy="189953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-</a:t>
            </a:r>
            <a:r>
              <a:rPr lang="ru-RU" sz="3600" b="1" dirty="0" err="1" smtClean="0">
                <a:solidFill>
                  <a:srgbClr val="002060"/>
                </a:solidFill>
              </a:rPr>
              <a:t>езд</a:t>
            </a:r>
            <a:r>
              <a:rPr lang="ru-RU" sz="3600" b="1" dirty="0" smtClean="0">
                <a:solidFill>
                  <a:srgbClr val="002060"/>
                </a:solidFill>
              </a:rPr>
              <a:t>;  -крик;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-бежать</a:t>
            </a:r>
          </a:p>
          <a:p>
            <a:pPr marL="685800" indent="-685800" algn="ctr">
              <a:buFontTx/>
              <a:buChar char="-"/>
            </a:pP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903781" y="1772816"/>
            <a:ext cx="1159823" cy="1429428"/>
          </a:xfrm>
          <a:prstGeom prst="down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до -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0" y="3546654"/>
            <a:ext cx="1547664" cy="1228894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п</a:t>
            </a:r>
            <a:r>
              <a:rPr lang="ru-RU" sz="3200" b="1" dirty="0" smtClean="0">
                <a:solidFill>
                  <a:srgbClr val="002060"/>
                </a:solidFill>
              </a:rPr>
              <a:t>од -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лево 7"/>
          <p:cNvSpPr/>
          <p:nvPr/>
        </p:nvSpPr>
        <p:spPr>
          <a:xfrm>
            <a:off x="4060297" y="3546654"/>
            <a:ext cx="1728192" cy="1228894"/>
          </a:xfrm>
          <a:prstGeom prst="lef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п</a:t>
            </a:r>
            <a:r>
              <a:rPr lang="ru-RU" sz="3200" b="1" dirty="0" smtClean="0">
                <a:solidFill>
                  <a:srgbClr val="002060"/>
                </a:solidFill>
              </a:rPr>
              <a:t>ро -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Стрелка вверх 8"/>
          <p:cNvSpPr/>
          <p:nvPr/>
        </p:nvSpPr>
        <p:spPr>
          <a:xfrm>
            <a:off x="1187624" y="5375008"/>
            <a:ext cx="1224136" cy="1222343"/>
          </a:xfrm>
          <a:prstGeom prst="up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</a:rPr>
              <a:t> -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304846" y="2236196"/>
            <a:ext cx="1267153" cy="1310458"/>
          </a:xfrm>
          <a:prstGeom prst="down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б -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773832" y="2276872"/>
            <a:ext cx="1129949" cy="1269782"/>
          </a:xfrm>
          <a:prstGeom prst="down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</a:rPr>
              <a:t>т -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Стрелка вверх 11"/>
          <p:cNvSpPr/>
          <p:nvPr/>
        </p:nvSpPr>
        <p:spPr>
          <a:xfrm>
            <a:off x="2733041" y="5330760"/>
            <a:ext cx="1172043" cy="1266591"/>
          </a:xfrm>
          <a:prstGeom prst="up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п</a:t>
            </a:r>
            <a:r>
              <a:rPr lang="ru-RU" sz="3200" b="1" dirty="0" smtClean="0">
                <a:solidFill>
                  <a:srgbClr val="002060"/>
                </a:solidFill>
              </a:rPr>
              <a:t>о -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5123" name="Picture 3" descr="C:\Users\Алекс\Pictures\Этикет\iBR8XN7Q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681661"/>
            <a:ext cx="1216490" cy="1027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5940152" y="1681662"/>
            <a:ext cx="2987824" cy="49156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о</a:t>
            </a:r>
            <a:r>
              <a:rPr lang="ru-RU" sz="3600" i="1" dirty="0" smtClean="0">
                <a:solidFill>
                  <a:srgbClr val="002060"/>
                </a:solidFill>
              </a:rPr>
              <a:t>крик</a:t>
            </a: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по</a:t>
            </a:r>
            <a:r>
              <a:rPr lang="ru-RU" sz="3600" i="1" dirty="0" smtClean="0">
                <a:solidFill>
                  <a:srgbClr val="002060"/>
                </a:solidFill>
              </a:rPr>
              <a:t>езд</a:t>
            </a:r>
          </a:p>
          <a:p>
            <a:pPr algn="ctr"/>
            <a:r>
              <a:rPr lang="ru-RU" sz="3600" i="1" dirty="0" smtClean="0">
                <a:solidFill>
                  <a:srgbClr val="002060"/>
                </a:solidFill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</a:rPr>
              <a:t>про</a:t>
            </a:r>
            <a:r>
              <a:rPr lang="ru-RU" sz="3600" i="1" dirty="0" smtClean="0">
                <a:solidFill>
                  <a:srgbClr val="002060"/>
                </a:solidFill>
              </a:rPr>
              <a:t>езд</a:t>
            </a:r>
          </a:p>
          <a:p>
            <a:pPr algn="ctr"/>
            <a:r>
              <a:rPr lang="ru-RU" sz="3600" b="1" i="1" dirty="0">
                <a:solidFill>
                  <a:srgbClr val="002060"/>
                </a:solidFill>
              </a:rPr>
              <a:t>о</a:t>
            </a:r>
            <a:r>
              <a:rPr lang="ru-RU" sz="3600" b="1" i="1" dirty="0" smtClean="0">
                <a:solidFill>
                  <a:srgbClr val="002060"/>
                </a:solidFill>
              </a:rPr>
              <a:t>т</a:t>
            </a:r>
            <a:r>
              <a:rPr lang="ru-RU" sz="3600" i="1" dirty="0" smtClean="0">
                <a:solidFill>
                  <a:srgbClr val="002060"/>
                </a:solidFill>
              </a:rPr>
              <a:t>бежать</a:t>
            </a:r>
          </a:p>
          <a:p>
            <a:pPr algn="ctr"/>
            <a:r>
              <a:rPr lang="ru-RU" sz="3600" i="1" dirty="0" smtClean="0">
                <a:solidFill>
                  <a:srgbClr val="002060"/>
                </a:solidFill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</a:rPr>
              <a:t>про</a:t>
            </a:r>
            <a:r>
              <a:rPr lang="ru-RU" sz="3600" i="1" dirty="0" smtClean="0">
                <a:solidFill>
                  <a:srgbClr val="002060"/>
                </a:solidFill>
              </a:rPr>
              <a:t>бежать</a:t>
            </a: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под</a:t>
            </a:r>
            <a:r>
              <a:rPr lang="ru-RU" sz="3600" i="1" dirty="0" smtClean="0">
                <a:solidFill>
                  <a:srgbClr val="002060"/>
                </a:solidFill>
              </a:rPr>
              <a:t>бежать</a:t>
            </a:r>
            <a:r>
              <a:rPr lang="ru-RU" sz="3600" b="1" i="1" dirty="0" smtClean="0">
                <a:solidFill>
                  <a:srgbClr val="002060"/>
                </a:solidFill>
              </a:rPr>
              <a:t> до</a:t>
            </a:r>
            <a:r>
              <a:rPr lang="ru-RU" sz="3600" i="1" dirty="0" smtClean="0">
                <a:solidFill>
                  <a:srgbClr val="002060"/>
                </a:solidFill>
              </a:rPr>
              <a:t>бежать</a:t>
            </a: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по</a:t>
            </a:r>
            <a:r>
              <a:rPr lang="ru-RU" sz="3600" i="1" dirty="0" smtClean="0">
                <a:solidFill>
                  <a:srgbClr val="002060"/>
                </a:solidFill>
              </a:rPr>
              <a:t>бежать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pic>
        <p:nvPicPr>
          <p:cNvPr id="14" name="Picture 5" descr="C:\Users\Алекс\Pictures\Этикет\iYL03PDC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5429369"/>
            <a:ext cx="1146440" cy="95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13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27583" y="1719456"/>
            <a:ext cx="6650295" cy="46805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Запомни!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Приставка </a:t>
            </a:r>
            <a:r>
              <a:rPr lang="ru-RU" sz="4000" b="1" dirty="0" smtClean="0">
                <a:solidFill>
                  <a:srgbClr val="002060"/>
                </a:solidFill>
              </a:rPr>
              <a:t>ПРА</a:t>
            </a:r>
            <a:r>
              <a:rPr lang="ru-RU" sz="4000" dirty="0" smtClean="0">
                <a:solidFill>
                  <a:srgbClr val="002060"/>
                </a:solidFill>
              </a:rPr>
              <a:t>- есть в словах</a:t>
            </a:r>
            <a:r>
              <a:rPr lang="ru-RU" sz="4000" i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sz="4000" b="1" i="1" dirty="0" smtClean="0">
                <a:solidFill>
                  <a:schemeClr val="tx1"/>
                </a:solidFill>
              </a:rPr>
              <a:t>пра</a:t>
            </a:r>
            <a:r>
              <a:rPr lang="ru-RU" sz="4000" i="1" dirty="0" smtClean="0">
                <a:solidFill>
                  <a:schemeClr val="tx1"/>
                </a:solidFill>
              </a:rPr>
              <a:t>дедушка, </a:t>
            </a:r>
            <a:r>
              <a:rPr lang="ru-RU" sz="4000" b="1" i="1" dirty="0" smtClean="0">
                <a:solidFill>
                  <a:schemeClr val="tx1"/>
                </a:solidFill>
              </a:rPr>
              <a:t>пра</a:t>
            </a:r>
            <a:r>
              <a:rPr lang="ru-RU" sz="4000" i="1" dirty="0" smtClean="0">
                <a:solidFill>
                  <a:schemeClr val="tx1"/>
                </a:solidFill>
              </a:rPr>
              <a:t>бабушка, </a:t>
            </a:r>
            <a:r>
              <a:rPr lang="ru-RU" sz="4000" b="1" i="1" dirty="0" smtClean="0">
                <a:solidFill>
                  <a:schemeClr val="tx1"/>
                </a:solidFill>
              </a:rPr>
              <a:t>пра</a:t>
            </a:r>
            <a:r>
              <a:rPr lang="ru-RU" sz="4000" i="1" dirty="0" smtClean="0">
                <a:solidFill>
                  <a:schemeClr val="tx1"/>
                </a:solidFill>
              </a:rPr>
              <a:t>внучка, </a:t>
            </a:r>
            <a:r>
              <a:rPr lang="ru-RU" sz="4000" b="1" i="1" dirty="0" smtClean="0">
                <a:solidFill>
                  <a:schemeClr val="tx1"/>
                </a:solidFill>
              </a:rPr>
              <a:t>пра</a:t>
            </a:r>
            <a:r>
              <a:rPr lang="ru-RU" sz="4000" i="1" dirty="0" smtClean="0">
                <a:solidFill>
                  <a:schemeClr val="tx1"/>
                </a:solidFill>
              </a:rPr>
              <a:t>внук.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Приставка </a:t>
            </a:r>
            <a:r>
              <a:rPr lang="ru-RU" sz="4000" b="1" dirty="0" smtClean="0">
                <a:solidFill>
                  <a:srgbClr val="002060"/>
                </a:solidFill>
              </a:rPr>
              <a:t>ПА</a:t>
            </a:r>
            <a:r>
              <a:rPr lang="ru-RU" sz="4000" dirty="0" smtClean="0">
                <a:solidFill>
                  <a:srgbClr val="002060"/>
                </a:solidFill>
              </a:rPr>
              <a:t>- с слове </a:t>
            </a:r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</a:t>
            </a:r>
            <a:r>
              <a:rPr lang="ru-RU" sz="4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водок (наводнение).</a:t>
            </a:r>
            <a:endParaRPr lang="ru-RU" sz="4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23528" y="234048"/>
            <a:ext cx="8647383" cy="1033272"/>
          </a:xfrm>
          <a:prstGeom prst="horizontalScroll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>
                <a:solidFill>
                  <a:srgbClr val="002060"/>
                </a:solidFill>
              </a:rPr>
              <a:t>Рубрика: «Обрати внимание»</a:t>
            </a:r>
          </a:p>
        </p:txBody>
      </p:sp>
      <p:pic>
        <p:nvPicPr>
          <p:cNvPr id="8" name="Picture 12" descr="C:\Users\Алекс\Pictures\Этикет\iQMJUB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879" y="1556792"/>
            <a:ext cx="1493033" cy="103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6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66902" y="56991"/>
            <a:ext cx="7596844" cy="1033272"/>
          </a:xfrm>
          <a:prstGeom prst="horizontalScroll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>
                <a:solidFill>
                  <a:srgbClr val="002060"/>
                </a:solidFill>
              </a:rPr>
              <a:t>Рубрика </a:t>
            </a:r>
            <a:r>
              <a:rPr lang="ru-RU" sz="4400" b="1" i="1" dirty="0" smtClean="0">
                <a:solidFill>
                  <a:srgbClr val="002060"/>
                </a:solidFill>
              </a:rPr>
              <a:t> «</a:t>
            </a:r>
            <a:r>
              <a:rPr lang="ru-RU" sz="4400" b="1" i="1" dirty="0">
                <a:solidFill>
                  <a:srgbClr val="002060"/>
                </a:solidFill>
              </a:rPr>
              <a:t>Подсказка»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0" y="1055409"/>
            <a:ext cx="9144000" cy="5674452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</a:rPr>
              <a:t>Учимся применять правило</a:t>
            </a:r>
            <a:r>
              <a:rPr lang="ru-RU" sz="3600" i="1" dirty="0" smtClean="0">
                <a:solidFill>
                  <a:srgbClr val="002060"/>
                </a:solidFill>
              </a:rPr>
              <a:t>.</a:t>
            </a:r>
          </a:p>
          <a:p>
            <a:endParaRPr lang="ru-RU" sz="3600" i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arenR"/>
            </a:pPr>
            <a:r>
              <a:rPr lang="en-US" sz="3600" i="1" dirty="0" smtClean="0">
                <a:solidFill>
                  <a:srgbClr val="002060"/>
                </a:solidFill>
              </a:rPr>
              <a:t>[</a:t>
            </a:r>
            <a:r>
              <a:rPr lang="ru-RU" sz="3600" i="1" dirty="0" smtClean="0">
                <a:solidFill>
                  <a:srgbClr val="002060"/>
                </a:solidFill>
              </a:rPr>
              <a:t>да</a:t>
            </a:r>
            <a:r>
              <a:rPr lang="en-US" sz="3600" i="1" dirty="0" smtClean="0">
                <a:solidFill>
                  <a:srgbClr val="002060"/>
                </a:solidFill>
              </a:rPr>
              <a:t>]</a:t>
            </a:r>
            <a:r>
              <a:rPr lang="ru-RU" sz="3600" i="1" dirty="0" smtClean="0">
                <a:solidFill>
                  <a:srgbClr val="002060"/>
                </a:solidFill>
              </a:rPr>
              <a:t>плыть – плыть, переплыть, уплыть, отплыть. </a:t>
            </a:r>
            <a:r>
              <a:rPr lang="ru-RU" sz="3600" b="1" i="1" dirty="0" smtClean="0">
                <a:solidFill>
                  <a:srgbClr val="002060"/>
                </a:solidFill>
              </a:rPr>
              <a:t>ДО</a:t>
            </a:r>
            <a:r>
              <a:rPr lang="ru-RU" sz="3600" i="1" dirty="0" smtClean="0">
                <a:solidFill>
                  <a:srgbClr val="002060"/>
                </a:solidFill>
              </a:rPr>
              <a:t>ПЛЫТЬ</a:t>
            </a:r>
            <a:endParaRPr lang="en-US" sz="3600" i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arenR"/>
            </a:pPr>
            <a:r>
              <a:rPr lang="en-US" sz="3600" i="1" dirty="0" smtClean="0">
                <a:solidFill>
                  <a:srgbClr val="002060"/>
                </a:solidFill>
              </a:rPr>
              <a:t>[</a:t>
            </a:r>
            <a:r>
              <a:rPr lang="ru-RU" sz="3600" i="1" dirty="0" smtClean="0">
                <a:solidFill>
                  <a:srgbClr val="002060"/>
                </a:solidFill>
              </a:rPr>
              <a:t>па</a:t>
            </a:r>
            <a:r>
              <a:rPr lang="en-US" sz="3600" i="1" dirty="0" smtClean="0">
                <a:solidFill>
                  <a:srgbClr val="002060"/>
                </a:solidFill>
              </a:rPr>
              <a:t>]</a:t>
            </a:r>
            <a:r>
              <a:rPr lang="ru-RU" sz="3600" i="1" dirty="0" smtClean="0">
                <a:solidFill>
                  <a:srgbClr val="002060"/>
                </a:solidFill>
              </a:rPr>
              <a:t>бежать – бежать, убежать, прибежать. </a:t>
            </a:r>
            <a:r>
              <a:rPr lang="ru-RU" sz="3600" b="1" i="1" dirty="0" smtClean="0">
                <a:solidFill>
                  <a:srgbClr val="002060"/>
                </a:solidFill>
              </a:rPr>
              <a:t>ПО</a:t>
            </a:r>
            <a:r>
              <a:rPr lang="ru-RU" sz="3600" i="1" dirty="0" smtClean="0">
                <a:solidFill>
                  <a:srgbClr val="002060"/>
                </a:solidFill>
              </a:rPr>
              <a:t>БЕЖАТЬ</a:t>
            </a:r>
            <a:endParaRPr lang="en-US" sz="3600" i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arenR"/>
            </a:pPr>
            <a:r>
              <a:rPr lang="en-US" sz="3600" i="1" dirty="0" smtClean="0">
                <a:solidFill>
                  <a:srgbClr val="002060"/>
                </a:solidFill>
              </a:rPr>
              <a:t>[</a:t>
            </a:r>
            <a:r>
              <a:rPr lang="ru-RU" sz="3600" i="1" dirty="0" smtClean="0">
                <a:solidFill>
                  <a:srgbClr val="002060"/>
                </a:solidFill>
              </a:rPr>
              <a:t>па</a:t>
            </a:r>
            <a:r>
              <a:rPr lang="en-US" sz="3600" i="1" dirty="0" smtClean="0">
                <a:solidFill>
                  <a:srgbClr val="002060"/>
                </a:solidFill>
              </a:rPr>
              <a:t>]</a:t>
            </a:r>
            <a:r>
              <a:rPr lang="ru-RU" sz="3600" i="1" dirty="0" err="1" smtClean="0">
                <a:solidFill>
                  <a:srgbClr val="002060"/>
                </a:solidFill>
              </a:rPr>
              <a:t>лезный</a:t>
            </a:r>
            <a:r>
              <a:rPr lang="ru-RU" sz="3600" i="1" dirty="0" smtClean="0">
                <a:solidFill>
                  <a:srgbClr val="002060"/>
                </a:solidFill>
              </a:rPr>
              <a:t> – польза, бесполезный. </a:t>
            </a: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ПОЛЕЗ</a:t>
            </a:r>
            <a:r>
              <a:rPr lang="ru-RU" sz="3600" i="1" dirty="0" smtClean="0">
                <a:solidFill>
                  <a:srgbClr val="002060"/>
                </a:solidFill>
              </a:rPr>
              <a:t>НЫЙ – ПОЛЬЗА.</a:t>
            </a:r>
          </a:p>
        </p:txBody>
      </p:sp>
      <p:pic>
        <p:nvPicPr>
          <p:cNvPr id="6" name="Picture 10" descr="C:\Users\Алекс\Pictures\Этикет\iOME2IYQ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618" y="5517232"/>
            <a:ext cx="1152128" cy="101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68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7" y="260648"/>
            <a:ext cx="8518027" cy="62646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…ездка              п…</a:t>
            </a:r>
            <a:r>
              <a:rPr lang="ru-RU" sz="4400" b="1" dirty="0" err="1" smtClean="0">
                <a:solidFill>
                  <a:srgbClr val="002060"/>
                </a:solidFill>
              </a:rPr>
              <a:t>ясок</a:t>
            </a:r>
            <a:r>
              <a:rPr lang="ru-RU" sz="4400" b="1" dirty="0" smtClean="0">
                <a:solidFill>
                  <a:srgbClr val="002060"/>
                </a:solidFill>
              </a:rPr>
              <a:t> …</a:t>
            </a:r>
            <a:r>
              <a:rPr lang="ru-RU" sz="4400" b="1" dirty="0" err="1" smtClean="0">
                <a:solidFill>
                  <a:srgbClr val="002060"/>
                </a:solidFill>
              </a:rPr>
              <a:t>тплыть</a:t>
            </a:r>
            <a:r>
              <a:rPr lang="ru-RU" sz="4400" b="1" dirty="0" smtClean="0">
                <a:solidFill>
                  <a:srgbClr val="002060"/>
                </a:solidFill>
              </a:rPr>
              <a:t>          п…плакать </a:t>
            </a:r>
            <a:r>
              <a:rPr lang="ru-RU" sz="4400" b="1" dirty="0" err="1" smtClean="0">
                <a:solidFill>
                  <a:srgbClr val="002060"/>
                </a:solidFill>
              </a:rPr>
              <a:t>пр</a:t>
            </a:r>
            <a:r>
              <a:rPr lang="ru-RU" sz="4400" b="1" dirty="0" smtClean="0">
                <a:solidFill>
                  <a:srgbClr val="002060"/>
                </a:solidFill>
              </a:rPr>
              <a:t>…</a:t>
            </a:r>
            <a:r>
              <a:rPr lang="ru-RU" sz="4400" b="1" dirty="0" err="1" smtClean="0">
                <a:solidFill>
                  <a:srgbClr val="002060"/>
                </a:solidFill>
              </a:rPr>
              <a:t>вожать</a:t>
            </a:r>
            <a:r>
              <a:rPr lang="ru-RU" sz="4400" b="1" dirty="0" smtClean="0">
                <a:solidFill>
                  <a:srgbClr val="002060"/>
                </a:solidFill>
              </a:rPr>
              <a:t>     д…</a:t>
            </a:r>
            <a:r>
              <a:rPr lang="ru-RU" sz="4400" b="1" dirty="0" err="1" smtClean="0">
                <a:solidFill>
                  <a:srgbClr val="002060"/>
                </a:solidFill>
              </a:rPr>
              <a:t>машний</a:t>
            </a:r>
            <a:r>
              <a:rPr lang="ru-RU" sz="4400" b="1" dirty="0" smtClean="0">
                <a:solidFill>
                  <a:srgbClr val="002060"/>
                </a:solidFill>
              </a:rPr>
              <a:t>  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…</a:t>
            </a:r>
            <a:r>
              <a:rPr lang="ru-RU" sz="4400" b="1" dirty="0" err="1" smtClean="0">
                <a:solidFill>
                  <a:srgbClr val="002060"/>
                </a:solidFill>
              </a:rPr>
              <a:t>бман</a:t>
            </a:r>
            <a:r>
              <a:rPr lang="ru-RU" sz="4400" b="1" dirty="0" smtClean="0">
                <a:solidFill>
                  <a:srgbClr val="002060"/>
                </a:solidFill>
              </a:rPr>
              <a:t>              п… длить</a:t>
            </a:r>
          </a:p>
          <a:p>
            <a:r>
              <a:rPr lang="ru-RU" sz="4400" b="1" dirty="0" err="1" smtClean="0">
                <a:solidFill>
                  <a:srgbClr val="002060"/>
                </a:solidFill>
              </a:rPr>
              <a:t>пр</a:t>
            </a:r>
            <a:r>
              <a:rPr lang="ru-RU" sz="4400" b="1" dirty="0" smtClean="0">
                <a:solidFill>
                  <a:srgbClr val="002060"/>
                </a:solidFill>
              </a:rPr>
              <a:t>…писать     д…учить 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д…</a:t>
            </a:r>
            <a:r>
              <a:rPr lang="ru-RU" sz="4400" b="1" dirty="0" err="1" smtClean="0">
                <a:solidFill>
                  <a:srgbClr val="002060"/>
                </a:solidFill>
              </a:rPr>
              <a:t>ска</a:t>
            </a:r>
            <a:r>
              <a:rPr lang="ru-RU" sz="4400" b="1" dirty="0" smtClean="0">
                <a:solidFill>
                  <a:srgbClr val="002060"/>
                </a:solidFill>
              </a:rPr>
              <a:t>               </a:t>
            </a:r>
            <a:r>
              <a:rPr lang="ru-RU" sz="4400" b="1" dirty="0" err="1" smtClean="0">
                <a:solidFill>
                  <a:srgbClr val="002060"/>
                </a:solidFill>
              </a:rPr>
              <a:t>пр</a:t>
            </a:r>
            <a:r>
              <a:rPr lang="ru-RU" sz="4400" b="1" dirty="0" smtClean="0">
                <a:solidFill>
                  <a:srgbClr val="002060"/>
                </a:solidFill>
              </a:rPr>
              <a:t>…пустить  …лень              …жить 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п…бежать      п…</a:t>
            </a:r>
            <a:r>
              <a:rPr lang="ru-RU" sz="4400" b="1" dirty="0" err="1" smtClean="0">
                <a:solidFill>
                  <a:srgbClr val="002060"/>
                </a:solidFill>
              </a:rPr>
              <a:t>мидор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77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179512" y="372050"/>
            <a:ext cx="8640960" cy="6009278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Ответь на вопросы:</a:t>
            </a:r>
          </a:p>
          <a:p>
            <a:endParaRPr lang="ru-RU" sz="3600" b="1" i="1" dirty="0">
              <a:solidFill>
                <a:srgbClr val="002060"/>
              </a:solidFill>
            </a:endParaRPr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- Сегодня </a:t>
            </a:r>
            <a:r>
              <a:rPr lang="ru-RU" sz="4000" b="1" i="1" dirty="0">
                <a:solidFill>
                  <a:srgbClr val="002060"/>
                </a:solidFill>
              </a:rPr>
              <a:t>на уроке я узнал</a:t>
            </a:r>
            <a:r>
              <a:rPr lang="ru-RU" sz="4000" b="1" i="1" dirty="0" smtClean="0">
                <a:solidFill>
                  <a:srgbClr val="002060"/>
                </a:solidFill>
              </a:rPr>
              <a:t>…</a:t>
            </a:r>
          </a:p>
          <a:p>
            <a:endParaRPr lang="ru-RU" sz="4000" b="1" i="1" dirty="0">
              <a:solidFill>
                <a:srgbClr val="002060"/>
              </a:solidFill>
            </a:endParaRPr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- Мне </a:t>
            </a:r>
            <a:r>
              <a:rPr lang="ru-RU" sz="4000" b="1" i="1" dirty="0">
                <a:solidFill>
                  <a:srgbClr val="002060"/>
                </a:solidFill>
              </a:rPr>
              <a:t>показалось интересным</a:t>
            </a:r>
            <a:r>
              <a:rPr lang="ru-RU" sz="4000" b="1" i="1" dirty="0" smtClean="0">
                <a:solidFill>
                  <a:srgbClr val="002060"/>
                </a:solidFill>
              </a:rPr>
              <a:t>…</a:t>
            </a:r>
          </a:p>
          <a:p>
            <a:endParaRPr lang="ru-RU" sz="4000" b="1" i="1" dirty="0">
              <a:solidFill>
                <a:srgbClr val="002060"/>
              </a:solidFill>
            </a:endParaRPr>
          </a:p>
        </p:txBody>
      </p:sp>
      <p:pic>
        <p:nvPicPr>
          <p:cNvPr id="2" name="Picture 4" descr="C:\Users\Алекс\Pictures\Этикет\iEONH6B2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93096"/>
            <a:ext cx="2088232" cy="178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1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641</TotalTime>
  <Words>195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            УМК «Начальная школа 21 века»   Урок русского языка  во  2 «А» классе. Тема:  «Учимся писать приставки»  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УМК «Начальная школа 21 века»   Технологическая карта урока  русского языка   во  2 «А» классе</dc:title>
  <dc:creator>Алекс</dc:creator>
  <cp:lastModifiedBy>Алекс</cp:lastModifiedBy>
  <cp:revision>37</cp:revision>
  <dcterms:created xsi:type="dcterms:W3CDTF">2014-12-07T10:06:22Z</dcterms:created>
  <dcterms:modified xsi:type="dcterms:W3CDTF">2015-11-23T20:36:24Z</dcterms:modified>
</cp:coreProperties>
</file>