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59" r:id="rId5"/>
    <p:sldId id="260" r:id="rId6"/>
    <p:sldId id="261" r:id="rId7"/>
    <p:sldId id="280" r:id="rId8"/>
    <p:sldId id="263" r:id="rId9"/>
    <p:sldId id="262" r:id="rId10"/>
    <p:sldId id="264" r:id="rId11"/>
    <p:sldId id="281" r:id="rId12"/>
    <p:sldId id="284" r:id="rId13"/>
    <p:sldId id="285" r:id="rId14"/>
    <p:sldId id="286" r:id="rId15"/>
    <p:sldId id="287" r:id="rId16"/>
    <p:sldId id="265" r:id="rId17"/>
    <p:sldId id="266" r:id="rId18"/>
    <p:sldId id="267" r:id="rId19"/>
    <p:sldId id="268" r:id="rId20"/>
    <p:sldId id="290" r:id="rId21"/>
    <p:sldId id="289" r:id="rId22"/>
    <p:sldId id="291" r:id="rId23"/>
    <p:sldId id="269" r:id="rId24"/>
    <p:sldId id="273" r:id="rId25"/>
    <p:sldId id="274" r:id="rId26"/>
    <p:sldId id="270" r:id="rId27"/>
    <p:sldId id="275" r:id="rId28"/>
    <p:sldId id="276" r:id="rId29"/>
    <p:sldId id="278" r:id="rId30"/>
    <p:sldId id="30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34" autoAdjust="0"/>
  </p:normalViewPr>
  <p:slideViewPr>
    <p:cSldViewPr>
      <p:cViewPr>
        <p:scale>
          <a:sx n="95" d="100"/>
          <a:sy n="95" d="100"/>
        </p:scale>
        <p:origin x="-37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E8CD6D-336C-42A1-AD75-BD1F7FA44F8A}" type="datetimeFigureOut">
              <a:rPr lang="ru-RU" smtClean="0"/>
              <a:t>29.11.2015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46637-9B21-4978-8F88-ABAF1B4B2A58}" type="slidenum">
              <a:rPr lang="ru-RU" smtClean="0"/>
              <a:t>‹#›</a:t>
            </a:fld>
            <a:endParaRPr lang="ru-RU"/>
          </a:p>
        </p:txBody>
      </p:sp>
    </p:spTree>
    <p:extLst>
      <p:ext uri="{BB962C8B-B14F-4D97-AF65-F5344CB8AC3E}">
        <p14:creationId xmlns:p14="http://schemas.microsoft.com/office/powerpoint/2010/main" val="1862154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C346637-9B21-4978-8F88-ABAF1B4B2A58}" type="slidenum">
              <a:rPr lang="ru-RU" smtClean="0"/>
              <a:t>24</a:t>
            </a:fld>
            <a:endParaRPr lang="ru-RU"/>
          </a:p>
        </p:txBody>
      </p:sp>
    </p:spTree>
    <p:extLst>
      <p:ext uri="{BB962C8B-B14F-4D97-AF65-F5344CB8AC3E}">
        <p14:creationId xmlns:p14="http://schemas.microsoft.com/office/powerpoint/2010/main" val="2089509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9FC25AC-91EA-4CC4-A693-651D9CDF5F10}" type="datetimeFigureOut">
              <a:rPr lang="ru-RU" smtClean="0"/>
              <a:t>29.11.2015</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7911133-2727-426B-9FD5-71640109D7E3}"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9FC25AC-91EA-4CC4-A693-651D9CDF5F10}" type="datetimeFigureOut">
              <a:rPr lang="ru-RU" smtClean="0"/>
              <a:t>29.11.2015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7911133-2727-426B-9FD5-71640109D7E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9FC25AC-91EA-4CC4-A693-651D9CDF5F10}" type="datetimeFigureOut">
              <a:rPr lang="ru-RU" smtClean="0"/>
              <a:t>29.11.2015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7911133-2727-426B-9FD5-71640109D7E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FC25AC-91EA-4CC4-A693-651D9CDF5F10}" type="datetimeFigureOut">
              <a:rPr lang="ru-RU" smtClean="0"/>
              <a:t>29.11.2015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7911133-2727-426B-9FD5-71640109D7E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FC25AC-91EA-4CC4-A693-651D9CDF5F10}" type="datetimeFigureOut">
              <a:rPr lang="ru-RU" smtClean="0"/>
              <a:t>29.11.2015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7911133-2727-426B-9FD5-71640109D7E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19FC25AC-91EA-4CC4-A693-651D9CDF5F10}" type="datetimeFigureOut">
              <a:rPr lang="ru-RU" smtClean="0"/>
              <a:t>29.11.2015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7911133-2727-426B-9FD5-71640109D7E3}"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9FC25AC-91EA-4CC4-A693-651D9CDF5F10}" type="datetimeFigureOut">
              <a:rPr lang="ru-RU" smtClean="0"/>
              <a:t>29.11.2015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7911133-2727-426B-9FD5-71640109D7E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9FC25AC-91EA-4CC4-A693-651D9CDF5F10}" type="datetimeFigureOut">
              <a:rPr lang="ru-RU" smtClean="0"/>
              <a:t>29.11.2015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7911133-2727-426B-9FD5-71640109D7E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C25AC-91EA-4CC4-A693-651D9CDF5F10}" type="datetimeFigureOut">
              <a:rPr lang="ru-RU" smtClean="0"/>
              <a:t>29.11.2015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7911133-2727-426B-9FD5-71640109D7E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9FC25AC-91EA-4CC4-A693-651D9CDF5F10}" type="datetimeFigureOut">
              <a:rPr lang="ru-RU" smtClean="0"/>
              <a:t>29.11.2015</a:t>
            </a:fld>
            <a:endParaRPr lang="ru-RU"/>
          </a:p>
        </p:txBody>
      </p:sp>
      <p:sp>
        <p:nvSpPr>
          <p:cNvPr id="7" name="Slide Number Placeholder 6"/>
          <p:cNvSpPr>
            <a:spLocks noGrp="1"/>
          </p:cNvSpPr>
          <p:nvPr>
            <p:ph type="sldNum" sz="quarter" idx="12"/>
          </p:nvPr>
        </p:nvSpPr>
        <p:spPr/>
        <p:txBody>
          <a:bodyPr/>
          <a:lstStyle/>
          <a:p>
            <a:fld id="{D7911133-2727-426B-9FD5-71640109D7E3}"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FC25AC-91EA-4CC4-A693-651D9CDF5F10}" type="datetimeFigureOut">
              <a:rPr lang="ru-RU" smtClean="0"/>
              <a:t>29.11.2015</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D7911133-2727-426B-9FD5-71640109D7E3}"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9FC25AC-91EA-4CC4-A693-651D9CDF5F10}" type="datetimeFigureOut">
              <a:rPr lang="ru-RU" smtClean="0"/>
              <a:t>29.11.2015</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7911133-2727-426B-9FD5-71640109D7E3}"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2" y="2888068"/>
            <a:ext cx="3756892" cy="830997"/>
          </a:xfrm>
          <a:prstGeom prst="rect">
            <a:avLst/>
          </a:prstGeom>
          <a:noFill/>
        </p:spPr>
        <p:txBody>
          <a:bodyPr wrap="square" rtlCol="0">
            <a:spAutoFit/>
          </a:bodyPr>
          <a:lstStyle/>
          <a:p>
            <a:pPr algn="ctr"/>
            <a:r>
              <a:rPr lang="ru-RU" sz="2400" b="1" dirty="0" smtClean="0">
                <a:latin typeface="Comic Sans MS" pitchFamily="66" charset="0"/>
              </a:rPr>
              <a:t>ПРОЕКТНАЯ ЗАДАЧА </a:t>
            </a:r>
          </a:p>
          <a:p>
            <a:pPr algn="ctr"/>
            <a:r>
              <a:rPr lang="ru-RU" sz="2400" b="1" dirty="0" smtClean="0">
                <a:latin typeface="Comic Sans MS" pitchFamily="66" charset="0"/>
              </a:rPr>
              <a:t>В НАЧАЛЬНОЙ ШКОЛЕ</a:t>
            </a:r>
            <a:endParaRPr lang="ru-RU" sz="2400" b="1" dirty="0">
              <a:latin typeface="Comic Sans MS" pitchFamily="66" charset="0"/>
            </a:endParaRPr>
          </a:p>
        </p:txBody>
      </p:sp>
    </p:spTree>
    <p:extLst>
      <p:ext uri="{BB962C8B-B14F-4D97-AF65-F5344CB8AC3E}">
        <p14:creationId xmlns:p14="http://schemas.microsoft.com/office/powerpoint/2010/main" val="2255413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92695"/>
            <a:ext cx="7704856" cy="830997"/>
          </a:xfrm>
          <a:prstGeom prst="rect">
            <a:avLst/>
          </a:prstGeom>
          <a:noFill/>
        </p:spPr>
        <p:txBody>
          <a:bodyPr wrap="square" rtlCol="0">
            <a:spAutoFit/>
          </a:bodyPr>
          <a:lstStyle/>
          <a:p>
            <a:r>
              <a:rPr lang="ru-RU" sz="2400" b="1" dirty="0" smtClean="0">
                <a:solidFill>
                  <a:srgbClr val="C00000"/>
                </a:solidFill>
                <a:latin typeface="Comic Sans MS" pitchFamily="66" charset="0"/>
              </a:rPr>
              <a:t>СТРУКТУРА ПРОЕКТНОЙ ЗАДАЧИ КАК ПРООБРАЗ  ПОЛНОЦЕННОГО ПРОДУКТА</a:t>
            </a:r>
            <a:endParaRPr lang="ru-RU" sz="2400" b="1" dirty="0">
              <a:solidFill>
                <a:srgbClr val="C00000"/>
              </a:solidFill>
              <a:latin typeface="Comic Sans MS" pitchFamily="66" charset="0"/>
            </a:endParaRPr>
          </a:p>
        </p:txBody>
      </p:sp>
      <p:sp>
        <p:nvSpPr>
          <p:cNvPr id="3" name="TextBox 2"/>
          <p:cNvSpPr txBox="1"/>
          <p:nvPr/>
        </p:nvSpPr>
        <p:spPr>
          <a:xfrm>
            <a:off x="752393" y="1628800"/>
            <a:ext cx="7131973" cy="1015663"/>
          </a:xfrm>
          <a:prstGeom prst="rect">
            <a:avLst/>
          </a:prstGeom>
          <a:noFill/>
        </p:spPr>
        <p:txBody>
          <a:bodyPr wrap="square" rtlCol="0">
            <a:spAutoFit/>
          </a:bodyPr>
          <a:lstStyle/>
          <a:p>
            <a:r>
              <a:rPr lang="ru-RU" sz="2000" b="1" dirty="0" smtClean="0"/>
              <a:t>Прежде всего должна быть описана проблемная ситуация, но в этой ситуации не должна быть напрямую поставлена задача. </a:t>
            </a:r>
            <a:endParaRPr lang="ru-RU" sz="2000" b="1" dirty="0"/>
          </a:p>
        </p:txBody>
      </p:sp>
      <p:sp>
        <p:nvSpPr>
          <p:cNvPr id="4" name="TextBox 3"/>
          <p:cNvSpPr txBox="1"/>
          <p:nvPr/>
        </p:nvSpPr>
        <p:spPr>
          <a:xfrm>
            <a:off x="752393" y="2780928"/>
            <a:ext cx="6051856" cy="2831544"/>
          </a:xfrm>
          <a:prstGeom prst="rect">
            <a:avLst/>
          </a:prstGeom>
          <a:noFill/>
        </p:spPr>
        <p:txBody>
          <a:bodyPr wrap="square" rtlCol="0">
            <a:spAutoFit/>
          </a:bodyPr>
          <a:lstStyle/>
          <a:p>
            <a:r>
              <a:rPr lang="ru-RU" sz="2000" b="1" dirty="0" smtClean="0"/>
              <a:t>Задачу должны сформулировать сами дети по результатам разбора  проблемной ситуации. Формулировка задачи скрыта  в описании проектной задачи.  </a:t>
            </a:r>
          </a:p>
          <a:p>
            <a:r>
              <a:rPr lang="ru-RU" sz="2000" b="1" dirty="0" smtClean="0"/>
              <a:t>Проблемная ситуация должна быть такой, чтобы путей её преодоления, а следовательно и </a:t>
            </a:r>
            <a:r>
              <a:rPr lang="ru-RU" sz="2000" b="1" dirty="0"/>
              <a:t>в</a:t>
            </a:r>
            <a:r>
              <a:rPr lang="ru-RU" sz="2000" b="1" dirty="0" smtClean="0"/>
              <a:t>озможных вариантов конечного «продукта»  было несколько.</a:t>
            </a:r>
          </a:p>
          <a:p>
            <a:endParaRPr lang="ru-RU" dirty="0"/>
          </a:p>
        </p:txBody>
      </p:sp>
      <p:pic>
        <p:nvPicPr>
          <p:cNvPr id="5" name="Picture 4" descr="http://e5img.ru/image/full/38/36/proektnyie-zadachi-v-nachalnoy-shkole_585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9" y="3644257"/>
            <a:ext cx="1669671" cy="265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552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magicwall.ca/media/catalog/product/cache/1/image/a379ba8cd0c227bd887f17d60ab5ae8b/b/o/bon_voyage_cruise_sh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052176" cy="6048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07" y="305054"/>
            <a:ext cx="8058150" cy="601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3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338138"/>
            <a:ext cx="823912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670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6"/>
          <a:stretch/>
        </p:blipFill>
        <p:spPr bwMode="auto">
          <a:xfrm>
            <a:off x="592852" y="980728"/>
            <a:ext cx="8083603"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683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16" y="1196752"/>
            <a:ext cx="813174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465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44" y="1196752"/>
            <a:ext cx="792088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74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2204864"/>
            <a:ext cx="6264696" cy="2677656"/>
          </a:xfrm>
          <a:prstGeom prst="rect">
            <a:avLst/>
          </a:prstGeom>
          <a:noFill/>
        </p:spPr>
        <p:txBody>
          <a:bodyPr wrap="square" rtlCol="0">
            <a:spAutoFit/>
          </a:bodyPr>
          <a:lstStyle/>
          <a:p>
            <a:r>
              <a:rPr lang="ru-RU" sz="2400" b="1" dirty="0" smtClean="0">
                <a:effectLst/>
              </a:rPr>
              <a:t>Проектная задача должна содержать в явном или скрытом </a:t>
            </a:r>
            <a:r>
              <a:rPr lang="ru-RU" sz="2400" b="1" u="sng" dirty="0" smtClean="0">
                <a:effectLst/>
              </a:rPr>
              <a:t>виде набор (систему) действий или заданий</a:t>
            </a:r>
            <a:r>
              <a:rPr lang="ru-RU" sz="2400" b="1" dirty="0" smtClean="0">
                <a:effectLst/>
              </a:rPr>
              <a:t>. </a:t>
            </a:r>
            <a:r>
              <a:rPr lang="ru-RU" sz="2400" b="1" dirty="0" smtClean="0">
                <a:solidFill>
                  <a:srgbClr val="C00000"/>
                </a:solidFill>
                <a:effectLst/>
              </a:rPr>
              <a:t>Количество заданий – это количество действий</a:t>
            </a:r>
            <a:r>
              <a:rPr lang="ru-RU" sz="2400" b="1" dirty="0" smtClean="0">
                <a:effectLst/>
              </a:rPr>
              <a:t>, которые необходимо совершить, чтобы задача была решена. </a:t>
            </a:r>
            <a:endParaRPr lang="ru-RU" sz="2400" b="1" dirty="0"/>
          </a:p>
        </p:txBody>
      </p:sp>
      <p:sp>
        <p:nvSpPr>
          <p:cNvPr id="4" name="TextBox 3"/>
          <p:cNvSpPr txBox="1"/>
          <p:nvPr/>
        </p:nvSpPr>
        <p:spPr>
          <a:xfrm>
            <a:off x="683568" y="692695"/>
            <a:ext cx="7704856" cy="830997"/>
          </a:xfrm>
          <a:prstGeom prst="rect">
            <a:avLst/>
          </a:prstGeom>
          <a:noFill/>
        </p:spPr>
        <p:txBody>
          <a:bodyPr wrap="square" rtlCol="0">
            <a:spAutoFit/>
          </a:bodyPr>
          <a:lstStyle/>
          <a:p>
            <a:r>
              <a:rPr lang="ru-RU" sz="2400" b="1" dirty="0" smtClean="0">
                <a:solidFill>
                  <a:srgbClr val="C00000"/>
                </a:solidFill>
                <a:latin typeface="Comic Sans MS" pitchFamily="66" charset="0"/>
              </a:rPr>
              <a:t>СТРУКТУРА ПРОЕКТНОЙ ЗАДАЧИ КАК ПРООБРАЗ  ПОЛНОЦЕННОГО ПРОДУКТА</a:t>
            </a:r>
            <a:endParaRPr lang="ru-RU" sz="2400" b="1" dirty="0">
              <a:solidFill>
                <a:srgbClr val="C00000"/>
              </a:solidFill>
              <a:latin typeface="Comic Sans MS" pitchFamily="66" charset="0"/>
            </a:endParaRPr>
          </a:p>
        </p:txBody>
      </p:sp>
      <p:pic>
        <p:nvPicPr>
          <p:cNvPr id="5" name="Picture 4" descr="http://e5img.ru/image/full/38/36/proektnyie-zadachi-v-nachalnoy-shkole_585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631331"/>
            <a:ext cx="1669671" cy="265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798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0492" y="1916832"/>
            <a:ext cx="5328592" cy="1292662"/>
          </a:xfrm>
          <a:prstGeom prst="rect">
            <a:avLst/>
          </a:prstGeom>
          <a:noFill/>
        </p:spPr>
        <p:txBody>
          <a:bodyPr wrap="square" rtlCol="0">
            <a:spAutoFit/>
          </a:bodyPr>
          <a:lstStyle/>
          <a:p>
            <a:r>
              <a:rPr lang="ru-RU" sz="2000" b="1" dirty="0" smtClean="0">
                <a:effectLst/>
              </a:rPr>
              <a:t>Решена – значит, создан реальный «продукт», который можно представить публично и оценить. </a:t>
            </a:r>
          </a:p>
          <a:p>
            <a:endParaRPr lang="ru-RU" dirty="0"/>
          </a:p>
        </p:txBody>
      </p:sp>
      <p:sp>
        <p:nvSpPr>
          <p:cNvPr id="3" name="TextBox 2"/>
          <p:cNvSpPr txBox="1"/>
          <p:nvPr/>
        </p:nvSpPr>
        <p:spPr>
          <a:xfrm>
            <a:off x="1029650" y="1035862"/>
            <a:ext cx="6336704" cy="461665"/>
          </a:xfrm>
          <a:prstGeom prst="rect">
            <a:avLst/>
          </a:prstGeom>
          <a:noFill/>
        </p:spPr>
        <p:txBody>
          <a:bodyPr wrap="square" rtlCol="0">
            <a:spAutoFit/>
          </a:bodyPr>
          <a:lstStyle/>
          <a:p>
            <a:r>
              <a:rPr lang="ru-RU" sz="2400" b="1" dirty="0" smtClean="0">
                <a:solidFill>
                  <a:srgbClr val="C00000"/>
                </a:solidFill>
                <a:latin typeface="Comic Sans MS" pitchFamily="66" charset="0"/>
              </a:rPr>
              <a:t>ЧТО ЗНАЧИТ ЗАДАЧА РЕШЕНА?</a:t>
            </a:r>
            <a:endParaRPr lang="ru-RU" sz="2400" b="1" dirty="0">
              <a:solidFill>
                <a:srgbClr val="C00000"/>
              </a:solidFill>
              <a:latin typeface="Comic Sans MS" pitchFamily="66" charset="0"/>
            </a:endParaRPr>
          </a:p>
        </p:txBody>
      </p:sp>
      <p:sp>
        <p:nvSpPr>
          <p:cNvPr id="4" name="TextBox 3"/>
          <p:cNvSpPr txBox="1"/>
          <p:nvPr/>
        </p:nvSpPr>
        <p:spPr>
          <a:xfrm>
            <a:off x="1101658" y="3068960"/>
            <a:ext cx="6192688" cy="1323439"/>
          </a:xfrm>
          <a:prstGeom prst="rect">
            <a:avLst/>
          </a:prstGeom>
          <a:noFill/>
        </p:spPr>
        <p:txBody>
          <a:bodyPr wrap="square" rtlCol="0">
            <a:spAutoFit/>
          </a:bodyPr>
          <a:lstStyle/>
          <a:p>
            <a:r>
              <a:rPr lang="ru-RU" sz="2000" b="1" dirty="0" smtClean="0"/>
              <a:t>Производимый «продукт»,  </a:t>
            </a:r>
            <a:r>
              <a:rPr lang="ru-RU" sz="2000" b="1" dirty="0"/>
              <a:t>п</a:t>
            </a:r>
            <a:r>
              <a:rPr lang="ru-RU" sz="2000" b="1" dirty="0" smtClean="0"/>
              <a:t>о словам психолога К.Н. Поливановой,  не является самоцелью, его надо рассматривать в широком контексте!</a:t>
            </a:r>
            <a:endParaRPr lang="ru-RU" sz="2000" b="1" dirty="0"/>
          </a:p>
        </p:txBody>
      </p:sp>
      <p:pic>
        <p:nvPicPr>
          <p:cNvPr id="6" name="Picture 4" descr="http://e5img.ru/image/full/38/36/proektnyie-zadachi-v-nachalnoy-shkole_585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730679"/>
            <a:ext cx="1669671" cy="265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540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484784"/>
            <a:ext cx="7828684" cy="4801314"/>
          </a:xfrm>
          <a:prstGeom prst="rect">
            <a:avLst/>
          </a:prstGeom>
        </p:spPr>
        <p:txBody>
          <a:bodyPr wrap="square">
            <a:spAutoFit/>
          </a:bodyPr>
          <a:lstStyle/>
          <a:p>
            <a:r>
              <a:rPr lang="ru-RU" b="1" dirty="0"/>
              <a:t>П</a:t>
            </a:r>
            <a:r>
              <a:rPr lang="ru-RU" b="1" dirty="0" smtClean="0"/>
              <a:t>осле изучения темы учителю недостаточно провести одну проверочную работу, чтобы составить ясное и полное представление об уровне усвоения школьниками учебного материала, формирования коммуникативных навыков. </a:t>
            </a:r>
            <a:r>
              <a:rPr lang="ru-RU" b="1" dirty="0" smtClean="0">
                <a:solidFill>
                  <a:srgbClr val="C00000"/>
                </a:solidFill>
              </a:rPr>
              <a:t>Создав на уроке нестандартную ситуацию, учитель сможет более объективно оценить знания детей и определить их проблемы.</a:t>
            </a:r>
            <a:r>
              <a:rPr lang="ru-RU" b="1" dirty="0" smtClean="0"/>
              <a:t> Для педагога важно найти, придумать такую ситуацию, которая была бы интересна детям. Окунувшись с головой в проблему, дети не подозревают, что именно диагностирует учитель, они увлечены решением задачи, работают не «на учителя», а на свою общую цель и тем самым, не задумываясь об этом, демонстрируют свои истинные предметные знания, коммуникативные навыки в гораздо более полном объёме.</a:t>
            </a:r>
          </a:p>
          <a:p>
            <a:r>
              <a:rPr lang="ru-RU" b="1" dirty="0" smtClean="0">
                <a:solidFill>
                  <a:srgbClr val="C00000"/>
                </a:solidFill>
              </a:rPr>
              <a:t>Зачастую именно в такой обстановке раскрываются учащиеся, на обычных уроках находящиеся в тени. </a:t>
            </a:r>
            <a:r>
              <a:rPr lang="ru-RU" b="1" dirty="0" smtClean="0"/>
              <a:t>Проектные задачи являются эффективным средством   создания таких  нестандартных ситуаций.</a:t>
            </a:r>
            <a:endParaRPr lang="ru-RU" b="1" dirty="0"/>
          </a:p>
        </p:txBody>
      </p:sp>
      <p:sp>
        <p:nvSpPr>
          <p:cNvPr id="3" name="TextBox 2"/>
          <p:cNvSpPr txBox="1"/>
          <p:nvPr/>
        </p:nvSpPr>
        <p:spPr>
          <a:xfrm>
            <a:off x="611560" y="707951"/>
            <a:ext cx="7848872" cy="461665"/>
          </a:xfrm>
          <a:prstGeom prst="rect">
            <a:avLst/>
          </a:prstGeom>
          <a:noFill/>
        </p:spPr>
        <p:txBody>
          <a:bodyPr wrap="square" rtlCol="0">
            <a:spAutoFit/>
          </a:bodyPr>
          <a:lstStyle/>
          <a:p>
            <a:pPr algn="ctr"/>
            <a:r>
              <a:rPr lang="ru-RU" sz="2400" b="1" dirty="0" smtClean="0">
                <a:solidFill>
                  <a:srgbClr val="C00000"/>
                </a:solidFill>
                <a:latin typeface="Comic Sans MS" pitchFamily="66" charset="0"/>
              </a:rPr>
              <a:t>ПРОЕКТНАЯ ЗАДАЧА В НАЧАЛЬНОЙ ШКОЛЕ</a:t>
            </a:r>
            <a:endParaRPr lang="ru-RU" sz="2400" b="1" dirty="0">
              <a:solidFill>
                <a:srgbClr val="C00000"/>
              </a:solidFill>
              <a:latin typeface="Comic Sans MS" pitchFamily="66" charset="0"/>
            </a:endParaRPr>
          </a:p>
        </p:txBody>
      </p:sp>
    </p:spTree>
    <p:extLst>
      <p:ext uri="{BB962C8B-B14F-4D97-AF65-F5344CB8AC3E}">
        <p14:creationId xmlns:p14="http://schemas.microsoft.com/office/powerpoint/2010/main" val="3657303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811161"/>
            <a:ext cx="4464496" cy="461665"/>
          </a:xfrm>
          <a:prstGeom prst="rect">
            <a:avLst/>
          </a:prstGeom>
          <a:noFill/>
        </p:spPr>
        <p:txBody>
          <a:bodyPr wrap="square" rtlCol="0">
            <a:spAutoFit/>
          </a:bodyPr>
          <a:lstStyle/>
          <a:p>
            <a:pPr algn="ctr"/>
            <a:r>
              <a:rPr lang="ru-RU" sz="2400" b="1" dirty="0" smtClean="0">
                <a:solidFill>
                  <a:srgbClr val="C00000"/>
                </a:solidFill>
                <a:latin typeface="Comic Sans MS" pitchFamily="66" charset="0"/>
              </a:rPr>
              <a:t>ЛИСТЫ НАБЛЮДЕНИЙ</a:t>
            </a:r>
            <a:endParaRPr lang="ru-RU" sz="2400" b="1" dirty="0">
              <a:solidFill>
                <a:srgbClr val="C00000"/>
              </a:solidFill>
              <a:latin typeface="Comic Sans MS" pitchFamily="66" charset="0"/>
            </a:endParaRPr>
          </a:p>
        </p:txBody>
      </p:sp>
      <p:sp>
        <p:nvSpPr>
          <p:cNvPr id="3" name="TextBox 2"/>
          <p:cNvSpPr txBox="1"/>
          <p:nvPr/>
        </p:nvSpPr>
        <p:spPr>
          <a:xfrm>
            <a:off x="539551" y="1272826"/>
            <a:ext cx="8064897" cy="2308324"/>
          </a:xfrm>
          <a:prstGeom prst="rect">
            <a:avLst/>
          </a:prstGeom>
          <a:noFill/>
        </p:spPr>
        <p:txBody>
          <a:bodyPr wrap="square" rtlCol="0">
            <a:spAutoFit/>
          </a:bodyPr>
          <a:lstStyle/>
          <a:p>
            <a:r>
              <a:rPr lang="ru-RU" b="1" dirty="0" smtClean="0">
                <a:effectLst/>
              </a:rPr>
              <a:t>Основными инструментами оценки в рамках решения проектных задач являются </a:t>
            </a:r>
            <a:r>
              <a:rPr lang="ru-RU" b="1" dirty="0" smtClean="0">
                <a:solidFill>
                  <a:srgbClr val="C00000"/>
                </a:solidFill>
                <a:effectLst/>
              </a:rPr>
              <a:t>экспертные карты </a:t>
            </a:r>
            <a:r>
              <a:rPr lang="ru-RU" b="1" dirty="0" smtClean="0">
                <a:effectLst/>
              </a:rPr>
              <a:t>(оценка процесса решения) и экспертные оценки по заданным критериям предъявления выполненных «продуктов». Как итог учебного года для учителя важна </a:t>
            </a:r>
            <a:r>
              <a:rPr lang="ru-RU" b="1" dirty="0" smtClean="0">
                <a:solidFill>
                  <a:srgbClr val="C00000"/>
                </a:solidFill>
                <a:effectLst/>
              </a:rPr>
              <a:t>динамика</a:t>
            </a:r>
            <a:r>
              <a:rPr lang="ru-RU" b="1" dirty="0" smtClean="0">
                <a:effectLst/>
              </a:rPr>
              <a:t> в становлении класса (группы) как учебного сообщества, в развитии способностей детей ставить задачи, искать пути их решения. </a:t>
            </a:r>
            <a:br>
              <a:rPr lang="ru-RU" b="1" dirty="0" smtClean="0">
                <a:effectLst/>
              </a:rPr>
            </a:br>
            <a:endParaRPr lang="ru-RU" b="1" dirty="0"/>
          </a:p>
        </p:txBody>
      </p:sp>
      <p:sp>
        <p:nvSpPr>
          <p:cNvPr id="5" name="TextBox 4"/>
          <p:cNvSpPr txBox="1"/>
          <p:nvPr/>
        </p:nvSpPr>
        <p:spPr>
          <a:xfrm>
            <a:off x="490640" y="3190598"/>
            <a:ext cx="6324777" cy="3693319"/>
          </a:xfrm>
          <a:prstGeom prst="rect">
            <a:avLst/>
          </a:prstGeom>
          <a:noFill/>
        </p:spPr>
        <p:txBody>
          <a:bodyPr wrap="square" rtlCol="0">
            <a:spAutoFit/>
          </a:bodyPr>
          <a:lstStyle/>
          <a:p>
            <a:r>
              <a:rPr lang="ru-RU" b="1" dirty="0" smtClean="0">
                <a:effectLst/>
              </a:rPr>
              <a:t>На этапе решения проектных задач главной является оценка процесса (процесса решения, процесса предъявления результата) и только потом оценка самого результата. Анализ учителем всех экспертных листов после решения проектной задачи дает полную картину того, как строили свою работу школьники на всех этапах решения. Таким образом, постоянный сбор и анализ данных экспертизы позволяют учителю вести мониторинг формирования учебного сотрудничества в классе и вносить коррективы в свои педагогические действия.</a:t>
            </a:r>
            <a:br>
              <a:rPr lang="ru-RU" b="1" dirty="0" smtClean="0">
                <a:effectLst/>
              </a:rPr>
            </a:br>
            <a:endParaRPr lang="ru-RU" b="1" dirty="0"/>
          </a:p>
        </p:txBody>
      </p:sp>
      <p:pic>
        <p:nvPicPr>
          <p:cNvPr id="6" name="Picture 4" descr="http://e5img.ru/image/full/38/36/proektnyie-zadachi-v-nachalnoy-shkole_585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15" y="3581150"/>
            <a:ext cx="1669671" cy="265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845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43808" y="738710"/>
            <a:ext cx="3456384" cy="523220"/>
          </a:xfrm>
          <a:prstGeom prst="rect">
            <a:avLst/>
          </a:prstGeom>
          <a:noFill/>
        </p:spPr>
        <p:txBody>
          <a:bodyPr wrap="square" rtlCol="0">
            <a:spAutoFit/>
          </a:bodyPr>
          <a:lstStyle/>
          <a:p>
            <a:r>
              <a:rPr lang="ru-RU" sz="2800" b="1" dirty="0" smtClean="0">
                <a:solidFill>
                  <a:srgbClr val="C00000"/>
                </a:solidFill>
                <a:latin typeface="Comic Sans MS" pitchFamily="66" charset="0"/>
              </a:rPr>
              <a:t>ФГОС НООП п.8</a:t>
            </a:r>
            <a:endParaRPr lang="ru-RU" sz="2800" b="1" dirty="0">
              <a:solidFill>
                <a:srgbClr val="C00000"/>
              </a:solidFill>
              <a:latin typeface="Comic Sans MS" pitchFamily="66" charset="0"/>
            </a:endParaRPr>
          </a:p>
        </p:txBody>
      </p:sp>
      <p:sp>
        <p:nvSpPr>
          <p:cNvPr id="9" name="TextBox 8"/>
          <p:cNvSpPr txBox="1"/>
          <p:nvPr/>
        </p:nvSpPr>
        <p:spPr>
          <a:xfrm>
            <a:off x="683568" y="1204468"/>
            <a:ext cx="7848872" cy="4401205"/>
          </a:xfrm>
          <a:prstGeom prst="rect">
            <a:avLst/>
          </a:prstGeom>
          <a:noFill/>
        </p:spPr>
        <p:txBody>
          <a:bodyPr wrap="square" rtlCol="0">
            <a:spAutoFit/>
          </a:bodyPr>
          <a:lstStyle/>
          <a:p>
            <a:r>
              <a:rPr lang="ru-RU" sz="2000" b="1" dirty="0" smtClean="0">
                <a:cs typeface="Times New Roman" pitchFamily="18" charset="0"/>
              </a:rPr>
              <a:t>В соответствии со Стандартом на ступени начального общего образования осуществляется:</a:t>
            </a:r>
          </a:p>
          <a:p>
            <a:r>
              <a:rPr lang="ru-RU" sz="2000" b="1" dirty="0" smtClean="0">
                <a:cs typeface="Times New Roman" pitchFamily="18" charset="0"/>
              </a:rPr>
              <a:t>становление основ гражданской идентичности и мировоззрения обучающихся;</a:t>
            </a:r>
          </a:p>
          <a:p>
            <a:r>
              <a:rPr lang="ru-RU" sz="2000" b="1" dirty="0" smtClean="0">
                <a:solidFill>
                  <a:srgbClr val="C00000"/>
                </a:solidFill>
                <a:cs typeface="Times New Roman" pitchFamily="18" charset="0"/>
              </a:rPr>
              <a:t>формирование основ умения учиться и способности к организации своей деятельности –</a:t>
            </a:r>
          </a:p>
          <a:p>
            <a:pPr marL="285750" indent="-285750">
              <a:buFont typeface="Arial" pitchFamily="34" charset="0"/>
              <a:buChar char="•"/>
            </a:pPr>
            <a:r>
              <a:rPr lang="ru-RU" sz="2000" b="1" dirty="0" smtClean="0">
                <a:cs typeface="Times New Roman" pitchFamily="18" charset="0"/>
              </a:rPr>
              <a:t>умение принимать,</a:t>
            </a:r>
          </a:p>
          <a:p>
            <a:pPr marL="285750" indent="-285750">
              <a:buFont typeface="Arial" pitchFamily="34" charset="0"/>
              <a:buChar char="•"/>
            </a:pPr>
            <a:r>
              <a:rPr lang="ru-RU" sz="2000" b="1" dirty="0" smtClean="0">
                <a:cs typeface="Times New Roman" pitchFamily="18" charset="0"/>
              </a:rPr>
              <a:t>сохранять цели и </a:t>
            </a:r>
          </a:p>
          <a:p>
            <a:pPr marL="285750" indent="-285750">
              <a:buFont typeface="Arial" pitchFamily="34" charset="0"/>
              <a:buChar char="•"/>
            </a:pPr>
            <a:r>
              <a:rPr lang="ru-RU" sz="2000" b="1" dirty="0" smtClean="0">
                <a:cs typeface="Times New Roman" pitchFamily="18" charset="0"/>
              </a:rPr>
              <a:t>следовать им в учебной деятельности, </a:t>
            </a:r>
          </a:p>
          <a:p>
            <a:pPr marL="285750" indent="-285750">
              <a:buFont typeface="Arial" pitchFamily="34" charset="0"/>
              <a:buChar char="•"/>
            </a:pPr>
            <a:r>
              <a:rPr lang="ru-RU" sz="2000" b="1" dirty="0" smtClean="0">
                <a:cs typeface="Times New Roman" pitchFamily="18" charset="0"/>
              </a:rPr>
              <a:t>планировать свою деятельность, </a:t>
            </a:r>
          </a:p>
          <a:p>
            <a:pPr marL="285750" indent="-285750">
              <a:buFont typeface="Arial" pitchFamily="34" charset="0"/>
              <a:buChar char="•"/>
            </a:pPr>
            <a:r>
              <a:rPr lang="ru-RU" sz="2000" b="1" dirty="0" smtClean="0">
                <a:cs typeface="Times New Roman" pitchFamily="18" charset="0"/>
              </a:rPr>
              <a:t>осуществлять ее контроль </a:t>
            </a:r>
          </a:p>
          <a:p>
            <a:pPr marL="285750" indent="-285750">
              <a:buFont typeface="Arial" pitchFamily="34" charset="0"/>
              <a:buChar char="•"/>
            </a:pPr>
            <a:r>
              <a:rPr lang="ru-RU" sz="2000" b="1" dirty="0" smtClean="0">
                <a:cs typeface="Times New Roman" pitchFamily="18" charset="0"/>
              </a:rPr>
              <a:t>и оценку, </a:t>
            </a:r>
          </a:p>
          <a:p>
            <a:pPr marL="285750" indent="-285750">
              <a:buFont typeface="Arial" pitchFamily="34" charset="0"/>
              <a:buChar char="•"/>
            </a:pPr>
            <a:r>
              <a:rPr lang="ru-RU" sz="2000" b="1" dirty="0" smtClean="0">
                <a:cs typeface="Times New Roman" pitchFamily="18" charset="0"/>
              </a:rPr>
              <a:t>взаимодействовать с педагогом и сверстниками в учебном процессе;</a:t>
            </a:r>
          </a:p>
        </p:txBody>
      </p:sp>
    </p:spTree>
    <p:extLst>
      <p:ext uri="{BB962C8B-B14F-4D97-AF65-F5344CB8AC3E}">
        <p14:creationId xmlns:p14="http://schemas.microsoft.com/office/powerpoint/2010/main" val="2577410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692696"/>
            <a:ext cx="6144240" cy="461665"/>
          </a:xfrm>
          <a:prstGeom prst="rect">
            <a:avLst/>
          </a:prstGeom>
          <a:noFill/>
        </p:spPr>
        <p:txBody>
          <a:bodyPr wrap="square" rtlCol="0">
            <a:spAutoFit/>
          </a:bodyPr>
          <a:lstStyle/>
          <a:p>
            <a:pPr algn="ctr"/>
            <a:r>
              <a:rPr lang="ru-RU" sz="2400" b="1" dirty="0" smtClean="0">
                <a:solidFill>
                  <a:srgbClr val="C00000"/>
                </a:solidFill>
                <a:latin typeface="Comic Sans MS" pitchFamily="66" charset="0"/>
              </a:rPr>
              <a:t>ВИДЫ ПРОЕКТНЫХ ЗАДАЧ</a:t>
            </a:r>
            <a:endParaRPr lang="ru-RU" sz="2400" b="1" dirty="0">
              <a:solidFill>
                <a:srgbClr val="C00000"/>
              </a:solidFill>
              <a:latin typeface="Comic Sans MS" pitchFamily="66" charset="0"/>
            </a:endParaRPr>
          </a:p>
        </p:txBody>
      </p:sp>
      <p:sp>
        <p:nvSpPr>
          <p:cNvPr id="3" name="Прямоугольник 2"/>
          <p:cNvSpPr/>
          <p:nvPr/>
        </p:nvSpPr>
        <p:spPr>
          <a:xfrm>
            <a:off x="590354" y="1154361"/>
            <a:ext cx="8086102" cy="1754326"/>
          </a:xfrm>
          <a:prstGeom prst="rect">
            <a:avLst/>
          </a:prstGeom>
        </p:spPr>
        <p:txBody>
          <a:bodyPr wrap="square">
            <a:spAutoFit/>
          </a:bodyPr>
          <a:lstStyle/>
          <a:p>
            <a:r>
              <a:rPr lang="ru-RU" b="1" dirty="0"/>
              <a:t>Проектные задачи могут быть </a:t>
            </a:r>
            <a:r>
              <a:rPr lang="ru-RU" b="1" u="sng" dirty="0"/>
              <a:t>предметными и </a:t>
            </a:r>
            <a:r>
              <a:rPr lang="ru-RU" b="1" u="sng" dirty="0" err="1"/>
              <a:t>межпредметными</a:t>
            </a:r>
            <a:r>
              <a:rPr lang="ru-RU" b="1" dirty="0"/>
              <a:t>. В любом случае главное условие, позволяющее отнести задачу к классу проектных, - это возможность переноса известных детям способов действий (знаний и умений) в новую для них практическую ситуацию, где итогом будет реальный детский «продукт».</a:t>
            </a:r>
          </a:p>
        </p:txBody>
      </p:sp>
      <p:sp>
        <p:nvSpPr>
          <p:cNvPr id="5" name="TextBox 4"/>
          <p:cNvSpPr txBox="1"/>
          <p:nvPr/>
        </p:nvSpPr>
        <p:spPr>
          <a:xfrm>
            <a:off x="580586" y="2908687"/>
            <a:ext cx="8167878" cy="3416320"/>
          </a:xfrm>
          <a:prstGeom prst="rect">
            <a:avLst/>
          </a:prstGeom>
          <a:noFill/>
        </p:spPr>
        <p:txBody>
          <a:bodyPr wrap="square" rtlCol="0">
            <a:spAutoFit/>
          </a:bodyPr>
          <a:lstStyle/>
          <a:p>
            <a:r>
              <a:rPr lang="ru-RU" b="1" u="sng" dirty="0"/>
              <a:t>Предметные и </a:t>
            </a:r>
            <a:r>
              <a:rPr lang="ru-RU" b="1" u="sng" dirty="0" err="1"/>
              <a:t>межпредметные</a:t>
            </a:r>
            <a:r>
              <a:rPr lang="ru-RU" b="1" u="sng" dirty="0"/>
              <a:t>  разновозрастные проектные задачи:</a:t>
            </a:r>
            <a:endParaRPr lang="ru-RU" b="1" dirty="0"/>
          </a:p>
          <a:p>
            <a:r>
              <a:rPr lang="ru-RU" b="1" dirty="0"/>
              <a:t>Может использоваться в качестве составной части рефлексивной фазы учебного года</a:t>
            </a:r>
            <a:r>
              <a:rPr lang="ru-RU" b="1" dirty="0" smtClean="0"/>
              <a:t>. Разновозрастное </a:t>
            </a:r>
            <a:r>
              <a:rPr lang="ru-RU" b="1" dirty="0"/>
              <a:t>сотрудничество, где младшим </a:t>
            </a:r>
            <a:r>
              <a:rPr lang="ru-RU" b="1" dirty="0" smtClean="0"/>
              <a:t>подросткам (</a:t>
            </a:r>
            <a:r>
              <a:rPr lang="ru-RU" b="1" dirty="0"/>
              <a:t>5 </a:t>
            </a:r>
            <a:r>
              <a:rPr lang="ru-RU" b="1" dirty="0" err="1"/>
              <a:t>кл</a:t>
            </a:r>
            <a:r>
              <a:rPr lang="ru-RU" b="1" dirty="0"/>
              <a:t>) предоставляется новое место в системе учебных отношений  - место учителя по отношению к учащимся 1-4 </a:t>
            </a:r>
            <a:r>
              <a:rPr lang="ru-RU" b="1" dirty="0" err="1"/>
              <a:t>кл</a:t>
            </a:r>
            <a:r>
              <a:rPr lang="ru-RU" b="1" dirty="0"/>
              <a:t>. Младшему нужно не просто подсказать, сделать вместо него , предложить ему готовый результат, навязать свою точку зрения. Ему следует помочь самостоятельно прийти к результату. Пятиклассник может и должен на какое-то время стать учителем маленьких, для того чтобы окончательно утвердится в собственной позиции учащегося.</a:t>
            </a:r>
          </a:p>
        </p:txBody>
      </p:sp>
    </p:spTree>
    <p:extLst>
      <p:ext uri="{BB962C8B-B14F-4D97-AF65-F5344CB8AC3E}">
        <p14:creationId xmlns:p14="http://schemas.microsoft.com/office/powerpoint/2010/main" val="912419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e5img.ru/image/full/38/36/proektnyie-zadachi-v-nachalnoy-shkole_585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3717323"/>
            <a:ext cx="1669671" cy="26506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5563" y="416799"/>
            <a:ext cx="4464496" cy="461665"/>
          </a:xfrm>
          <a:prstGeom prst="rect">
            <a:avLst/>
          </a:prstGeom>
          <a:noFill/>
        </p:spPr>
        <p:txBody>
          <a:bodyPr wrap="square" rtlCol="0">
            <a:spAutoFit/>
          </a:bodyPr>
          <a:lstStyle/>
          <a:p>
            <a:pPr algn="ctr"/>
            <a:r>
              <a:rPr lang="ru-RU" sz="2400" b="1" dirty="0" smtClean="0">
                <a:solidFill>
                  <a:srgbClr val="C00000"/>
                </a:solidFill>
                <a:latin typeface="Comic Sans MS" pitchFamily="66" charset="0"/>
              </a:rPr>
              <a:t>ВРЕМЯ И МЕСТО</a:t>
            </a:r>
            <a:endParaRPr lang="ru-RU" sz="2400" b="1" dirty="0">
              <a:solidFill>
                <a:srgbClr val="C00000"/>
              </a:solidFill>
              <a:latin typeface="Comic Sans MS" pitchFamily="66" charset="0"/>
            </a:endParaRPr>
          </a:p>
        </p:txBody>
      </p:sp>
      <p:sp>
        <p:nvSpPr>
          <p:cNvPr id="5" name="Прямоугольник 4"/>
          <p:cNvSpPr/>
          <p:nvPr/>
        </p:nvSpPr>
        <p:spPr>
          <a:xfrm>
            <a:off x="539552" y="1196752"/>
            <a:ext cx="6192688" cy="3785652"/>
          </a:xfrm>
          <a:prstGeom prst="rect">
            <a:avLst/>
          </a:prstGeom>
        </p:spPr>
        <p:txBody>
          <a:bodyPr wrap="square">
            <a:spAutoFit/>
          </a:bodyPr>
          <a:lstStyle/>
          <a:p>
            <a:r>
              <a:rPr lang="ru-RU" sz="2000" b="1" u="sng" dirty="0" smtClean="0"/>
              <a:t>Сколько </a:t>
            </a:r>
            <a:r>
              <a:rPr lang="ru-RU" sz="2000" b="1" u="sng" dirty="0"/>
              <a:t>проектных задач должно быть в учебном году</a:t>
            </a:r>
            <a:r>
              <a:rPr lang="ru-RU" sz="2000" b="1" u="sng" dirty="0" smtClean="0"/>
              <a:t>? </a:t>
            </a:r>
            <a:r>
              <a:rPr lang="ru-RU" sz="2000" b="1" dirty="0" smtClean="0"/>
              <a:t>Количество </a:t>
            </a:r>
            <a:r>
              <a:rPr lang="ru-RU" sz="2000" b="1" dirty="0"/>
              <a:t>и содержание проектных задач задаётся </a:t>
            </a:r>
            <a:r>
              <a:rPr lang="ru-RU" sz="2000" b="1" dirty="0" err="1"/>
              <a:t>деятельностной</a:t>
            </a:r>
            <a:r>
              <a:rPr lang="ru-RU" sz="2000" b="1" dirty="0"/>
              <a:t> технологией той образовательной системы, которая реализуется в школе. Например, на один предмет приходится минимум 4-5 проектных задач: одна задача (</a:t>
            </a:r>
            <a:r>
              <a:rPr lang="ru-RU" sz="2000" b="1" u="sng" dirty="0"/>
              <a:t>предметная</a:t>
            </a:r>
            <a:r>
              <a:rPr lang="ru-RU" sz="2000" b="1" dirty="0"/>
              <a:t> или </a:t>
            </a:r>
            <a:r>
              <a:rPr lang="ru-RU" sz="2000" b="1" dirty="0" err="1"/>
              <a:t>межпредметная</a:t>
            </a:r>
            <a:r>
              <a:rPr lang="ru-RU" sz="2000" b="1" dirty="0"/>
              <a:t>) в фазе запуска, две предметные проектные задачи в фазе решения учебных задач и одна проектная задача (предметная или </a:t>
            </a:r>
            <a:r>
              <a:rPr lang="ru-RU" sz="2000" b="1" u="sng" dirty="0" err="1"/>
              <a:t>межпредметная</a:t>
            </a:r>
            <a:r>
              <a:rPr lang="ru-RU" sz="2000" b="1" dirty="0"/>
              <a:t>) в рефлексивной фазе.</a:t>
            </a:r>
            <a:endParaRPr lang="ru-RU" sz="2000" b="1" dirty="0">
              <a:effectLst/>
            </a:endParaRPr>
          </a:p>
        </p:txBody>
      </p:sp>
    </p:spTree>
    <p:extLst>
      <p:ext uri="{BB962C8B-B14F-4D97-AF65-F5344CB8AC3E}">
        <p14:creationId xmlns:p14="http://schemas.microsoft.com/office/powerpoint/2010/main" val="2691222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e5img.ru/image/full/38/36/proektnyie-zadachi-v-nachalnoy-shkole_585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3568914"/>
            <a:ext cx="1669671" cy="265060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72037" y="836712"/>
            <a:ext cx="6408712" cy="5355312"/>
          </a:xfrm>
          <a:prstGeom prst="rect">
            <a:avLst/>
          </a:prstGeom>
        </p:spPr>
        <p:txBody>
          <a:bodyPr wrap="square">
            <a:spAutoFit/>
          </a:bodyPr>
          <a:lstStyle/>
          <a:p>
            <a:r>
              <a:rPr lang="ru-RU" b="1" dirty="0"/>
              <a:t>Межпредметные и разновозрастные проектные задачи, а также время их проведения должны быть согласованы между учителями начальной школы. Для проектных задач должно быть предусмотрено время в календарно–тематическом планировании (образовательной программе) учителей начальной школы. На решение предметных проектных задач требуется два урока, на решение </a:t>
            </a:r>
            <a:r>
              <a:rPr lang="ru-RU" b="1" dirty="0" err="1"/>
              <a:t>межпредметных</a:t>
            </a:r>
            <a:r>
              <a:rPr lang="ru-RU" b="1" dirty="0"/>
              <a:t> задач – по два урока ежедневно в течение недели. Такие «недели проектных задач» в начальной школе становятся кульминационными точками учебного года. В это время учащиеся и педагоги начальной школы имеют возможность подвести промежуточные итоги, продемонстрировать свои результаты, уйти от конкретных уроков и учебных дисциплин. В общей сложности, на решение проектных задач по одному предмету в течение учебного года потребуется 20-30% учебного времени. </a:t>
            </a:r>
          </a:p>
        </p:txBody>
      </p:sp>
    </p:spTree>
    <p:extLst>
      <p:ext uri="{BB962C8B-B14F-4D97-AF65-F5344CB8AC3E}">
        <p14:creationId xmlns:p14="http://schemas.microsoft.com/office/powerpoint/2010/main" val="1810655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764704"/>
            <a:ext cx="8208912" cy="830997"/>
          </a:xfrm>
          <a:prstGeom prst="rect">
            <a:avLst/>
          </a:prstGeom>
          <a:noFill/>
        </p:spPr>
        <p:txBody>
          <a:bodyPr wrap="square" rtlCol="0">
            <a:spAutoFit/>
          </a:bodyPr>
          <a:lstStyle/>
          <a:p>
            <a:pPr algn="ctr"/>
            <a:r>
              <a:rPr lang="ru-RU" sz="2400" b="1" dirty="0" smtClean="0">
                <a:solidFill>
                  <a:srgbClr val="C00000"/>
                </a:solidFill>
                <a:latin typeface="Comic Sans MS" pitchFamily="66" charset="0"/>
              </a:rPr>
              <a:t>ПРОЕКТНАЯ ЗАДАЧА   И  ПРОЕКТНАЯ  ДЕЯТЕЛЬНОСТЬ </a:t>
            </a:r>
            <a:endParaRPr lang="ru-RU" sz="2400" b="1" dirty="0">
              <a:solidFill>
                <a:srgbClr val="C00000"/>
              </a:solidFill>
              <a:latin typeface="Comic Sans MS" pitchFamily="66" charset="0"/>
            </a:endParaRPr>
          </a:p>
        </p:txBody>
      </p:sp>
      <p:sp>
        <p:nvSpPr>
          <p:cNvPr id="4" name="TextBox 3"/>
          <p:cNvSpPr txBox="1"/>
          <p:nvPr/>
        </p:nvSpPr>
        <p:spPr>
          <a:xfrm>
            <a:off x="611560" y="1595701"/>
            <a:ext cx="7946926" cy="2246769"/>
          </a:xfrm>
          <a:prstGeom prst="rect">
            <a:avLst/>
          </a:prstGeom>
          <a:noFill/>
        </p:spPr>
        <p:txBody>
          <a:bodyPr wrap="square" rtlCol="0">
            <a:spAutoFit/>
          </a:bodyPr>
          <a:lstStyle/>
          <a:p>
            <a:r>
              <a:rPr lang="ru-RU" sz="2000" b="1" dirty="0" smtClean="0"/>
              <a:t>К сожалению в настоящее время смысл слов «проект» и «проектная деятельность» девальвировался, они используются доже в детском саду, не говоря о начальной школе. Такое ощущение, что началась  повальная «</a:t>
            </a:r>
            <a:r>
              <a:rPr lang="ru-RU" sz="2000" b="1" dirty="0" err="1" smtClean="0"/>
              <a:t>проектизация</a:t>
            </a:r>
            <a:r>
              <a:rPr lang="ru-RU" sz="2000" b="1" dirty="0" smtClean="0"/>
              <a:t>»  всех ступеней  образования. Любое действие  и ребёнка, и педагога  пытаются назвать проектом. </a:t>
            </a:r>
            <a:endParaRPr lang="ru-RU" sz="2000" b="1" dirty="0"/>
          </a:p>
        </p:txBody>
      </p:sp>
      <p:sp>
        <p:nvSpPr>
          <p:cNvPr id="5" name="TextBox 4"/>
          <p:cNvSpPr txBox="1"/>
          <p:nvPr/>
        </p:nvSpPr>
        <p:spPr>
          <a:xfrm>
            <a:off x="611560" y="4135101"/>
            <a:ext cx="5904656" cy="1938992"/>
          </a:xfrm>
          <a:prstGeom prst="rect">
            <a:avLst/>
          </a:prstGeom>
          <a:noFill/>
        </p:spPr>
        <p:txBody>
          <a:bodyPr wrap="square" rtlCol="0">
            <a:spAutoFit/>
          </a:bodyPr>
          <a:lstStyle/>
          <a:p>
            <a:r>
              <a:rPr lang="ru-RU" sz="2000" b="1" dirty="0" smtClean="0"/>
              <a:t>Начальная школа – важный этап подготовки к проектной деятельности, а собственно проектная деятельность по отношению к младшим  школьникам – это, используя выражения Л.С. Выготского , их зона ближайшего развития.</a:t>
            </a:r>
            <a:endParaRPr lang="ru-RU" sz="2000" b="1" dirty="0"/>
          </a:p>
        </p:txBody>
      </p:sp>
      <p:sp>
        <p:nvSpPr>
          <p:cNvPr id="6" name="TextBox 5"/>
          <p:cNvSpPr txBox="1"/>
          <p:nvPr/>
        </p:nvSpPr>
        <p:spPr>
          <a:xfrm>
            <a:off x="7138671" y="6140867"/>
            <a:ext cx="1419814" cy="369332"/>
          </a:xfrm>
          <a:prstGeom prst="rect">
            <a:avLst/>
          </a:prstGeom>
          <a:noFill/>
        </p:spPr>
        <p:txBody>
          <a:bodyPr wrap="square" rtlCol="0">
            <a:spAutoFit/>
          </a:bodyPr>
          <a:lstStyle/>
          <a:p>
            <a:r>
              <a:rPr lang="ru-RU" b="1" dirty="0" smtClean="0"/>
              <a:t>С. 173</a:t>
            </a:r>
            <a:endParaRPr lang="ru-RU" b="1" dirty="0"/>
          </a:p>
        </p:txBody>
      </p:sp>
      <p:pic>
        <p:nvPicPr>
          <p:cNvPr id="7" name="Picture 4" descr="http://e5img.ru/image/full/38/36/proektnyie-zadachi-v-nachalnoy-shkole_585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814" y="3468926"/>
            <a:ext cx="1669671" cy="265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557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332656"/>
            <a:ext cx="8189913" cy="613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724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743"/>
          <a:stretch/>
        </p:blipFill>
        <p:spPr bwMode="auto">
          <a:xfrm>
            <a:off x="475798" y="332656"/>
            <a:ext cx="8208912" cy="62019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507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6"/>
          <a:stretch/>
        </p:blipFill>
        <p:spPr bwMode="auto">
          <a:xfrm>
            <a:off x="467544" y="332656"/>
            <a:ext cx="820891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282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347663"/>
            <a:ext cx="8247063"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292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341397"/>
            <a:ext cx="8408987" cy="625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532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332656"/>
            <a:ext cx="8325929"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930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329391"/>
            <a:ext cx="7920880" cy="3785652"/>
          </a:xfrm>
          <a:prstGeom prst="rect">
            <a:avLst/>
          </a:prstGeom>
          <a:noFill/>
        </p:spPr>
        <p:txBody>
          <a:bodyPr wrap="square" rtlCol="0">
            <a:spAutoFit/>
          </a:bodyPr>
          <a:lstStyle/>
          <a:p>
            <a:r>
              <a:rPr lang="ru-RU" sz="2400" b="1" dirty="0" smtClean="0">
                <a:cs typeface="Times New Roman" pitchFamily="18" charset="0"/>
              </a:rPr>
              <a:t>Анализ трудов психолога  К.Н. Поливановой мнения ряда авторов (А.Б. Воронцов, В.М. Заславский, С.В. Клевцова, И.А. Чумакова и др.) можно сделать вывод – </a:t>
            </a:r>
            <a:r>
              <a:rPr lang="ru-RU" sz="2400" b="1" dirty="0" smtClean="0">
                <a:solidFill>
                  <a:srgbClr val="C00000"/>
                </a:solidFill>
                <a:cs typeface="Times New Roman" pitchFamily="18" charset="0"/>
              </a:rPr>
              <a:t>полноценная проектная деятельность не соответствует возрастным возможностям младших школьников</a:t>
            </a:r>
            <a:r>
              <a:rPr lang="ru-RU" sz="2400" b="1" dirty="0" smtClean="0">
                <a:cs typeface="Times New Roman" pitchFamily="18" charset="0"/>
              </a:rPr>
              <a:t>. Кроме того, переносить способы работы из основной школы в начальную, не подготовив для этого необходимую почву, неэффективно и как правило вредно</a:t>
            </a:r>
            <a:r>
              <a:rPr lang="ru-RU" sz="2400" dirty="0" smtClean="0"/>
              <a:t>.</a:t>
            </a:r>
            <a:endParaRPr lang="ru-RU" sz="2400" dirty="0"/>
          </a:p>
        </p:txBody>
      </p:sp>
    </p:spTree>
    <p:extLst>
      <p:ext uri="{BB962C8B-B14F-4D97-AF65-F5344CB8AC3E}">
        <p14:creationId xmlns:p14="http://schemas.microsoft.com/office/powerpoint/2010/main" val="1262729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043490" y="2852936"/>
            <a:ext cx="7024744" cy="1143000"/>
          </a:xfrm>
          <a:prstGeom prst="rect">
            <a:avLst/>
          </a:prstGeom>
        </p:spPr>
        <p:txBody>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b="1" dirty="0" smtClean="0">
                <a:solidFill>
                  <a:srgbClr val="C00000"/>
                </a:solidFill>
                <a:latin typeface="Comic Sans MS" pitchFamily="66" charset="0"/>
              </a:rPr>
              <a:t>СПАСИБО ЗА ВНИМАНИЕ!</a:t>
            </a:r>
            <a:endParaRPr lang="ru-RU" b="1" dirty="0">
              <a:solidFill>
                <a:srgbClr val="C00000"/>
              </a:solidFill>
              <a:latin typeface="Comic Sans MS" pitchFamily="66" charset="0"/>
            </a:endParaRPr>
          </a:p>
        </p:txBody>
      </p:sp>
    </p:spTree>
    <p:extLst>
      <p:ext uri="{BB962C8B-B14F-4D97-AF65-F5344CB8AC3E}">
        <p14:creationId xmlns:p14="http://schemas.microsoft.com/office/powerpoint/2010/main" val="67090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628800"/>
            <a:ext cx="4248472" cy="4154984"/>
          </a:xfrm>
          <a:prstGeom prst="rect">
            <a:avLst/>
          </a:prstGeom>
          <a:noFill/>
        </p:spPr>
        <p:txBody>
          <a:bodyPr wrap="square" rtlCol="0">
            <a:spAutoFit/>
          </a:bodyPr>
          <a:lstStyle/>
          <a:p>
            <a:r>
              <a:rPr lang="ru-RU" sz="2400" b="1" dirty="0" smtClean="0">
                <a:cs typeface="Times New Roman" pitchFamily="18" charset="0"/>
              </a:rPr>
              <a:t>Проектная деятельность своё центральное (ведущее) место занимает в основной школе. В начальной школе могут  возникнуть только её прообразы в виде творческих заданий или специально созданной системы проектных задач. </a:t>
            </a:r>
            <a:endParaRPr lang="ru-RU" sz="2400" b="1" dirty="0">
              <a:cs typeface="Times New Roman" pitchFamily="18" charset="0"/>
            </a:endParaRPr>
          </a:p>
        </p:txBody>
      </p:sp>
      <p:sp>
        <p:nvSpPr>
          <p:cNvPr id="3" name="TextBox 2"/>
          <p:cNvSpPr txBox="1"/>
          <p:nvPr/>
        </p:nvSpPr>
        <p:spPr>
          <a:xfrm>
            <a:off x="819522" y="6045988"/>
            <a:ext cx="1296144" cy="369332"/>
          </a:xfrm>
          <a:prstGeom prst="rect">
            <a:avLst/>
          </a:prstGeom>
          <a:noFill/>
        </p:spPr>
        <p:txBody>
          <a:bodyPr wrap="square" rtlCol="0">
            <a:spAutoFit/>
          </a:bodyPr>
          <a:lstStyle/>
          <a:p>
            <a:r>
              <a:rPr lang="ru-RU" b="1" dirty="0" smtClean="0"/>
              <a:t>С. 70</a:t>
            </a:r>
            <a:endParaRPr lang="ru-RU" b="1" dirty="0"/>
          </a:p>
        </p:txBody>
      </p:sp>
      <p:sp>
        <p:nvSpPr>
          <p:cNvPr id="4" name="Прямоугольник 3"/>
          <p:cNvSpPr/>
          <p:nvPr/>
        </p:nvSpPr>
        <p:spPr>
          <a:xfrm>
            <a:off x="1835696" y="764704"/>
            <a:ext cx="5760640" cy="461665"/>
          </a:xfrm>
          <a:prstGeom prst="rect">
            <a:avLst/>
          </a:prstGeom>
        </p:spPr>
        <p:txBody>
          <a:bodyPr wrap="square">
            <a:spAutoFit/>
          </a:bodyPr>
          <a:lstStyle/>
          <a:p>
            <a:r>
              <a:rPr lang="ru-RU" sz="2400" b="1" dirty="0" smtClean="0">
                <a:solidFill>
                  <a:srgbClr val="C00000"/>
                </a:solidFill>
                <a:latin typeface="Comic Sans MS" pitchFamily="66" charset="0"/>
              </a:rPr>
              <a:t>ПРОЕКТНАЯ ДЕЯТЕЛЬНОСТЬ </a:t>
            </a:r>
            <a:endParaRPr lang="ru-RU" sz="2400" b="1" dirty="0">
              <a:solidFill>
                <a:srgbClr val="C00000"/>
              </a:solidFill>
              <a:latin typeface="Comic Sans MS" pitchFamily="66" charset="0"/>
            </a:endParaRPr>
          </a:p>
        </p:txBody>
      </p:sp>
      <p:pic>
        <p:nvPicPr>
          <p:cNvPr id="5" name="Picture 2" descr="http://www.char.ru/books/1268690_Proektnaya_deyatelnost_shkolnikov_Posobie_dlya_uchitely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834084"/>
            <a:ext cx="255144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643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7270" y="1412776"/>
            <a:ext cx="4572000" cy="3970318"/>
          </a:xfrm>
          <a:prstGeom prst="rect">
            <a:avLst/>
          </a:prstGeom>
        </p:spPr>
        <p:txBody>
          <a:bodyPr>
            <a:spAutoFit/>
          </a:bodyPr>
          <a:lstStyle/>
          <a:p>
            <a:r>
              <a:rPr lang="ru-RU" b="1" dirty="0" smtClean="0"/>
              <a:t>Проектная задача – это задача, в которой через систему или набор заданий целенаправленно стимулируется система детских действий, направленных на получение еще никогда не существовавшего в практике ребенка результата </a:t>
            </a:r>
            <a:r>
              <a:rPr lang="ru-RU" b="1" dirty="0" smtClean="0">
                <a:solidFill>
                  <a:srgbClr val="C00000"/>
                </a:solidFill>
              </a:rPr>
              <a:t>«продукта».</a:t>
            </a:r>
          </a:p>
          <a:p>
            <a:r>
              <a:rPr lang="ru-RU" b="1" dirty="0"/>
              <a:t>П</a:t>
            </a:r>
            <a:r>
              <a:rPr lang="ru-RU" b="1" dirty="0" smtClean="0"/>
              <a:t>роектная задача устроена так, чтобы через набор заданий задать возможные стратегии ее решения. </a:t>
            </a:r>
          </a:p>
          <a:p>
            <a:endParaRPr lang="ru-RU" b="1" dirty="0"/>
          </a:p>
          <a:p>
            <a:r>
              <a:rPr lang="ru-RU" b="1" dirty="0" smtClean="0">
                <a:solidFill>
                  <a:srgbClr val="C00000"/>
                </a:solidFill>
              </a:rPr>
              <a:t>Проектная задача принципиально носит групповой характер. </a:t>
            </a:r>
            <a:endParaRPr lang="ru-RU" b="1" dirty="0">
              <a:solidFill>
                <a:srgbClr val="C00000"/>
              </a:solidFill>
            </a:endParaRPr>
          </a:p>
        </p:txBody>
      </p:sp>
      <p:sp>
        <p:nvSpPr>
          <p:cNvPr id="3" name="TextBox 2"/>
          <p:cNvSpPr txBox="1"/>
          <p:nvPr/>
        </p:nvSpPr>
        <p:spPr>
          <a:xfrm>
            <a:off x="735038" y="5989930"/>
            <a:ext cx="4176464" cy="369332"/>
          </a:xfrm>
          <a:prstGeom prst="rect">
            <a:avLst/>
          </a:prstGeom>
          <a:noFill/>
        </p:spPr>
        <p:txBody>
          <a:bodyPr wrap="square" rtlCol="0">
            <a:spAutoFit/>
          </a:bodyPr>
          <a:lstStyle/>
          <a:p>
            <a:r>
              <a:rPr lang="ru-RU" dirty="0" smtClean="0"/>
              <a:t>А.Б. Воронцов С. 47</a:t>
            </a:r>
            <a:endParaRPr lang="ru-RU" dirty="0"/>
          </a:p>
        </p:txBody>
      </p:sp>
      <p:pic>
        <p:nvPicPr>
          <p:cNvPr id="11268" name="Picture 4" descr="http://e5img.ru/image/full/38/36/proektnyie-zadachi-v-nachalnoy-shkole_585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282451"/>
            <a:ext cx="2704312" cy="42930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3100" y="462749"/>
            <a:ext cx="3756892" cy="830997"/>
          </a:xfrm>
          <a:prstGeom prst="rect">
            <a:avLst/>
          </a:prstGeom>
          <a:noFill/>
        </p:spPr>
        <p:txBody>
          <a:bodyPr wrap="square" rtlCol="0">
            <a:spAutoFit/>
          </a:bodyPr>
          <a:lstStyle/>
          <a:p>
            <a:pPr algn="ctr"/>
            <a:r>
              <a:rPr lang="ru-RU" sz="2400" b="1" dirty="0" smtClean="0">
                <a:solidFill>
                  <a:srgbClr val="C00000"/>
                </a:solidFill>
                <a:latin typeface="Comic Sans MS" pitchFamily="66" charset="0"/>
              </a:rPr>
              <a:t>ПРОЕКТНАЯ ЗАДАЧА </a:t>
            </a:r>
          </a:p>
          <a:p>
            <a:pPr algn="ctr"/>
            <a:r>
              <a:rPr lang="ru-RU" sz="2400" b="1" dirty="0" smtClean="0">
                <a:solidFill>
                  <a:srgbClr val="C00000"/>
                </a:solidFill>
                <a:latin typeface="Comic Sans MS" pitchFamily="66" charset="0"/>
              </a:rPr>
              <a:t>В НАЧАЛЬНОЙ ШКОЛЕ</a:t>
            </a:r>
            <a:endParaRPr lang="ru-RU" sz="2400" b="1" dirty="0">
              <a:solidFill>
                <a:srgbClr val="C00000"/>
              </a:solidFill>
              <a:latin typeface="Comic Sans MS" pitchFamily="66" charset="0"/>
            </a:endParaRPr>
          </a:p>
        </p:txBody>
      </p:sp>
    </p:spTree>
    <p:extLst>
      <p:ext uri="{BB962C8B-B14F-4D97-AF65-F5344CB8AC3E}">
        <p14:creationId xmlns:p14="http://schemas.microsoft.com/office/powerpoint/2010/main" val="4086021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438" y="1211184"/>
            <a:ext cx="7004897" cy="1754326"/>
          </a:xfrm>
          <a:prstGeom prst="rect">
            <a:avLst/>
          </a:prstGeom>
          <a:noFill/>
        </p:spPr>
        <p:txBody>
          <a:bodyPr wrap="square" rtlCol="0">
            <a:spAutoFit/>
          </a:bodyPr>
          <a:lstStyle/>
          <a:p>
            <a:r>
              <a:rPr lang="ru-RU" b="1" dirty="0" smtClean="0"/>
              <a:t>В содержании проектной задачи нет конкретных ориентиров на ранее изученные темы или области знаний, к которым относятся те или иные задания. Школьники находятся в состоянии неопределенности относительно способа решения и, тем более, конечного результата. </a:t>
            </a:r>
            <a:endParaRPr lang="ru-RU" b="1" dirty="0"/>
          </a:p>
        </p:txBody>
      </p:sp>
      <p:sp>
        <p:nvSpPr>
          <p:cNvPr id="3" name="TextBox 2"/>
          <p:cNvSpPr txBox="1"/>
          <p:nvPr/>
        </p:nvSpPr>
        <p:spPr>
          <a:xfrm>
            <a:off x="611559" y="2965510"/>
            <a:ext cx="6029683" cy="3416320"/>
          </a:xfrm>
          <a:prstGeom prst="rect">
            <a:avLst/>
          </a:prstGeom>
          <a:noFill/>
        </p:spPr>
        <p:txBody>
          <a:bodyPr wrap="square" rtlCol="0">
            <a:spAutoFit/>
          </a:bodyPr>
          <a:lstStyle/>
          <a:p>
            <a:r>
              <a:rPr lang="ru-RU" b="1" dirty="0" smtClean="0"/>
              <a:t>Проектная задача отличается большим объемом и неоднородностью материала. Описание жизненной ситуации может быть представлено в виде единого текста или отдельных отрывков с множеством различных данных, в том числе избыточных, не имеющих отношения к конкретной ситуации, зашумляющих  её. В то же время информация может быть неполной, недостаточной, что вынуждает детей самостоятельно обращаться к справочной литературе, а, возможно, и к собственному жизненному опыту. </a:t>
            </a:r>
            <a:endParaRPr lang="ru-RU" b="1" dirty="0"/>
          </a:p>
        </p:txBody>
      </p:sp>
      <p:sp>
        <p:nvSpPr>
          <p:cNvPr id="4" name="TextBox 3"/>
          <p:cNvSpPr txBox="1"/>
          <p:nvPr/>
        </p:nvSpPr>
        <p:spPr>
          <a:xfrm>
            <a:off x="5951665" y="6038716"/>
            <a:ext cx="2628292" cy="369332"/>
          </a:xfrm>
          <a:prstGeom prst="rect">
            <a:avLst/>
          </a:prstGeom>
          <a:noFill/>
        </p:spPr>
        <p:txBody>
          <a:bodyPr wrap="square" rtlCol="0">
            <a:spAutoFit/>
          </a:bodyPr>
          <a:lstStyle/>
          <a:p>
            <a:r>
              <a:rPr lang="ru-RU" dirty="0" smtClean="0"/>
              <a:t>А.Б. Воронцов С. 51</a:t>
            </a:r>
            <a:endParaRPr lang="ru-RU" dirty="0"/>
          </a:p>
        </p:txBody>
      </p:sp>
      <p:pic>
        <p:nvPicPr>
          <p:cNvPr id="5" name="Picture 4" descr="http://e5img.ru/image/full/38/36/proektnyie-zadachi-v-nachalnoy-shkole_585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2462" y="3284984"/>
            <a:ext cx="1669671" cy="26506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3100" y="462749"/>
            <a:ext cx="3756892" cy="830997"/>
          </a:xfrm>
          <a:prstGeom prst="rect">
            <a:avLst/>
          </a:prstGeom>
          <a:noFill/>
        </p:spPr>
        <p:txBody>
          <a:bodyPr wrap="square" rtlCol="0">
            <a:spAutoFit/>
          </a:bodyPr>
          <a:lstStyle/>
          <a:p>
            <a:pPr algn="ctr"/>
            <a:r>
              <a:rPr lang="ru-RU" sz="2400" b="1" dirty="0" smtClean="0">
                <a:solidFill>
                  <a:srgbClr val="C00000"/>
                </a:solidFill>
                <a:latin typeface="Comic Sans MS" pitchFamily="66" charset="0"/>
              </a:rPr>
              <a:t>ПРОЕКТНАЯ ЗАДАЧА </a:t>
            </a:r>
          </a:p>
          <a:p>
            <a:pPr algn="ctr"/>
            <a:r>
              <a:rPr lang="ru-RU" sz="2400" b="1" dirty="0" smtClean="0">
                <a:solidFill>
                  <a:srgbClr val="C00000"/>
                </a:solidFill>
                <a:latin typeface="Comic Sans MS" pitchFamily="66" charset="0"/>
              </a:rPr>
              <a:t>В НАЧАЛЬНОЙ ШКОЛЕ</a:t>
            </a:r>
            <a:endParaRPr lang="ru-RU" sz="2400" b="1" dirty="0">
              <a:solidFill>
                <a:srgbClr val="C00000"/>
              </a:solidFill>
              <a:latin typeface="Comic Sans MS" pitchFamily="66" charset="0"/>
            </a:endParaRPr>
          </a:p>
        </p:txBody>
      </p:sp>
    </p:spTree>
    <p:extLst>
      <p:ext uri="{BB962C8B-B14F-4D97-AF65-F5344CB8AC3E}">
        <p14:creationId xmlns:p14="http://schemas.microsoft.com/office/powerpoint/2010/main" val="1262213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3100" y="462749"/>
            <a:ext cx="3756892" cy="830997"/>
          </a:xfrm>
          <a:prstGeom prst="rect">
            <a:avLst/>
          </a:prstGeom>
          <a:noFill/>
        </p:spPr>
        <p:txBody>
          <a:bodyPr wrap="square" rtlCol="0">
            <a:spAutoFit/>
          </a:bodyPr>
          <a:lstStyle/>
          <a:p>
            <a:pPr algn="ctr"/>
            <a:r>
              <a:rPr lang="ru-RU" sz="2400" b="1" dirty="0" smtClean="0">
                <a:solidFill>
                  <a:srgbClr val="C00000"/>
                </a:solidFill>
                <a:latin typeface="Comic Sans MS" pitchFamily="66" charset="0"/>
              </a:rPr>
              <a:t>ПРОЕКТНАЯ ЗАДАЧА </a:t>
            </a:r>
          </a:p>
          <a:p>
            <a:pPr algn="ctr"/>
            <a:r>
              <a:rPr lang="ru-RU" sz="2400" b="1" dirty="0" smtClean="0">
                <a:solidFill>
                  <a:srgbClr val="C00000"/>
                </a:solidFill>
                <a:latin typeface="Comic Sans MS" pitchFamily="66" charset="0"/>
              </a:rPr>
              <a:t>В НАЧАЛЬНОЙ ШКОЛЕ</a:t>
            </a:r>
            <a:endParaRPr lang="ru-RU" sz="2400" b="1" dirty="0">
              <a:solidFill>
                <a:srgbClr val="C00000"/>
              </a:solidFill>
              <a:latin typeface="Comic Sans MS" pitchFamily="66" charset="0"/>
            </a:endParaRPr>
          </a:p>
        </p:txBody>
      </p:sp>
      <p:pic>
        <p:nvPicPr>
          <p:cNvPr id="3" name="Picture 4" descr="http://e5img.ru/image/full/38/36/proektnyie-zadachi-v-nachalnoy-shkole_585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2420" y="3390474"/>
            <a:ext cx="1669671" cy="265060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50752" y="2608446"/>
            <a:ext cx="5953495" cy="1631216"/>
          </a:xfrm>
          <a:prstGeom prst="rect">
            <a:avLst/>
          </a:prstGeom>
        </p:spPr>
        <p:txBody>
          <a:bodyPr wrap="square">
            <a:spAutoFit/>
          </a:bodyPr>
          <a:lstStyle/>
          <a:p>
            <a:r>
              <a:rPr lang="ru-RU" sz="2000" b="1" dirty="0" smtClean="0"/>
              <a:t>Отличие проектной задачи от проекта заключается в том, что для решения этой задачи школьникам предлагаются все необходимые средства и материалы в виде набора или (системы) заданий.</a:t>
            </a:r>
            <a:endParaRPr lang="ru-RU" sz="2000" b="1" dirty="0"/>
          </a:p>
        </p:txBody>
      </p:sp>
      <p:sp>
        <p:nvSpPr>
          <p:cNvPr id="5" name="Прямоугольник 4"/>
          <p:cNvSpPr/>
          <p:nvPr/>
        </p:nvSpPr>
        <p:spPr>
          <a:xfrm>
            <a:off x="884783" y="1293746"/>
            <a:ext cx="6852513" cy="1323439"/>
          </a:xfrm>
          <a:prstGeom prst="rect">
            <a:avLst/>
          </a:prstGeom>
        </p:spPr>
        <p:txBody>
          <a:bodyPr wrap="square">
            <a:spAutoFit/>
          </a:bodyPr>
          <a:lstStyle/>
          <a:p>
            <a:r>
              <a:rPr lang="ru-RU" sz="2000" b="1" dirty="0"/>
              <a:t>П</a:t>
            </a:r>
            <a:r>
              <a:rPr lang="ru-RU" sz="2000" b="1" dirty="0" smtClean="0"/>
              <a:t>роектная задача устроена таким образом, чтобы через систему или набор заданий, которые являются реперными точками, задать возможные «стратегии» её решения.</a:t>
            </a:r>
            <a:endParaRPr lang="ru-RU" sz="2000" b="1" dirty="0"/>
          </a:p>
        </p:txBody>
      </p:sp>
      <p:sp>
        <p:nvSpPr>
          <p:cNvPr id="6" name="TextBox 5"/>
          <p:cNvSpPr txBox="1"/>
          <p:nvPr/>
        </p:nvSpPr>
        <p:spPr>
          <a:xfrm>
            <a:off x="869773" y="4293096"/>
            <a:ext cx="5832647" cy="1938992"/>
          </a:xfrm>
          <a:prstGeom prst="rect">
            <a:avLst/>
          </a:prstGeom>
          <a:noFill/>
        </p:spPr>
        <p:txBody>
          <a:bodyPr wrap="square" rtlCol="0">
            <a:spAutoFit/>
          </a:bodyPr>
          <a:lstStyle/>
          <a:p>
            <a:r>
              <a:rPr lang="ru-RU" sz="2000" b="1" dirty="0" smtClean="0"/>
              <a:t>В некоторых  случаях задания вообще не выделяются  явным образом изначально. Выделение их в общем контексте задачи возлагается на самих учащихся. Такая форма проектной задачи является наиболее приближенной к проекту.</a:t>
            </a:r>
            <a:endParaRPr lang="ru-RU" sz="2000" b="1" dirty="0"/>
          </a:p>
        </p:txBody>
      </p:sp>
    </p:spTree>
    <p:extLst>
      <p:ext uri="{BB962C8B-B14F-4D97-AF65-F5344CB8AC3E}">
        <p14:creationId xmlns:p14="http://schemas.microsoft.com/office/powerpoint/2010/main" val="2983401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959" y="1496545"/>
            <a:ext cx="8092489" cy="1631216"/>
          </a:xfrm>
          <a:prstGeom prst="rect">
            <a:avLst/>
          </a:prstGeom>
          <a:noFill/>
        </p:spPr>
        <p:txBody>
          <a:bodyPr wrap="square" rtlCol="0">
            <a:spAutoFit/>
          </a:bodyPr>
          <a:lstStyle/>
          <a:p>
            <a:r>
              <a:rPr lang="ru-RU" sz="2000" b="1" dirty="0" smtClean="0"/>
              <a:t>это возможность переноса известных детям способов действий (знаний и умений) в новую для них практическую ситуацию, где итогом будет реальный детский «продукт». Подобные задачи, как правило, занимают несколько уроков. </a:t>
            </a:r>
            <a:endParaRPr lang="ru-RU" sz="2000" b="1" dirty="0"/>
          </a:p>
        </p:txBody>
      </p:sp>
      <p:sp>
        <p:nvSpPr>
          <p:cNvPr id="3" name="TextBox 2"/>
          <p:cNvSpPr txBox="1"/>
          <p:nvPr/>
        </p:nvSpPr>
        <p:spPr>
          <a:xfrm>
            <a:off x="611560" y="665548"/>
            <a:ext cx="7848872" cy="830997"/>
          </a:xfrm>
          <a:prstGeom prst="rect">
            <a:avLst/>
          </a:prstGeom>
          <a:noFill/>
        </p:spPr>
        <p:txBody>
          <a:bodyPr wrap="square" rtlCol="0">
            <a:spAutoFit/>
          </a:bodyPr>
          <a:lstStyle/>
          <a:p>
            <a:r>
              <a:rPr lang="ru-RU" sz="2400" b="1" dirty="0" smtClean="0">
                <a:solidFill>
                  <a:srgbClr val="C00000"/>
                </a:solidFill>
                <a:latin typeface="Comic Sans MS" pitchFamily="66" charset="0"/>
              </a:rPr>
              <a:t>ГЛАВНОЕ УСЛОВИЕ ПРОЕКТНЫХ ЗАДАЧ В НАЧАЛЬНОЙ ШКОЛЕ</a:t>
            </a:r>
            <a:endParaRPr lang="ru-RU" sz="2400" b="1" dirty="0">
              <a:solidFill>
                <a:srgbClr val="C00000"/>
              </a:solidFill>
              <a:latin typeface="Comic Sans MS" pitchFamily="66" charset="0"/>
            </a:endParaRPr>
          </a:p>
        </p:txBody>
      </p:sp>
      <p:sp>
        <p:nvSpPr>
          <p:cNvPr id="4" name="TextBox 3"/>
          <p:cNvSpPr txBox="1"/>
          <p:nvPr/>
        </p:nvSpPr>
        <p:spPr>
          <a:xfrm>
            <a:off x="520405" y="3091914"/>
            <a:ext cx="6643884" cy="3477875"/>
          </a:xfrm>
          <a:prstGeom prst="rect">
            <a:avLst/>
          </a:prstGeom>
          <a:noFill/>
        </p:spPr>
        <p:txBody>
          <a:bodyPr wrap="square" rtlCol="0">
            <a:spAutoFit/>
          </a:bodyPr>
          <a:lstStyle/>
          <a:p>
            <a:r>
              <a:rPr lang="ru-RU" sz="2000" b="1" dirty="0" smtClean="0"/>
              <a:t>Включение в учебный процесс задач подобного типа позволяет учителю в ходе учебного года системно отслеживать пути становления, прежде всего, способов работы и способов действий учащихся в нестандартных ситуациях вне конкретного (отдельного) учебного предмета или отдельно взятой темы, то есть осуществлять мониторинг формирования учебной деятельности у школьников методом встроенного наблюдения и экспертной оценки.</a:t>
            </a:r>
          </a:p>
          <a:p>
            <a:endParaRPr lang="ru-RU" sz="2000" b="1" dirty="0"/>
          </a:p>
        </p:txBody>
      </p:sp>
      <p:pic>
        <p:nvPicPr>
          <p:cNvPr id="5" name="Picture 4" descr="http://e5img.ru/image/full/38/36/proektnyie-zadachi-v-nachalnoy-shkole_58536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4361" y="3429000"/>
            <a:ext cx="1542218"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63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340768"/>
            <a:ext cx="6552728" cy="5447645"/>
          </a:xfrm>
          <a:prstGeom prst="rect">
            <a:avLst/>
          </a:prstGeom>
          <a:noFill/>
        </p:spPr>
        <p:txBody>
          <a:bodyPr wrap="square" rtlCol="0">
            <a:spAutoFit/>
          </a:bodyPr>
          <a:lstStyle/>
          <a:p>
            <a:r>
              <a:rPr lang="ru-RU" sz="2000" b="1" dirty="0" smtClean="0"/>
              <a:t>В ходе решения системы проектных задач у младших школьников могут  быть сформированы следующие способности: </a:t>
            </a:r>
          </a:p>
          <a:p>
            <a:pPr marL="285750" indent="-285750">
              <a:buFont typeface="Arial" pitchFamily="34" charset="0"/>
              <a:buChar char="•"/>
            </a:pPr>
            <a:r>
              <a:rPr lang="ru-RU" b="1" dirty="0" smtClean="0"/>
              <a:t>рефлексировать (видеть проблему, ошибки, анализировать сделанное – почему получилось, почему не получилось); </a:t>
            </a:r>
          </a:p>
          <a:p>
            <a:pPr marL="285750" indent="-285750">
              <a:buFont typeface="Arial" pitchFamily="34" charset="0"/>
              <a:buChar char="•"/>
            </a:pPr>
            <a:r>
              <a:rPr lang="ru-RU" b="1" dirty="0" err="1" smtClean="0"/>
              <a:t>целеполагать</a:t>
            </a:r>
            <a:r>
              <a:rPr lang="ru-RU" b="1" dirty="0" smtClean="0"/>
              <a:t> (ставить и удерживать цели); </a:t>
            </a:r>
          </a:p>
          <a:p>
            <a:pPr marL="285750" indent="-285750">
              <a:buFont typeface="Arial" pitchFamily="34" charset="0"/>
              <a:buChar char="•"/>
            </a:pPr>
            <a:r>
              <a:rPr lang="ru-RU" b="1" dirty="0" smtClean="0"/>
              <a:t>планировать (составлять план своей деятельности); </a:t>
            </a:r>
          </a:p>
          <a:p>
            <a:pPr marL="285750" indent="-285750">
              <a:buFont typeface="Arial" pitchFamily="34" charset="0"/>
              <a:buChar char="•"/>
            </a:pPr>
            <a:r>
              <a:rPr lang="ru-RU" b="1" dirty="0" smtClean="0"/>
              <a:t>моделировать (представлять способ действия в виде схемы-модели, выделяя существенное и главное); </a:t>
            </a:r>
          </a:p>
          <a:p>
            <a:pPr marL="285750" indent="-285750">
              <a:buFont typeface="Arial" pitchFamily="34" charset="0"/>
              <a:buChar char="•"/>
            </a:pPr>
            <a:r>
              <a:rPr lang="ru-RU" b="1" dirty="0" smtClean="0"/>
              <a:t>проявлять инициативу при поиске способов решения задачи; </a:t>
            </a:r>
          </a:p>
          <a:p>
            <a:pPr marL="285750" indent="-285750">
              <a:buFont typeface="Arial" pitchFamily="34" charset="0"/>
              <a:buChar char="•"/>
            </a:pPr>
            <a:r>
              <a:rPr lang="ru-RU" b="1" dirty="0" smtClean="0"/>
              <a:t>вступать в коммуникацию (взаимодействовать при решении задачи, отстаивать свою позицию, принимать или аргументировано отклонять точки зрения других). </a:t>
            </a:r>
          </a:p>
          <a:p>
            <a:pPr marL="285750" indent="-285750">
              <a:buFont typeface="Arial" pitchFamily="34" charset="0"/>
              <a:buChar char="•"/>
            </a:pPr>
            <a:endParaRPr lang="ru-RU" dirty="0"/>
          </a:p>
        </p:txBody>
      </p:sp>
      <p:sp>
        <p:nvSpPr>
          <p:cNvPr id="3" name="TextBox 2"/>
          <p:cNvSpPr txBox="1"/>
          <p:nvPr/>
        </p:nvSpPr>
        <p:spPr>
          <a:xfrm>
            <a:off x="743100" y="462749"/>
            <a:ext cx="3756892" cy="830997"/>
          </a:xfrm>
          <a:prstGeom prst="rect">
            <a:avLst/>
          </a:prstGeom>
          <a:noFill/>
        </p:spPr>
        <p:txBody>
          <a:bodyPr wrap="square" rtlCol="0">
            <a:spAutoFit/>
          </a:bodyPr>
          <a:lstStyle/>
          <a:p>
            <a:pPr algn="ctr"/>
            <a:r>
              <a:rPr lang="ru-RU" sz="2400" b="1" dirty="0" smtClean="0">
                <a:solidFill>
                  <a:srgbClr val="C00000"/>
                </a:solidFill>
                <a:latin typeface="Comic Sans MS" pitchFamily="66" charset="0"/>
              </a:rPr>
              <a:t>ПРОЕКТНАЯ ЗАДАЧА </a:t>
            </a:r>
          </a:p>
          <a:p>
            <a:pPr algn="ctr"/>
            <a:r>
              <a:rPr lang="ru-RU" sz="2400" b="1" dirty="0" smtClean="0">
                <a:solidFill>
                  <a:srgbClr val="C00000"/>
                </a:solidFill>
                <a:latin typeface="Comic Sans MS" pitchFamily="66" charset="0"/>
              </a:rPr>
              <a:t>В НАЧАЛЬНОЙ ШКОЛЕ</a:t>
            </a:r>
            <a:endParaRPr lang="ru-RU" sz="2400" b="1" dirty="0">
              <a:solidFill>
                <a:srgbClr val="C00000"/>
              </a:solidFill>
              <a:latin typeface="Comic Sans MS" pitchFamily="66" charset="0"/>
            </a:endParaRPr>
          </a:p>
        </p:txBody>
      </p:sp>
      <p:pic>
        <p:nvPicPr>
          <p:cNvPr id="4" name="Picture 4" descr="http://e5img.ru/image/full/38/36/proektnyie-zadachi-v-nachalnoy-shkole_585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3631331"/>
            <a:ext cx="1669671" cy="265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908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E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E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535</TotalTime>
  <Words>1250</Words>
  <Application>Microsoft Office PowerPoint</Application>
  <PresentationFormat>Экран (4:3)</PresentationFormat>
  <Paragraphs>74</Paragraphs>
  <Slides>30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Остин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49</cp:revision>
  <dcterms:created xsi:type="dcterms:W3CDTF">2015-11-26T11:23:18Z</dcterms:created>
  <dcterms:modified xsi:type="dcterms:W3CDTF">2015-11-29T15:24:19Z</dcterms:modified>
</cp:coreProperties>
</file>