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-76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2383-B24B-474C-BD03-57BFE2853389}" type="datetimeFigureOut">
              <a:rPr lang="ru-RU" smtClean="0"/>
              <a:t>24.10.2015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1D421-3DD5-479E-A946-66BF265844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2383-B24B-474C-BD03-57BFE2853389}" type="datetimeFigureOut">
              <a:rPr lang="ru-RU" smtClean="0"/>
              <a:t>24.10.2015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1D421-3DD5-479E-A946-66BF265844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2383-B24B-474C-BD03-57BFE2853389}" type="datetimeFigureOut">
              <a:rPr lang="ru-RU" smtClean="0"/>
              <a:t>24.10.2015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1D421-3DD5-479E-A946-66BF265844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2383-B24B-474C-BD03-57BFE2853389}" type="datetimeFigureOut">
              <a:rPr lang="ru-RU" smtClean="0"/>
              <a:t>24.10.2015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1D421-3DD5-479E-A946-66BF265844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2383-B24B-474C-BD03-57BFE2853389}" type="datetimeFigureOut">
              <a:rPr lang="ru-RU" smtClean="0"/>
              <a:t>24.10.2015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1D421-3DD5-479E-A946-66BF265844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2383-B24B-474C-BD03-57BFE2853389}" type="datetimeFigureOut">
              <a:rPr lang="ru-RU" smtClean="0"/>
              <a:t>24.10.2015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1D421-3DD5-479E-A946-66BF265844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2383-B24B-474C-BD03-57BFE2853389}" type="datetimeFigureOut">
              <a:rPr lang="ru-RU" smtClean="0"/>
              <a:t>24.10.2015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1D421-3DD5-479E-A946-66BF265844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2383-B24B-474C-BD03-57BFE2853389}" type="datetimeFigureOut">
              <a:rPr lang="ru-RU" smtClean="0"/>
              <a:t>24.10.2015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1D421-3DD5-479E-A946-66BF265844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2383-B24B-474C-BD03-57BFE2853389}" type="datetimeFigureOut">
              <a:rPr lang="ru-RU" smtClean="0"/>
              <a:t>24.10.2015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1D421-3DD5-479E-A946-66BF265844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2383-B24B-474C-BD03-57BFE2853389}" type="datetimeFigureOut">
              <a:rPr lang="ru-RU" smtClean="0"/>
              <a:t>24.10.2015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1D421-3DD5-479E-A946-66BF265844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2383-B24B-474C-BD03-57BFE2853389}" type="datetimeFigureOut">
              <a:rPr lang="ru-RU" smtClean="0"/>
              <a:t>24.10.2015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1D421-3DD5-479E-A946-66BF265844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12383-B24B-474C-BD03-57BFE2853389}" type="datetimeFigureOut">
              <a:rPr lang="ru-RU" smtClean="0"/>
              <a:t>24.10.2015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1D421-3DD5-479E-A946-66BF2658440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фон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42976" y="57148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42910" y="500042"/>
            <a:ext cx="80724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B050"/>
                </a:solidFill>
              </a:rPr>
              <a:t>Урок русского языка во 2 классе по теме: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57224" y="2024524"/>
            <a:ext cx="735811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B050"/>
                </a:solidFill>
              </a:rPr>
              <a:t>«Повествовательные, вопросительные и побудительные предложения.» </a:t>
            </a:r>
            <a:endParaRPr lang="ru-RU" sz="3600" b="1" dirty="0" smtClean="0">
              <a:solidFill>
                <a:srgbClr val="00B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86248" y="3929066"/>
            <a:ext cx="43577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</a:rPr>
              <a:t>Учитель начальных классов</a:t>
            </a:r>
          </a:p>
          <a:p>
            <a:r>
              <a:rPr lang="ru-RU" sz="2800" b="1" dirty="0" smtClean="0">
                <a:solidFill>
                  <a:srgbClr val="00B050"/>
                </a:solidFill>
              </a:rPr>
              <a:t>МБОУСОШ № 52 города Тулы</a:t>
            </a:r>
          </a:p>
          <a:p>
            <a:r>
              <a:rPr lang="ru-RU" sz="2800" b="1" dirty="0" smtClean="0">
                <a:solidFill>
                  <a:srgbClr val="00B050"/>
                </a:solidFill>
              </a:rPr>
              <a:t>Дружинина Наталья Николаевна.</a:t>
            </a:r>
            <a:endParaRPr lang="ru-RU" sz="28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фон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71472" y="500042"/>
            <a:ext cx="7929618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accent2">
                    <a:lumMod val="75000"/>
                  </a:schemeClr>
                </a:solidFill>
              </a:rPr>
              <a:t>Проверь себя.</a:t>
            </a:r>
          </a:p>
          <a:p>
            <a:endParaRPr lang="ru-RU" sz="4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ru-RU" sz="6000" dirty="0" smtClean="0">
                <a:solidFill>
                  <a:schemeClr val="tx2">
                    <a:lumMod val="75000"/>
                  </a:schemeClr>
                </a:solidFill>
              </a:rPr>
              <a:t>С</a:t>
            </a:r>
            <a:r>
              <a:rPr lang="ru-RU" sz="6000" dirty="0" smtClean="0">
                <a:solidFill>
                  <a:srgbClr val="FF0000"/>
                </a:solidFill>
              </a:rPr>
              <a:t>о</a:t>
            </a:r>
            <a:r>
              <a:rPr lang="ru-RU" sz="6000" dirty="0" smtClean="0">
                <a:solidFill>
                  <a:schemeClr val="tx2">
                    <a:lumMod val="75000"/>
                  </a:schemeClr>
                </a:solidFill>
              </a:rPr>
              <a:t>рока, леб</a:t>
            </a:r>
            <a:r>
              <a:rPr lang="ru-RU" sz="6000" dirty="0" smtClean="0">
                <a:solidFill>
                  <a:srgbClr val="FF0000"/>
                </a:solidFill>
              </a:rPr>
              <a:t>е</a:t>
            </a:r>
            <a:r>
              <a:rPr lang="ru-RU" sz="6000" dirty="0" smtClean="0">
                <a:solidFill>
                  <a:schemeClr val="tx2">
                    <a:lumMod val="75000"/>
                  </a:schemeClr>
                </a:solidFill>
              </a:rPr>
              <a:t>дь, в</a:t>
            </a:r>
            <a:r>
              <a:rPr lang="ru-RU" sz="6000" dirty="0" smtClean="0">
                <a:solidFill>
                  <a:srgbClr val="FF0000"/>
                </a:solidFill>
              </a:rPr>
              <a:t>о</a:t>
            </a:r>
            <a:r>
              <a:rPr lang="ru-RU" sz="6000" dirty="0" smtClean="0">
                <a:solidFill>
                  <a:schemeClr val="tx2">
                    <a:lumMod val="75000"/>
                  </a:schemeClr>
                </a:solidFill>
              </a:rPr>
              <a:t>р</a:t>
            </a:r>
            <a:r>
              <a:rPr lang="ru-RU" sz="6000" dirty="0" smtClean="0">
                <a:solidFill>
                  <a:srgbClr val="FF0000"/>
                </a:solidFill>
              </a:rPr>
              <a:t>о</a:t>
            </a:r>
            <a:r>
              <a:rPr lang="ru-RU" sz="6000" dirty="0" smtClean="0">
                <a:solidFill>
                  <a:schemeClr val="tx2">
                    <a:lumMod val="75000"/>
                  </a:schemeClr>
                </a:solidFill>
              </a:rPr>
              <a:t>на, с</a:t>
            </a:r>
            <a:r>
              <a:rPr lang="ru-RU" sz="6000" dirty="0" smtClean="0">
                <a:solidFill>
                  <a:srgbClr val="FF0000"/>
                </a:solidFill>
              </a:rPr>
              <a:t>о</a:t>
            </a:r>
            <a:r>
              <a:rPr lang="ru-RU" sz="6000" dirty="0" smtClean="0">
                <a:solidFill>
                  <a:schemeClr val="tx2">
                    <a:lumMod val="75000"/>
                  </a:schemeClr>
                </a:solidFill>
              </a:rPr>
              <a:t>л</a:t>
            </a:r>
            <a:r>
              <a:rPr lang="ru-RU" sz="6000" dirty="0" smtClean="0">
                <a:solidFill>
                  <a:srgbClr val="FF0000"/>
                </a:solidFill>
              </a:rPr>
              <a:t>о</a:t>
            </a:r>
            <a:r>
              <a:rPr lang="ru-RU" sz="6000" dirty="0" smtClean="0">
                <a:solidFill>
                  <a:schemeClr val="tx2">
                    <a:lumMod val="75000"/>
                  </a:schemeClr>
                </a:solidFill>
              </a:rPr>
              <a:t>вей, в</a:t>
            </a:r>
            <a:r>
              <a:rPr lang="ru-RU" sz="6000" dirty="0" smtClean="0">
                <a:solidFill>
                  <a:srgbClr val="FF0000"/>
                </a:solidFill>
              </a:rPr>
              <a:t>о</a:t>
            </a:r>
            <a:r>
              <a:rPr lang="ru-RU" sz="6000" dirty="0" smtClean="0">
                <a:solidFill>
                  <a:schemeClr val="tx2">
                    <a:lumMod val="75000"/>
                  </a:schemeClr>
                </a:solidFill>
              </a:rPr>
              <a:t>р</a:t>
            </a:r>
            <a:r>
              <a:rPr lang="ru-RU" sz="6000" dirty="0" smtClean="0">
                <a:solidFill>
                  <a:srgbClr val="FF0000"/>
                </a:solidFill>
              </a:rPr>
              <a:t>о</a:t>
            </a:r>
            <a:r>
              <a:rPr lang="ru-RU" sz="6000" dirty="0" smtClean="0">
                <a:solidFill>
                  <a:schemeClr val="tx2">
                    <a:lumMod val="75000"/>
                  </a:schemeClr>
                </a:solidFill>
              </a:rPr>
              <a:t>бей.</a:t>
            </a:r>
          </a:p>
          <a:p>
            <a:pPr algn="ctr"/>
            <a:endParaRPr lang="ru-RU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pull dir="l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лебеддь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57224" y="714356"/>
            <a:ext cx="40719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smtClean="0">
                <a:solidFill>
                  <a:schemeClr val="bg1"/>
                </a:solidFill>
              </a:rPr>
              <a:t>лебедь</a:t>
            </a:r>
            <a:endParaRPr lang="ru-RU" sz="9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pull dir="l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лебеди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28662" y="428604"/>
            <a:ext cx="764386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solidFill>
                  <a:schemeClr val="accent5">
                    <a:lumMod val="50000"/>
                  </a:schemeClr>
                </a:solidFill>
              </a:rPr>
              <a:t>Лебеди улетают в тёплые края </a:t>
            </a:r>
            <a:r>
              <a:rPr lang="ru-RU" sz="3600" b="1" i="1" dirty="0" smtClean="0">
                <a:solidFill>
                  <a:srgbClr val="FF0000"/>
                </a:solidFill>
              </a:rPr>
              <a:t>.</a:t>
            </a:r>
          </a:p>
          <a:p>
            <a:endParaRPr lang="ru-RU" sz="3600" b="1" i="1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36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sz="3600" b="1" i="1" dirty="0" smtClean="0">
                <a:solidFill>
                  <a:schemeClr val="accent5">
                    <a:lumMod val="50000"/>
                  </a:schemeClr>
                </a:solidFill>
              </a:rPr>
              <a:t>Лебеди улетают в тёплые края </a:t>
            </a:r>
            <a:r>
              <a:rPr lang="ru-RU" sz="3600" b="1" i="1" dirty="0" smtClean="0">
                <a:solidFill>
                  <a:srgbClr val="FF0000"/>
                </a:solidFill>
              </a:rPr>
              <a:t>?</a:t>
            </a:r>
          </a:p>
          <a:p>
            <a:endParaRPr lang="ru-RU" sz="3600" b="1" i="1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36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sz="3600" b="1" i="1" dirty="0" smtClean="0">
                <a:solidFill>
                  <a:schemeClr val="accent5">
                    <a:lumMod val="50000"/>
                  </a:schemeClr>
                </a:solidFill>
              </a:rPr>
              <a:t>Лебеди, улетайте в тёплые края </a:t>
            </a:r>
            <a:r>
              <a:rPr lang="ru-RU" sz="3600" b="1" i="1" dirty="0" smtClean="0">
                <a:solidFill>
                  <a:srgbClr val="FF0000"/>
                </a:solidFill>
              </a:rPr>
              <a:t>.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ll dir="l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фон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85786" y="1214422"/>
            <a:ext cx="778674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Повествовательным</a:t>
            </a:r>
            <a:r>
              <a:rPr lang="ru-RU" sz="3600" dirty="0" smtClean="0"/>
              <a:t> </a:t>
            </a:r>
            <a:r>
              <a:rPr lang="ru-RU" sz="3600" dirty="0" smtClean="0"/>
              <a:t>называют</a:t>
            </a:r>
            <a:r>
              <a:rPr lang="ru-RU" sz="3600" dirty="0" smtClean="0"/>
              <a:t> предложение, в котором о чём-либо сообщают, рассказывают, повествуют.</a:t>
            </a:r>
          </a:p>
          <a:p>
            <a:r>
              <a:rPr lang="ru-RU" sz="3600" b="1" dirty="0" smtClean="0">
                <a:solidFill>
                  <a:srgbClr val="C00000"/>
                </a:solidFill>
              </a:rPr>
              <a:t>Вопросительным</a:t>
            </a:r>
            <a:r>
              <a:rPr lang="ru-RU" sz="3600" dirty="0" smtClean="0"/>
              <a:t> </a:t>
            </a:r>
            <a:r>
              <a:rPr lang="ru-RU" sz="3600" dirty="0" smtClean="0"/>
              <a:t>называют</a:t>
            </a:r>
            <a:r>
              <a:rPr lang="ru-RU" sz="3600" dirty="0" smtClean="0"/>
              <a:t> предложение, в котором о чём-либо спрашивают.</a:t>
            </a:r>
          </a:p>
          <a:p>
            <a:r>
              <a:rPr lang="ru-RU" sz="3600" b="1" dirty="0" smtClean="0">
                <a:solidFill>
                  <a:srgbClr val="C00000"/>
                </a:solidFill>
              </a:rPr>
              <a:t>Побудительным</a:t>
            </a:r>
            <a:r>
              <a:rPr lang="ru-RU" sz="3600" dirty="0" smtClean="0"/>
              <a:t> </a:t>
            </a:r>
            <a:r>
              <a:rPr lang="ru-RU" sz="3600" dirty="0" smtClean="0"/>
              <a:t>называют</a:t>
            </a:r>
            <a:r>
              <a:rPr lang="ru-RU" sz="3600" dirty="0" smtClean="0"/>
              <a:t> предложение, в котором о чём-либо просят, приказывают , советуют.</a:t>
            </a:r>
            <a:endParaRPr lang="ru-RU" sz="36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071538" y="571480"/>
            <a:ext cx="7286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</a:rPr>
              <a:t>Предложения по цели высказывания.</a:t>
            </a:r>
            <a:endParaRPr lang="ru-RU" sz="32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pull dir="l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фон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857224" y="642918"/>
            <a:ext cx="74295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Поставь в конце предложений нужный знак.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28662" y="2143116"/>
            <a:ext cx="742955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sz="4800" b="1" dirty="0" smtClean="0">
                <a:solidFill>
                  <a:srgbClr val="0070C0"/>
                </a:solidFill>
              </a:rPr>
              <a:t>Наступил летний вечер   Разве уже вечер   Идите гулять в парк   Дети идут в школу   Вы приготовились к уроку  Сидите тише   </a:t>
            </a:r>
            <a:endParaRPr lang="ru-RU" dirty="0"/>
          </a:p>
        </p:txBody>
      </p:sp>
    </p:spTree>
  </p:cSld>
  <p:clrMapOvr>
    <a:masterClrMapping/>
  </p:clrMapOvr>
  <p:transition>
    <p:pull dir="l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фон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71538" y="571480"/>
            <a:ext cx="70009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Проверь себя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4414" y="2095962"/>
            <a:ext cx="7072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214414" y="1500174"/>
            <a:ext cx="6715172" cy="4667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4800" b="1" dirty="0" smtClean="0">
                <a:solidFill>
                  <a:srgbClr val="0070C0"/>
                </a:solidFill>
              </a:rPr>
              <a:t>Наступил летний вечер </a:t>
            </a:r>
            <a:r>
              <a:rPr lang="ru-RU" sz="4800" b="1" dirty="0" smtClean="0">
                <a:solidFill>
                  <a:srgbClr val="C00000"/>
                </a:solidFill>
              </a:rPr>
              <a:t>.</a:t>
            </a:r>
            <a:r>
              <a:rPr lang="ru-RU" sz="4800" b="1" dirty="0" smtClean="0">
                <a:solidFill>
                  <a:srgbClr val="0070C0"/>
                </a:solidFill>
              </a:rPr>
              <a:t> Разве уже вечер </a:t>
            </a:r>
            <a:r>
              <a:rPr lang="ru-RU" sz="4800" b="1" dirty="0" smtClean="0">
                <a:solidFill>
                  <a:srgbClr val="C00000"/>
                </a:solidFill>
              </a:rPr>
              <a:t>?</a:t>
            </a:r>
            <a:r>
              <a:rPr lang="ru-RU" sz="4800" b="1" dirty="0" smtClean="0">
                <a:solidFill>
                  <a:srgbClr val="0070C0"/>
                </a:solidFill>
              </a:rPr>
              <a:t>  Идите гулять в парк </a:t>
            </a:r>
            <a:r>
              <a:rPr lang="ru-RU" sz="4800" b="1" dirty="0" smtClean="0">
                <a:solidFill>
                  <a:srgbClr val="C00000"/>
                </a:solidFill>
              </a:rPr>
              <a:t>.</a:t>
            </a:r>
            <a:r>
              <a:rPr lang="ru-RU" sz="4800" b="1" dirty="0" smtClean="0">
                <a:solidFill>
                  <a:srgbClr val="0070C0"/>
                </a:solidFill>
              </a:rPr>
              <a:t>   Дети идут в школу </a:t>
            </a:r>
            <a:r>
              <a:rPr lang="ru-RU" sz="4800" b="1" dirty="0" smtClean="0">
                <a:solidFill>
                  <a:srgbClr val="C00000"/>
                </a:solidFill>
              </a:rPr>
              <a:t>. </a:t>
            </a:r>
            <a:r>
              <a:rPr lang="ru-RU" sz="4800" b="1" dirty="0" smtClean="0">
                <a:solidFill>
                  <a:srgbClr val="0070C0"/>
                </a:solidFill>
              </a:rPr>
              <a:t> Вы приготовились к уроку </a:t>
            </a:r>
            <a:r>
              <a:rPr lang="ru-RU" sz="4800" b="1" dirty="0" smtClean="0">
                <a:solidFill>
                  <a:srgbClr val="C00000"/>
                </a:solidFill>
              </a:rPr>
              <a:t>?</a:t>
            </a:r>
            <a:r>
              <a:rPr lang="ru-RU" sz="4800" b="1" dirty="0" smtClean="0">
                <a:solidFill>
                  <a:srgbClr val="0070C0"/>
                </a:solidFill>
              </a:rPr>
              <a:t> Сидите тише </a:t>
            </a:r>
            <a:r>
              <a:rPr lang="ru-RU" sz="4800" b="1" dirty="0" smtClean="0">
                <a:solidFill>
                  <a:srgbClr val="C00000"/>
                </a:solidFill>
              </a:rPr>
              <a:t>.</a:t>
            </a:r>
            <a:endParaRPr lang="ru-RU" sz="5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pull dir="l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фон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85852" y="357166"/>
            <a:ext cx="6572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Закончи высказывания.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28662" y="1428736"/>
            <a:ext cx="721523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1. Предложение, в котором о чём-либо спрашивают называется…</a:t>
            </a:r>
          </a:p>
          <a:p>
            <a:endParaRPr lang="ru-RU" sz="3200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2. Предложение, в котором нам советуют, просят о чём–либо называется…</a:t>
            </a:r>
          </a:p>
          <a:p>
            <a:endParaRPr lang="ru-RU" sz="3200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3. Предложение, в котором о чём-либо  сообщают, рассказывают, повествуют называется…</a:t>
            </a:r>
            <a:endParaRPr lang="ru-RU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pull dir="l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лебеди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00166" y="2000240"/>
            <a:ext cx="63579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Спасибо за урок!</a:t>
            </a:r>
            <a:endParaRPr lang="ru-RU" sz="6600" b="1" i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208</Words>
  <Application>Microsoft Office PowerPoint</Application>
  <PresentationFormat>Экран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Наташа</dc:creator>
  <cp:lastModifiedBy>Наташа</cp:lastModifiedBy>
  <cp:revision>11</cp:revision>
  <dcterms:created xsi:type="dcterms:W3CDTF">2015-10-24T11:44:41Z</dcterms:created>
  <dcterms:modified xsi:type="dcterms:W3CDTF">2015-10-24T14:16:43Z</dcterms:modified>
</cp:coreProperties>
</file>