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3" r:id="rId10"/>
    <p:sldId id="267" r:id="rId11"/>
    <p:sldId id="269" r:id="rId12"/>
    <p:sldId id="268" r:id="rId13"/>
    <p:sldId id="270" r:id="rId14"/>
    <p:sldId id="271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1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Arial" charset="0"/>
              </a:defRPr>
            </a:lvl1pPr>
          </a:lstStyle>
          <a:p>
            <a:fld id="{58409AFA-788D-44FA-A612-38D803EB4CFE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defRPr>
            </a:lvl1pPr>
          </a:lstStyle>
          <a:p>
            <a:fld id="{A54F31E7-815B-4060-9408-FE4752B0B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572428" cy="22145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Коррекционная работа по развитию произвольности старших дошкольников и младших школьников с нарушениями поведения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4929222" cy="1357322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5" name="Рисунок 4" descr="агресси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41" y="3143248"/>
            <a:ext cx="4138203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738958" cy="742936"/>
          </a:xfrm>
        </p:spPr>
        <p:txBody>
          <a:bodyPr/>
          <a:lstStyle/>
          <a:p>
            <a:r>
              <a:rPr lang="ru-RU" sz="3200" dirty="0" err="1" smtClean="0"/>
              <a:t>Гипоактивные</a:t>
            </a:r>
            <a:r>
              <a:rPr lang="ru-RU" sz="3200" dirty="0" smtClean="0"/>
              <a:t> дети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400924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Внешние поведенческие проявления:</a:t>
            </a:r>
          </a:p>
          <a:p>
            <a:r>
              <a:rPr lang="ru-RU" sz="1400" dirty="0" smtClean="0"/>
              <a:t>медлительность, </a:t>
            </a:r>
          </a:p>
          <a:p>
            <a:r>
              <a:rPr lang="ru-RU" sz="1400" dirty="0" smtClean="0"/>
              <a:t>тревожность,</a:t>
            </a:r>
          </a:p>
          <a:p>
            <a:r>
              <a:rPr lang="ru-RU" sz="1400" dirty="0" smtClean="0"/>
              <a:t>некоммуникабельность,</a:t>
            </a:r>
          </a:p>
          <a:p>
            <a:r>
              <a:rPr lang="ru-RU" sz="1400" dirty="0" smtClean="0"/>
              <a:t>пассивность, </a:t>
            </a:r>
          </a:p>
          <a:p>
            <a:r>
              <a:rPr lang="ru-RU" sz="1400" dirty="0" smtClean="0"/>
              <a:t>застенчивость, </a:t>
            </a:r>
          </a:p>
          <a:p>
            <a:r>
              <a:rPr lang="ru-RU" sz="1400" dirty="0" smtClean="0"/>
              <a:t>забитость, </a:t>
            </a:r>
          </a:p>
          <a:p>
            <a:r>
              <a:rPr lang="ru-RU" sz="1400" dirty="0" err="1" smtClean="0"/>
              <a:t>конформность</a:t>
            </a:r>
            <a:r>
              <a:rPr lang="ru-RU" sz="1400" dirty="0" smtClean="0"/>
              <a:t>.</a:t>
            </a:r>
            <a:r>
              <a:rPr lang="ru-RU" sz="1400" b="1" dirty="0" smtClean="0"/>
              <a:t>  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i="1" dirty="0" smtClean="0"/>
              <a:t>Медлительность</a:t>
            </a:r>
            <a:r>
              <a:rPr lang="ru-RU" sz="1400" dirty="0" smtClean="0"/>
              <a:t> – свойство личности, заключающееся в снижении двигательной активности, медленности психической деятельности, основанное на малой подвижности нервных процессов или возникающее в результате неправильного воспитания.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64536331_1285529953_29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882" y="4357695"/>
            <a:ext cx="2593704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596214" cy="5286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Причины патологической медлительности: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7543800" cy="3886200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Ослабленность</a:t>
            </a:r>
            <a:r>
              <a:rPr lang="ru-RU" sz="1400" dirty="0" smtClean="0"/>
              <a:t>, повышенная утомляемость ребенка после перенесённого острого заболевания или наличие хронического заболевания. </a:t>
            </a:r>
          </a:p>
          <a:p>
            <a:r>
              <a:rPr lang="ru-RU" sz="1400" dirty="0" smtClean="0"/>
              <a:t>Врожденная патология головного мозга, связанная с последствиями тяжелого протекания беременности, трудными родами или недоношенной беременностью.</a:t>
            </a:r>
          </a:p>
          <a:p>
            <a:r>
              <a:rPr lang="ru-RU" sz="1400" dirty="0" smtClean="0"/>
              <a:t>Неторопливость ребенка от 1,5 до 3 лет может быть связана с естественным недоразвитием моторики. Такая "этапная" замедленность у каждого ребенка с возрастом проходит.</a:t>
            </a:r>
          </a:p>
          <a:p>
            <a:r>
              <a:rPr lang="ru-RU" sz="1400" dirty="0" err="1" smtClean="0"/>
              <a:t>Леворукость</a:t>
            </a:r>
            <a:r>
              <a:rPr lang="ru-RU" sz="1400" dirty="0" smtClean="0"/>
              <a:t> детей также может также стать причиной медлительности ребенка. Врожденная </a:t>
            </a:r>
            <a:r>
              <a:rPr lang="ru-RU" sz="1400" dirty="0" err="1" smtClean="0"/>
              <a:t>леворукость</a:t>
            </a:r>
            <a:r>
              <a:rPr lang="ru-RU" sz="1400" dirty="0" smtClean="0"/>
              <a:t> переучиванию не подлежит.</a:t>
            </a:r>
          </a:p>
          <a:p>
            <a:r>
              <a:rPr lang="ru-RU" sz="1400" dirty="0" smtClean="0"/>
              <a:t>Особенности темперамента ребенка-флегматика - классический случай ярко выраженной медлительности. </a:t>
            </a:r>
          </a:p>
          <a:p>
            <a:r>
              <a:rPr lang="ru-RU" sz="1400" dirty="0" smtClean="0"/>
              <a:t>Нерасторопность ребёнка может быть проявлением дисгармоничных отношений между взрослым и ребенком. </a:t>
            </a:r>
          </a:p>
          <a:p>
            <a:r>
              <a:rPr lang="ru-RU" sz="1400" dirty="0" smtClean="0"/>
              <a:t>Авторитарный стиль воспитания в семье, жесткое принуждение ребенка к выполнению тех или иных требований и т. д. могут явиться причинами снижения детской активности и формирования неврозов. 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643866" cy="162559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адаптация непосредственно учебного процесса к особенностям этих детей;</a:t>
            </a:r>
          </a:p>
          <a:p>
            <a:r>
              <a:rPr lang="ru-RU" sz="1400" dirty="0" smtClean="0"/>
              <a:t>коррекция медлительности специалистами или социальным педагогом (тренинги, упражнения);</a:t>
            </a:r>
          </a:p>
          <a:p>
            <a:r>
              <a:rPr lang="ru-RU" sz="1400" dirty="0" smtClean="0"/>
              <a:t>воспитание у медлительных детей навыков </a:t>
            </a:r>
            <a:r>
              <a:rPr lang="ru-RU" sz="1400" dirty="0" err="1" smtClean="0"/>
              <a:t>самокоррекции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гипоактив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62" y="3429000"/>
            <a:ext cx="3959216" cy="2567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7786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Пути преодоления детской медлительности в учебной деятельности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43890" cy="642942"/>
          </a:xfrm>
        </p:spPr>
        <p:txBody>
          <a:bodyPr/>
          <a:lstStyle/>
          <a:p>
            <a:r>
              <a:rPr lang="ru-RU" sz="3200" dirty="0" smtClean="0"/>
              <a:t>Агрессия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7858180" cy="49831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b="1" dirty="0" smtClean="0"/>
              <a:t>Агрессия </a:t>
            </a:r>
            <a:r>
              <a:rPr lang="ru-RU" sz="2000" dirty="0" smtClean="0"/>
              <a:t>(от лат. aggressio-нападение) - индивидуальное или коллективное поведение или действие, направленное на нанесение физического или психического вреда либо даже на уничтожение другого человека или группы.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Факторы влияющие на агрессивное поведение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стиль воспитания в семье (</a:t>
            </a:r>
            <a:r>
              <a:rPr lang="ru-RU" sz="2000" dirty="0" err="1" smtClean="0"/>
              <a:t>гипер</a:t>
            </a:r>
            <a:r>
              <a:rPr lang="ru-RU" sz="2000" dirty="0" smtClean="0"/>
              <a:t>- и </a:t>
            </a:r>
            <a:r>
              <a:rPr lang="ru-RU" sz="2000" dirty="0" err="1" smtClean="0"/>
              <a:t>гипоопека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повсеместная демонстрация сцен насилия (сцены насилия, демонстрируемые с экранов телевизоров, способствующие повышению уровня агрессивности зрителя, и в первую очередь детей.);</a:t>
            </a:r>
          </a:p>
          <a:p>
            <a:r>
              <a:rPr lang="ru-RU" sz="2000" dirty="0" smtClean="0"/>
              <a:t>нестабильная социально- экономическая обстановка;</a:t>
            </a:r>
          </a:p>
          <a:p>
            <a:r>
              <a:rPr lang="ru-RU" sz="2000" dirty="0" smtClean="0"/>
              <a:t>индивидуальные особенности человека;</a:t>
            </a:r>
          </a:p>
          <a:p>
            <a:r>
              <a:rPr lang="ru-RU" sz="2000" dirty="0" smtClean="0"/>
              <a:t>социально-культурный статус семьи;</a:t>
            </a:r>
          </a:p>
          <a:p>
            <a:r>
              <a:rPr lang="ru-RU" sz="2000" dirty="0" smtClean="0"/>
              <a:t>постоянное агрессивное поведение родителей, которым подражает ребенок и у которых «заражается» их агрессивностью;</a:t>
            </a:r>
          </a:p>
          <a:p>
            <a:r>
              <a:rPr lang="ru-RU" sz="2000" dirty="0" smtClean="0"/>
              <a:t>проявление нелюбви к ребенку, формирование у него ощущения беззащитности, опасности и враждебности окружающего мира;</a:t>
            </a:r>
          </a:p>
          <a:p>
            <a:r>
              <a:rPr lang="ru-RU" sz="2000" dirty="0" smtClean="0"/>
              <a:t>длительные или частые фрустрации, источником которых являются родители или какие-либо обстоятельства;</a:t>
            </a:r>
          </a:p>
          <a:p>
            <a:r>
              <a:rPr lang="ru-RU" sz="2000" dirty="0" smtClean="0"/>
              <a:t>унижения, оскорбления ребенка со стороны родителей, учителей; </a:t>
            </a:r>
          </a:p>
          <a:p>
            <a:r>
              <a:rPr lang="ru-RU" sz="2000" dirty="0" smtClean="0"/>
              <a:t>взаимодействие во время игр со сверстниками, проявляющими агрессию, от которых дети узнают о преимуществах агрессивного поведения.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6781800" cy="814374"/>
          </a:xfrm>
        </p:spPr>
        <p:txBody>
          <a:bodyPr/>
          <a:lstStyle/>
          <a:p>
            <a:r>
              <a:rPr lang="ru-RU" sz="3200" dirty="0" smtClean="0"/>
              <a:t>Формы агрессии</a:t>
            </a:r>
            <a:endParaRPr lang="ru-RU" sz="3200" dirty="0"/>
          </a:p>
        </p:txBody>
      </p:sp>
      <p:pic>
        <p:nvPicPr>
          <p:cNvPr id="4" name="Содержимое 3" descr="виды агресс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464235" cy="47149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43890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Пути преодоления детской агрессии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643866" cy="3714777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/>
              <a:t>Консультационная работа с родителями и педагогами, направленная на снятие провоцирующих факторов агрессивного поведения у детей;</a:t>
            </a:r>
          </a:p>
          <a:p>
            <a:endParaRPr lang="ru-RU" sz="2500" dirty="0" smtClean="0"/>
          </a:p>
          <a:p>
            <a:r>
              <a:rPr lang="ru-RU" sz="2500" dirty="0" smtClean="0"/>
              <a:t>Обучение ребенка конструктивным поведенческим реакциям в проблемной ситуации, снятие деструктивных элементов в поведении;</a:t>
            </a:r>
          </a:p>
          <a:p>
            <a:endParaRPr lang="ru-RU" sz="2500" dirty="0" smtClean="0"/>
          </a:p>
          <a:p>
            <a:r>
              <a:rPr lang="ru-RU" sz="2500" dirty="0" smtClean="0"/>
              <a:t>Обучение ребенка техникам и способам управления собственным гневом. Развитие контроля над деструктивными эмоциями;</a:t>
            </a:r>
          </a:p>
          <a:p>
            <a:endParaRPr lang="ru-RU" sz="2500" dirty="0" smtClean="0"/>
          </a:p>
          <a:p>
            <a:r>
              <a:rPr lang="ru-RU" sz="2500" dirty="0" smtClean="0"/>
              <a:t>Снижение уровня личностной тревожности;</a:t>
            </a:r>
          </a:p>
          <a:p>
            <a:endParaRPr lang="ru-RU" sz="2500" dirty="0" smtClean="0"/>
          </a:p>
          <a:p>
            <a:r>
              <a:rPr lang="ru-RU" sz="2500" dirty="0" smtClean="0"/>
              <a:t>Формирование </a:t>
            </a:r>
            <a:r>
              <a:rPr lang="ru-RU" sz="2500" dirty="0" err="1" smtClean="0"/>
              <a:t>осознавания</a:t>
            </a:r>
            <a:r>
              <a:rPr lang="ru-RU" sz="2500" dirty="0" smtClean="0"/>
              <a:t> собственных эмоций, чувств других людей;</a:t>
            </a:r>
          </a:p>
          <a:p>
            <a:endParaRPr lang="ru-RU" sz="2500" dirty="0" smtClean="0"/>
          </a:p>
          <a:p>
            <a:r>
              <a:rPr lang="ru-RU" sz="2500" dirty="0" smtClean="0"/>
              <a:t>Развитие позитивной самооценки;</a:t>
            </a:r>
          </a:p>
          <a:p>
            <a:endParaRPr lang="ru-RU" sz="2500" dirty="0" smtClean="0"/>
          </a:p>
          <a:p>
            <a:r>
              <a:rPr lang="ru-RU" sz="2500" dirty="0" smtClean="0"/>
              <a:t>Обучение ребенка </a:t>
            </a:r>
            <a:r>
              <a:rPr lang="ru-RU" sz="2500" dirty="0" err="1" smtClean="0"/>
              <a:t>отреагированию</a:t>
            </a:r>
            <a:r>
              <a:rPr lang="ru-RU" sz="2500" dirty="0" smtClean="0"/>
              <a:t> (выражению) своего гнева приемлемым способам, безопасным для себя и окружающих, а также </a:t>
            </a:r>
            <a:r>
              <a:rPr lang="ru-RU" sz="2500" dirty="0" err="1" smtClean="0"/>
              <a:t>отреагированию</a:t>
            </a:r>
            <a:r>
              <a:rPr lang="ru-RU" sz="2500" dirty="0" smtClean="0"/>
              <a:t> негативных ситуаций в целом.</a:t>
            </a:r>
          </a:p>
          <a:p>
            <a:endParaRPr lang="ru-RU" dirty="0"/>
          </a:p>
        </p:txBody>
      </p:sp>
      <p:pic>
        <p:nvPicPr>
          <p:cNvPr id="4" name="Рисунок 3" descr="агрессия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714884"/>
            <a:ext cx="3000364" cy="20002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6738958" cy="600060"/>
          </a:xfrm>
        </p:spPr>
        <p:txBody>
          <a:bodyPr/>
          <a:lstStyle/>
          <a:p>
            <a:r>
              <a:rPr lang="ru-RU" sz="3200" dirty="0" smtClean="0"/>
              <a:t>Список литературы: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007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№ 14 к книге &quot;Игры для гиперактивных детей&quot;, фотография, изображение, картинк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808">
            <a:off x="389529" y="1680715"/>
            <a:ext cx="2528869" cy="354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Иллюстрация № 16 к книге &quot;Игры для гиперактивных детей&quot;, фотография, изображение, картинка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08" y="1268760"/>
            <a:ext cx="2656002" cy="392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Иллюстрация № 18 к книге &quot;Игры для гиперактивных детей&quot;, фотография, изображение, картинка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346">
            <a:off x="6037218" y="1791614"/>
            <a:ext cx="2614179" cy="363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  <a:ea typeface="Adobe Fan Heiti Std B" pitchFamily="34" charset="-128"/>
              </a:rPr>
              <a:t>         Игры </a:t>
            </a:r>
            <a:r>
              <a:rPr lang="ru-RU" sz="3200" dirty="0">
                <a:latin typeface="+mj-lt"/>
                <a:ea typeface="Adobe Fan Heiti Std B" pitchFamily="34" charset="-128"/>
              </a:rPr>
              <a:t>для </a:t>
            </a:r>
            <a:r>
              <a:rPr lang="ru-RU" sz="3200" dirty="0" err="1">
                <a:latin typeface="+mj-lt"/>
                <a:ea typeface="Adobe Fan Heiti Std B" pitchFamily="34" charset="-128"/>
              </a:rPr>
              <a:t>гиперактивных</a:t>
            </a:r>
            <a:r>
              <a:rPr lang="ru-RU" sz="3200" dirty="0">
                <a:latin typeface="+mj-lt"/>
                <a:ea typeface="Adobe Fan Heiti Std B" pitchFamily="34" charset="-128"/>
              </a:rPr>
              <a:t>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65969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№ 4 к книге &quot;Игры для задиристых детей&quot;, фотография, изображение, картинк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268">
            <a:off x="565504" y="1129302"/>
            <a:ext cx="2568575" cy="3695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Иллюстрация № 12 к книге &quot;Игры для задиристых детей&quot;, фотография, изображение, картинка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481">
            <a:off x="6084168" y="1129302"/>
            <a:ext cx="2653665" cy="3754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Иллюстрация № 6 к книге &quot;Игры для задиристых детей&quot;, фотография, изображение, картинка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12" y="1556792"/>
            <a:ext cx="2592288" cy="391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Игры для задиристых детей </a:t>
            </a:r>
          </a:p>
        </p:txBody>
      </p:sp>
    </p:spTree>
    <p:extLst>
      <p:ext uri="{BB962C8B-B14F-4D97-AF65-F5344CB8AC3E}">
        <p14:creationId xmlns="" xmlns:p14="http://schemas.microsoft.com/office/powerpoint/2010/main" val="117164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6500858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lnSpc>
                <a:spcPct val="120000"/>
              </a:lnSpc>
              <a:buNone/>
            </a:pPr>
            <a:r>
              <a:rPr lang="ru-RU" sz="4000" b="1" dirty="0" smtClean="0"/>
              <a:t>Ольга </a:t>
            </a:r>
            <a:r>
              <a:rPr lang="ru-RU" sz="4000" b="1" dirty="0"/>
              <a:t>Петровна </a:t>
            </a:r>
            <a:r>
              <a:rPr lang="ru-RU" sz="4000" b="1" dirty="0" err="1"/>
              <a:t>Гаврилушкина</a:t>
            </a:r>
            <a:r>
              <a:rPr lang="ru-RU" sz="4000" dirty="0"/>
              <a:t>, Профессор кафедры "</a:t>
            </a:r>
            <a:r>
              <a:rPr lang="ru-RU" sz="4000" dirty="0" smtClean="0"/>
              <a:t>Дошкольной педагогики </a:t>
            </a:r>
            <a:r>
              <a:rPr lang="ru-RU" sz="4000" dirty="0"/>
              <a:t>и психологии факультета "Психология образования" МГППУ, заведующая лабораторией "Психология аномального развития" </a:t>
            </a:r>
            <a:r>
              <a:rPr lang="ru-RU" sz="4000" dirty="0" err="1"/>
              <a:t>МГППУ.Кандидат</a:t>
            </a:r>
            <a:r>
              <a:rPr lang="ru-RU" sz="4000" dirty="0"/>
              <a:t> педагогических наук (1976 г.).В течение 10 лет работала с детьми с ДЦП, с интеллектуальной недостаточностью. По окончании аспирантуры работала в НИИ дефектологии АПН СССР, где занималась изучением вопросов воспитания и обучения детей с отклонениями в </a:t>
            </a:r>
            <a:r>
              <a:rPr lang="ru-RU" sz="4000" dirty="0" err="1"/>
              <a:t>развитии.В</a:t>
            </a:r>
            <a:r>
              <a:rPr lang="ru-RU" sz="4000" dirty="0"/>
              <a:t> 1991 г. начала заниматься преподавательской деятельностью на кафедре специальной психологии и педагогики (дошкольной) МПГУ. С 2000 г. – профессор кафедры дошкольной педагогики и психологии МГППУ, зав. лабораторией психологии аномального развития</a:t>
            </a:r>
            <a:r>
              <a:rPr lang="ru-RU" sz="40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4000" dirty="0" smtClean="0"/>
          </a:p>
          <a:p>
            <a:pPr>
              <a:lnSpc>
                <a:spcPct val="120000"/>
              </a:lnSpc>
              <a:buNone/>
            </a:pPr>
            <a:endParaRPr lang="ru-RU" sz="4000" dirty="0" smtClean="0"/>
          </a:p>
          <a:p>
            <a:pPr>
              <a:lnSpc>
                <a:spcPct val="120000"/>
              </a:lnSpc>
              <a:buNone/>
            </a:pPr>
            <a:endParaRPr lang="ru-RU" sz="4000" dirty="0"/>
          </a:p>
          <a:p>
            <a:pPr>
              <a:lnSpc>
                <a:spcPct val="120000"/>
              </a:lnSpc>
              <a:buNone/>
            </a:pPr>
            <a:r>
              <a:rPr lang="ru-RU" sz="4000" b="1" dirty="0" smtClean="0"/>
              <a:t>Смирнова </a:t>
            </a:r>
            <a:r>
              <a:rPr lang="ru-RU" sz="4000" b="1" dirty="0"/>
              <a:t>Елена Олеговна</a:t>
            </a:r>
            <a:r>
              <a:rPr lang="ru-RU" sz="4000" dirty="0"/>
              <a:t>— доктор психологических наук, профессор кафедры «Дошкольная психология и педагогика» Московского государственного психолого-педагогического университета, заведующая лабораторией психического развития дошкольников Психологического института Российской Академии Образования, научный руководитель УМЦ «Игры и игрушки» факультета «Психологии образования» МГППУ, сотрудник Психологической консультации МГППУ</a:t>
            </a:r>
            <a:r>
              <a:rPr lang="ru-RU" sz="40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4000" dirty="0"/>
          </a:p>
          <a:p>
            <a:pPr>
              <a:lnSpc>
                <a:spcPct val="120000"/>
              </a:lnSpc>
              <a:buNone/>
            </a:pPr>
            <a:endParaRPr lang="ru-RU" sz="4000" b="1" dirty="0" smtClean="0"/>
          </a:p>
          <a:p>
            <a:pPr>
              <a:lnSpc>
                <a:spcPct val="120000"/>
              </a:lnSpc>
              <a:buNone/>
            </a:pPr>
            <a:endParaRPr lang="ru-RU" sz="4000" b="1" dirty="0"/>
          </a:p>
          <a:p>
            <a:pPr>
              <a:lnSpc>
                <a:spcPct val="120000"/>
              </a:lnSpc>
              <a:buNone/>
            </a:pPr>
            <a:r>
              <a:rPr lang="ru-RU" sz="4000" b="1" dirty="0" smtClean="0"/>
              <a:t>В</a:t>
            </a:r>
            <a:r>
              <a:rPr lang="ru-RU" sz="4000" b="1" dirty="0"/>
              <a:t>. М. Холмогорова</a:t>
            </a:r>
            <a:r>
              <a:rPr lang="ru-RU" sz="4000" dirty="0"/>
              <a:t> — кандидат психологических наук, доцент кафедры «Дошкольная психология и педагогика» Московского государственного психолого-педагогического </a:t>
            </a:r>
            <a:r>
              <a:rPr lang="ru-RU" sz="4000" dirty="0" smtClean="0"/>
              <a:t>университета</a:t>
            </a:r>
          </a:p>
          <a:p>
            <a:pPr>
              <a:lnSpc>
                <a:spcPct val="120000"/>
              </a:lnSpc>
              <a:buNone/>
            </a:pPr>
            <a:endParaRPr lang="ru-RU" sz="4000" dirty="0"/>
          </a:p>
          <a:p>
            <a:pPr>
              <a:lnSpc>
                <a:spcPct val="120000"/>
              </a:lnSpc>
              <a:buNone/>
            </a:pPr>
            <a:endParaRPr lang="ru-RU" sz="4000" dirty="0" smtClean="0"/>
          </a:p>
          <a:p>
            <a:pPr>
              <a:lnSpc>
                <a:spcPct val="120000"/>
              </a:lnSpc>
              <a:buNone/>
            </a:pPr>
            <a:endParaRPr lang="ru-RU" sz="4000" dirty="0"/>
          </a:p>
          <a:p>
            <a:pPr>
              <a:lnSpc>
                <a:spcPct val="120000"/>
              </a:lnSpc>
              <a:buNone/>
            </a:pPr>
            <a:r>
              <a:rPr lang="ru-RU" sz="4000" b="1" dirty="0"/>
              <a:t>Михаил Борисович </a:t>
            </a:r>
            <a:r>
              <a:rPr lang="ru-RU" sz="4000" b="1" dirty="0" err="1"/>
              <a:t>Ингерлейб</a:t>
            </a:r>
            <a:r>
              <a:rPr lang="ru-RU" sz="4000" dirty="0"/>
              <a:t>, старший преподаватель кафедры специальной и практической психологии Педагогического института Южного Федерального университета, врач-невролог, автор ряда специальных и популярных книг по медицине, психологии, боевым искусствам, проблемам здорового образа жизни</a:t>
            </a:r>
            <a:r>
              <a:rPr lang="ru-RU" sz="40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4000" dirty="0" smtClean="0"/>
          </a:p>
          <a:p>
            <a:pPr>
              <a:lnSpc>
                <a:spcPct val="120000"/>
              </a:lnSpc>
              <a:buNone/>
            </a:pPr>
            <a:endParaRPr lang="ru-RU" sz="4000" dirty="0"/>
          </a:p>
          <a:p>
            <a:pPr>
              <a:lnSpc>
                <a:spcPct val="120000"/>
              </a:lnSpc>
              <a:buNone/>
            </a:pPr>
            <a:r>
              <a:rPr lang="ru-RU" sz="4000" b="1" dirty="0"/>
              <a:t>Монина Галина Борисовна</a:t>
            </a:r>
            <a:r>
              <a:rPr lang="ru-RU" sz="4000" dirty="0"/>
              <a:t> - кандидат педагогических наук, детский практический психолог, тренер института практической психологии "</a:t>
            </a:r>
            <a:r>
              <a:rPr lang="ru-RU" sz="4000" dirty="0" err="1"/>
              <a:t>Иматон</a:t>
            </a:r>
            <a:r>
              <a:rPr lang="ru-RU" sz="4000" dirty="0"/>
              <a:t>" и образовательной программы "Сообщество", преподаватель Санкт-Петербургского Университета педагогического мастерства.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Гаврилушкина Ольга Петровна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1071570" cy="142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sytoys.ru/images/stories/eo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1500198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6858048" cy="600068"/>
          </a:xfrm>
        </p:spPr>
        <p:txBody>
          <a:bodyPr/>
          <a:lstStyle/>
          <a:p>
            <a:r>
              <a:rPr lang="ru-RU" sz="3200" b="1" dirty="0" smtClean="0"/>
              <a:t>Поведение и произвольность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543800" cy="31718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i="1" dirty="0" smtClean="0"/>
              <a:t>Поведение</a:t>
            </a:r>
            <a:r>
              <a:rPr lang="ru-RU" sz="1400" dirty="0" smtClean="0"/>
              <a:t> определяется как психологическая и физическая манера вести себя, с учетом стандартов, установленных в социальной группе, к которой принадлежит индивид</a:t>
            </a:r>
            <a:r>
              <a:rPr lang="ru-RU" sz="1400" i="1" dirty="0" smtClean="0"/>
              <a:t>. В связи с этим </a:t>
            </a:r>
            <a:r>
              <a:rPr lang="ru-RU" sz="1400" b="1" i="1" dirty="0" smtClean="0"/>
              <a:t>нарушения поведения</a:t>
            </a:r>
            <a:r>
              <a:rPr lang="ru-RU" sz="1400" i="1" dirty="0" smtClean="0"/>
              <a:t> рассматриваются как повторяющиеся устойчивые действия или поступки, включающие главным образом агрессивность направленности с распространившейся </a:t>
            </a:r>
            <a:r>
              <a:rPr lang="ru-RU" sz="1400" i="1" dirty="0" err="1" smtClean="0"/>
              <a:t>дезадаптацией</a:t>
            </a:r>
            <a:r>
              <a:rPr lang="ru-RU" sz="1400" i="1" dirty="0" smtClean="0"/>
              <a:t> поведения.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Произвольную регуляцию деятельности и поведения, то есть способность ребёнка целенаправленно и осознанно планировать, управлять и оценивать свою деятельность и поведения, называют </a:t>
            </a:r>
            <a:r>
              <a:rPr lang="ru-RU" sz="1400" b="1" i="1" u="sng" dirty="0" smtClean="0"/>
              <a:t>произвольным поведением.</a:t>
            </a:r>
            <a:r>
              <a:rPr lang="ru-RU" sz="1400" dirty="0" smtClean="0"/>
              <a:t> Вместе с тем, считается, что </a:t>
            </a:r>
            <a:r>
              <a:rPr lang="ru-RU" sz="1400" b="1" i="1" dirty="0" smtClean="0"/>
              <a:t>ребёнок владеет произвольными формами поведения</a:t>
            </a:r>
            <a:r>
              <a:rPr lang="ru-RU" sz="1400" dirty="0" smtClean="0"/>
              <a:t>, если </a:t>
            </a:r>
            <a:r>
              <a:rPr lang="ru-RU" sz="1400" b="1" dirty="0" smtClean="0"/>
              <a:t>умеет регулировать свои действия в соответствии с правилами, образцами и нормами, выработанными обществом.</a:t>
            </a:r>
          </a:p>
          <a:p>
            <a:endParaRPr lang="ru-RU" dirty="0"/>
          </a:p>
        </p:txBody>
      </p:sp>
      <p:pic>
        <p:nvPicPr>
          <p:cNvPr id="5" name="Рисунок 4" descr="boardgames1211_1_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743328"/>
            <a:ext cx="4000528" cy="2400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4389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Нарушения поведения у детей могут быть обусловлены</a:t>
            </a:r>
            <a:r>
              <a:rPr lang="ru-RU" sz="3600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543800" cy="3886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dirty="0" smtClean="0"/>
              <a:t>•    Особенностями воспитания </a:t>
            </a:r>
            <a:r>
              <a:rPr lang="ru-RU" sz="2900" dirty="0" smtClean="0"/>
              <a:t>(социально-педагогическая запущенность).</a:t>
            </a:r>
          </a:p>
          <a:p>
            <a:pPr>
              <a:buNone/>
            </a:pPr>
            <a:r>
              <a:rPr lang="ru-RU" sz="2900" dirty="0" smtClean="0"/>
              <a:t>С точки зрения </a:t>
            </a:r>
            <a:r>
              <a:rPr lang="ru-RU" sz="2900" b="1" dirty="0" smtClean="0"/>
              <a:t>социальной направленности </a:t>
            </a:r>
            <a:r>
              <a:rPr lang="ru-RU" sz="2900" dirty="0" smtClean="0"/>
              <a:t>различают:</a:t>
            </a:r>
          </a:p>
          <a:p>
            <a:pPr lvl="1">
              <a:buFont typeface="Wingdings" pitchFamily="2" charset="2"/>
              <a:buChar char="ü"/>
            </a:pPr>
            <a:r>
              <a:rPr lang="ru-RU" sz="2700" dirty="0" smtClean="0"/>
              <a:t>    </a:t>
            </a:r>
            <a:r>
              <a:rPr lang="ru-RU" sz="2700" b="1" i="1" dirty="0" smtClean="0"/>
              <a:t>социализированное антиобщественное поведение</a:t>
            </a:r>
            <a:r>
              <a:rPr lang="ru-RU" sz="2700" dirty="0" smtClean="0"/>
              <a:t>, свойственное детям, не имеющим ярко выраженных психических расстройств и легко адаптирующимся к различным социальным условиям из-за низкого морально-волевого уровня регуляции поведения;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2700" dirty="0" smtClean="0"/>
              <a:t>    </a:t>
            </a:r>
            <a:r>
              <a:rPr lang="ru-RU" sz="2700" b="1" i="1" dirty="0" err="1" smtClean="0"/>
              <a:t>несоциализированное</a:t>
            </a:r>
            <a:r>
              <a:rPr lang="ru-RU" sz="2700" b="1" i="1" dirty="0" smtClean="0"/>
              <a:t> агрессивное поведение</a:t>
            </a:r>
            <a:r>
              <a:rPr lang="ru-RU" sz="2700" dirty="0" smtClean="0"/>
              <a:t>, наблюдающееся у детей с негативным эмоциональным состоянием, которое является реакцией ребенка на напряженную, стрессовую ситуацию или психическую травму, либо представляют собой следствие неудачного разрешения каких-то личных проблем или трудностей.</a:t>
            </a:r>
          </a:p>
          <a:p>
            <a:pPr>
              <a:buNone/>
            </a:pPr>
            <a:r>
              <a:rPr lang="ru-RU" sz="2900" b="1" dirty="0" smtClean="0"/>
              <a:t>•    Врожденными личностными </a:t>
            </a:r>
            <a:r>
              <a:rPr lang="ru-RU" sz="2900" dirty="0" smtClean="0"/>
              <a:t>(характерологическими) </a:t>
            </a:r>
            <a:r>
              <a:rPr lang="ru-RU" sz="2900" b="1" dirty="0" smtClean="0"/>
              <a:t>особенностями </a:t>
            </a:r>
            <a:r>
              <a:rPr lang="ru-RU" sz="2900" dirty="0" smtClean="0"/>
              <a:t>и связанными с этим акцентуациями характера и психопатии, как правило, выражающиеся в </a:t>
            </a:r>
            <a:r>
              <a:rPr lang="ru-RU" sz="2900" dirty="0" err="1" smtClean="0"/>
              <a:t>девиантном</a:t>
            </a:r>
            <a:r>
              <a:rPr lang="ru-RU" sz="2900" dirty="0" smtClean="0"/>
              <a:t> поведении.</a:t>
            </a:r>
          </a:p>
          <a:p>
            <a:pPr>
              <a:buNone/>
            </a:pPr>
            <a:r>
              <a:rPr lang="ru-RU" sz="2900" b="1" dirty="0" smtClean="0"/>
              <a:t>•    Невротическими расстройствами </a:t>
            </a:r>
            <a:r>
              <a:rPr lang="ru-RU" sz="2900" dirty="0" smtClean="0"/>
              <a:t>(тики, </a:t>
            </a:r>
            <a:r>
              <a:rPr lang="ru-RU" sz="2900" dirty="0" err="1" smtClean="0"/>
              <a:t>энурезы</a:t>
            </a:r>
            <a:r>
              <a:rPr lang="ru-RU" sz="2900" dirty="0" smtClean="0"/>
              <a:t>, фобии, т.е. навязчивые страхи, </a:t>
            </a:r>
            <a:r>
              <a:rPr lang="ru-RU" sz="2900" dirty="0" err="1" smtClean="0"/>
              <a:t>гипногогические</a:t>
            </a:r>
            <a:r>
              <a:rPr lang="ru-RU" sz="2900" dirty="0" smtClean="0"/>
              <a:t> галлюцинации и т.д.) после перенесенных перинатальных энцефалопатий или минимальных мозговых дисфункций, либо после перенесенного психологического стресса (потеря близкого человека, особенно родителя).</a:t>
            </a:r>
          </a:p>
          <a:p>
            <a:pPr>
              <a:buNone/>
            </a:pPr>
            <a:r>
              <a:rPr lang="ru-RU" sz="2900" b="1" dirty="0" smtClean="0"/>
              <a:t>•   Тяжелыми эндогенными психическими заболеваниями</a:t>
            </a:r>
            <a:r>
              <a:rPr lang="ru-RU" sz="2900" dirty="0" smtClean="0"/>
              <a:t>, т.е. заболеваниями центральной нервной системы, связанными с нарушением обменных процессов в головном мозге.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572428" cy="5626121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ru-RU" sz="1400" b="1" dirty="0" smtClean="0"/>
              <a:t>Нарушение поведения </a:t>
            </a:r>
            <a:r>
              <a:rPr lang="ru-RU" sz="1400" dirty="0" smtClean="0"/>
              <a:t>у детей может </a:t>
            </a:r>
            <a:r>
              <a:rPr lang="ru-RU" sz="1400" b="1" dirty="0" smtClean="0"/>
              <a:t>проявляться</a:t>
            </a:r>
            <a:r>
              <a:rPr lang="ru-RU" sz="1400" dirty="0" smtClean="0"/>
              <a:t> в непослушании, в неадекватных реакциях на замечания, снижение успеваемости при обучении, трудности концентрации внимания, излишняя двигательная и эмоциональная активность, частые капризы, повышенная утомляемость, драчливость и агрессивность. </a:t>
            </a:r>
          </a:p>
          <a:p>
            <a:pPr marL="72000" indent="0">
              <a:buNone/>
            </a:pPr>
            <a:endParaRPr lang="ru-RU" sz="1400" dirty="0" smtClean="0"/>
          </a:p>
          <a:p>
            <a:pPr marL="72000" indent="0">
              <a:buNone/>
            </a:pPr>
            <a:r>
              <a:rPr lang="ru-RU" sz="1400" i="1" dirty="0" smtClean="0"/>
              <a:t>Лечение психических и нервных заболеваний никоим образом не входит в компетенцию психолога, педагога или воспитателя, работающего с детьми. Рассмотрим нарушения поведения, которые можно считать типичными для здоровых детей и которые поддаются коррекционному психологическому воздействию.</a:t>
            </a:r>
          </a:p>
          <a:p>
            <a:pPr marL="72000" indent="0">
              <a:buNone/>
            </a:pPr>
            <a:endParaRPr lang="ru-RU" sz="1400" dirty="0" smtClean="0"/>
          </a:p>
          <a:p>
            <a:pPr marL="72000" indent="0">
              <a:buNone/>
            </a:pPr>
            <a:r>
              <a:rPr lang="ru-RU" sz="1400" dirty="0" smtClean="0"/>
              <a:t>В поведении и развитии детей дошкольного и младшего школьного возраста часто встречающиеся </a:t>
            </a:r>
            <a:r>
              <a:rPr lang="ru-RU" sz="1400" b="1" dirty="0" smtClean="0"/>
              <a:t>виды</a:t>
            </a:r>
            <a:r>
              <a:rPr lang="ru-RU" sz="1400" dirty="0" smtClean="0"/>
              <a:t> </a:t>
            </a:r>
            <a:r>
              <a:rPr lang="ru-RU" sz="1400" b="1" dirty="0" smtClean="0"/>
              <a:t>нарушения поведения</a:t>
            </a:r>
            <a:r>
              <a:rPr lang="ru-RU" sz="1400" dirty="0" smtClean="0"/>
              <a:t>, являющиеся следствием вышеперечисленных факторов:</a:t>
            </a:r>
          </a:p>
          <a:p>
            <a:pPr marL="72000" lvl="0" indent="0"/>
            <a:r>
              <a:rPr lang="ru-RU" sz="1400" dirty="0" smtClean="0"/>
              <a:t>агрессивность,</a:t>
            </a:r>
          </a:p>
          <a:p>
            <a:pPr marL="72000" lvl="0" indent="0"/>
            <a:r>
              <a:rPr lang="ru-RU" sz="1400" dirty="0" smtClean="0"/>
              <a:t>вспыльчивость, </a:t>
            </a:r>
          </a:p>
          <a:p>
            <a:pPr marL="72000" lvl="0" indent="0"/>
            <a:r>
              <a:rPr lang="ru-RU" sz="1400" dirty="0" smtClean="0"/>
              <a:t>пассивность, </a:t>
            </a:r>
          </a:p>
          <a:p>
            <a:pPr marL="72000" lvl="0" indent="0"/>
            <a:r>
              <a:rPr lang="ru-RU" sz="1400" dirty="0" err="1" smtClean="0"/>
              <a:t>гиперактивность</a:t>
            </a:r>
            <a:r>
              <a:rPr lang="ru-RU" sz="1400" dirty="0" smtClean="0"/>
              <a:t>, </a:t>
            </a:r>
          </a:p>
          <a:p>
            <a:pPr marL="72000" lvl="0" indent="0"/>
            <a:r>
              <a:rPr lang="ru-RU" sz="1400" dirty="0" smtClean="0"/>
              <a:t>застенчивость,</a:t>
            </a:r>
          </a:p>
          <a:p>
            <a:pPr marL="72000" lvl="0" indent="0"/>
            <a:r>
              <a:rPr lang="ru-RU" sz="1400" dirty="0" smtClean="0"/>
              <a:t>различные формы детской нервности (невропатия, неврозы, страхи, навязчивые движения).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929618" cy="45005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400" dirty="0" smtClean="0"/>
              <a:t>Независимо от причины и формы проявления отклоняющегося поведения, должен быть разработан комплекс профилактических, диагностических и коррекционных мер по распознаванию, устранению и предотвращению повторного появления отклонения.</a:t>
            </a:r>
          </a:p>
          <a:p>
            <a:pPr>
              <a:buNone/>
            </a:pPr>
            <a:endParaRPr lang="ru-RU" sz="1400" i="1" dirty="0" smtClean="0"/>
          </a:p>
          <a:p>
            <a:r>
              <a:rPr lang="ru-RU" sz="1400" i="1" dirty="0" smtClean="0"/>
              <a:t>Диагностика - </a:t>
            </a:r>
            <a:r>
              <a:rPr lang="ru-RU" sz="1400" dirty="0" smtClean="0"/>
              <a:t>(греч. </a:t>
            </a:r>
            <a:r>
              <a:rPr lang="ru-RU" sz="1400" dirty="0" err="1" smtClean="0"/>
              <a:t>diagnostikos</a:t>
            </a:r>
            <a:r>
              <a:rPr lang="ru-RU" sz="1400" dirty="0" smtClean="0"/>
              <a:t> — способный распознавать) — процесс распознавания и оценки свойств, особенностей и состояний человека, заключающийся в целенаправленном исследовании, истолковании полученных результатов и их обобщении в виде заключения (диагноза).</a:t>
            </a:r>
          </a:p>
          <a:p>
            <a:endParaRPr lang="ru-RU" sz="1400" dirty="0" smtClean="0"/>
          </a:p>
          <a:p>
            <a:r>
              <a:rPr lang="ru-RU" sz="1400" i="1" dirty="0" smtClean="0"/>
              <a:t>Коррекция - </a:t>
            </a:r>
            <a:r>
              <a:rPr lang="ru-RU" sz="1400" dirty="0" smtClean="0"/>
              <a:t>направленное психологическое воздействие на определенные психологические структуры с целью обеспечения полноценного развития и функционирования индивида.</a:t>
            </a:r>
          </a:p>
          <a:p>
            <a:endParaRPr lang="ru-RU" sz="1400" dirty="0" smtClean="0"/>
          </a:p>
          <a:p>
            <a:r>
              <a:rPr lang="ru-RU" sz="1400" i="1" dirty="0" smtClean="0"/>
              <a:t>Профилактика </a:t>
            </a:r>
            <a:r>
              <a:rPr lang="ru-RU" sz="1400" dirty="0" smtClean="0"/>
              <a:t>- система мероприятий, направленная на изучение психических воздействий на человека, свойств его психики и возможностей предупреждения психогенных и психосоматических болезней и отклонений.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6758014" cy="10286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процессе коррекции реализуются следующие функции: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543800" cy="31003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400" i="1" dirty="0" smtClean="0"/>
              <a:t>Воспитательная</a:t>
            </a:r>
            <a:r>
              <a:rPr lang="ru-RU" sz="1400" dirty="0" smtClean="0"/>
              <a:t> – восстановление у ребенка положительных качеств.</a:t>
            </a:r>
          </a:p>
          <a:p>
            <a:r>
              <a:rPr lang="ru-RU" sz="1400" i="1" dirty="0" smtClean="0"/>
              <a:t>Компенсаторная</a:t>
            </a:r>
            <a:r>
              <a:rPr lang="ru-RU" sz="1400" dirty="0" smtClean="0"/>
              <a:t> – формирование у ребенка стремления компенсировать тот или иной социальный недостаток усилением деятельности в той области, в которой он может добиться успехов.</a:t>
            </a:r>
          </a:p>
          <a:p>
            <a:r>
              <a:rPr lang="ru-RU" sz="1400" i="1" dirty="0" smtClean="0"/>
              <a:t>Стимулирующая</a:t>
            </a:r>
            <a:r>
              <a:rPr lang="ru-RU" sz="1400" dirty="0" smtClean="0"/>
              <a:t> – активизация положительной социально полезной деятельности, осуществляемая посредством осуждения или одобрения, т.е. заинтересованного, эмоционального отношения к личности ребенка и его поступкам.</a:t>
            </a:r>
          </a:p>
          <a:p>
            <a:r>
              <a:rPr lang="ru-RU" sz="1400" i="1" dirty="0" smtClean="0"/>
              <a:t>Корректирующая</a:t>
            </a:r>
            <a:r>
              <a:rPr lang="ru-RU" sz="1400" dirty="0" smtClean="0"/>
              <a:t> – исправление отрицательных качеств личности ребенка и применение разнообразных методов и методик, направленных на корректировку произвольности, мотивации, ценностных ориентаций, установок, поведения.</a:t>
            </a:r>
            <a:endParaRPr lang="ru-RU" sz="1400" dirty="0"/>
          </a:p>
        </p:txBody>
      </p:sp>
      <p:pic>
        <p:nvPicPr>
          <p:cNvPr id="4" name="Рисунок 3" descr="агрессия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108260"/>
            <a:ext cx="2428892" cy="2017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58138" cy="65403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Гиперактивность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572428" cy="48577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err="1" smtClean="0"/>
              <a:t>Гиперактивность</a:t>
            </a:r>
            <a:r>
              <a:rPr lang="ru-RU" dirty="0" smtClean="0"/>
              <a:t> — чрезмерная активность или двигательная расторможенность в сочетании со слабым контролем побуждений. Основной дефект связан с недостаточностью механизмов внимания и тормозящего контроля.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основе </a:t>
            </a:r>
            <a:r>
              <a:rPr lang="ru-RU" b="1" dirty="0" err="1" smtClean="0"/>
              <a:t>гипердинамического</a:t>
            </a:r>
            <a:r>
              <a:rPr lang="ru-RU" b="1" dirty="0" smtClean="0"/>
              <a:t> синдрома</a:t>
            </a:r>
            <a:r>
              <a:rPr lang="ru-RU" dirty="0" smtClean="0"/>
              <a:t> могут лежать </a:t>
            </a:r>
            <a:r>
              <a:rPr lang="ru-RU" dirty="0" err="1" smtClean="0"/>
              <a:t>микроорганические</a:t>
            </a:r>
            <a:r>
              <a:rPr lang="ru-RU" dirty="0" smtClean="0"/>
              <a:t> поражения головного мозга, возникшие в результате осложнений беременности и родов, истощающие соматические заболевания раннего возраста (тяжелый диатез, диспепсия), физические и психические травмы.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Клинические проявления</a:t>
            </a:r>
            <a:r>
              <a:rPr lang="ru-RU" i="1" dirty="0" smtClean="0"/>
              <a:t> </a:t>
            </a:r>
            <a:r>
              <a:rPr lang="ru-RU" dirty="0" smtClean="0"/>
              <a:t>синдромов дефицита внимания у детей: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Беспокойные движения в кистях и стопах. Сидя на стуле, ребенок корчится, извивается; </a:t>
            </a:r>
          </a:p>
          <a:p>
            <a:r>
              <a:rPr lang="ru-RU" dirty="0" smtClean="0"/>
              <a:t> Неумение спокойно сидеть на месте, когда это требуется;</a:t>
            </a:r>
          </a:p>
          <a:p>
            <a:r>
              <a:rPr lang="ru-RU" dirty="0" smtClean="0"/>
              <a:t>Легкая отвлекаемость на посторонние стимулы;</a:t>
            </a:r>
            <a:br>
              <a:rPr lang="ru-RU" dirty="0" smtClean="0"/>
            </a:br>
            <a:r>
              <a:rPr lang="ru-RU" dirty="0" smtClean="0"/>
              <a:t>Нетерпение, неумение дожидаться своей очереди во время игр и в различных ситуациях, возникающих в коллективе (занятия в школе, экскурсии и т.д.);</a:t>
            </a:r>
          </a:p>
          <a:p>
            <a:r>
              <a:rPr lang="ru-RU" dirty="0" smtClean="0"/>
              <a:t>Неумение сосредоточиться: на вопросы часто отвечает не задумываясь, не выслушав их до конца;</a:t>
            </a:r>
          </a:p>
          <a:p>
            <a:r>
              <a:rPr lang="ru-RU" dirty="0" smtClean="0"/>
              <a:t>С трудом сохраняемое внимание при выполнении заданий или во время игр;</a:t>
            </a:r>
          </a:p>
          <a:p>
            <a:r>
              <a:rPr lang="ru-RU" dirty="0" smtClean="0"/>
              <a:t>Частые переходы от одного незавершенного действия к другому;</a:t>
            </a:r>
          </a:p>
          <a:p>
            <a:r>
              <a:rPr lang="ru-RU" dirty="0" smtClean="0"/>
              <a:t>Болтливость;</a:t>
            </a:r>
          </a:p>
          <a:p>
            <a:r>
              <a:rPr lang="ru-RU" dirty="0" smtClean="0"/>
              <a:t>Мешают другим, пристают к окружающим (например, вмешиваются в игры других детей);</a:t>
            </a:r>
          </a:p>
          <a:p>
            <a:r>
              <a:rPr lang="ru-RU" dirty="0" smtClean="0"/>
              <a:t>Часто складывается впечатление, что ребенок не слушает обращенную к нему речь;</a:t>
            </a:r>
          </a:p>
          <a:p>
            <a:r>
              <a:rPr lang="ru-RU" dirty="0" smtClean="0"/>
              <a:t>Частая потеря вещей, необходимых в школе и дома (например, игрушек, карандашей, книг, и т.д.);</a:t>
            </a:r>
          </a:p>
          <a:p>
            <a:r>
              <a:rPr lang="ru-RU" dirty="0" smtClean="0"/>
              <a:t>Могут совершать опасные действия, не задумываясь о последствиях. При этом ребенок не ищет специально приключений или острых ощущений (например, выбегает на улицу, не оглядываясь по сторонам).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16" y="285728"/>
            <a:ext cx="8429684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000" b="1" dirty="0" smtClean="0"/>
              <a:t>Коррекционная работа должна включать: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Организацию двигательной активности;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Психологические и педагогические методы, в том числе:</a:t>
            </a:r>
          </a:p>
          <a:p>
            <a:r>
              <a:rPr lang="ru-RU" sz="2000" dirty="0" smtClean="0"/>
              <a:t>коррекция внутрисемейных отношений;</a:t>
            </a:r>
          </a:p>
          <a:p>
            <a:r>
              <a:rPr lang="ru-RU" sz="2000" dirty="0" smtClean="0"/>
              <a:t>коррекция поведения;</a:t>
            </a:r>
          </a:p>
          <a:p>
            <a:r>
              <a:rPr lang="ru-RU" sz="2000" dirty="0" smtClean="0"/>
              <a:t>расслабляющие методики;</a:t>
            </a:r>
          </a:p>
          <a:p>
            <a:r>
              <a:rPr lang="ru-RU" sz="2000" dirty="0" smtClean="0"/>
              <a:t>специальные программы обучения.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Правила работы с </a:t>
            </a:r>
            <a:r>
              <a:rPr lang="ru-RU" sz="2000" b="1" dirty="0" err="1" smtClean="0"/>
              <a:t>гиперактивными</a:t>
            </a:r>
            <a:r>
              <a:rPr lang="ru-RU" sz="2000" b="1" dirty="0" smtClean="0"/>
              <a:t> детьми: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 Работать с ребенком в начале дня, а не вечером;</a:t>
            </a:r>
          </a:p>
          <a:p>
            <a:r>
              <a:rPr lang="ru-RU" sz="2000" dirty="0" smtClean="0"/>
              <a:t> Уменьшить рабочую нагрузку ребенка;</a:t>
            </a:r>
          </a:p>
          <a:p>
            <a:r>
              <a:rPr lang="ru-RU" sz="2000" dirty="0" smtClean="0"/>
              <a:t>Делить работу на более короткие, но частые периоды. Использовать физкультминутки;</a:t>
            </a:r>
          </a:p>
          <a:p>
            <a:r>
              <a:rPr lang="ru-RU" sz="2000" dirty="0" smtClean="0"/>
              <a:t> Снижать требования к аккуратности в начале работы, чтобы сформировать чувство успеха;</a:t>
            </a:r>
          </a:p>
          <a:p>
            <a:r>
              <a:rPr lang="ru-RU" sz="2000" dirty="0" smtClean="0"/>
              <a:t>Посадить ребенка во время занятий рядом со взрослым;</a:t>
            </a:r>
          </a:p>
          <a:p>
            <a:r>
              <a:rPr lang="ru-RU" sz="2000" dirty="0" smtClean="0"/>
              <a:t>Использовать тактильный контакт (элементы массажа, прикосновения, поглаживания);</a:t>
            </a:r>
          </a:p>
          <a:p>
            <a:r>
              <a:rPr lang="ru-RU" sz="2000" dirty="0" smtClean="0"/>
              <a:t>Договариваться с ребенком о тех или иных действиях заранее;</a:t>
            </a:r>
          </a:p>
          <a:p>
            <a:r>
              <a:rPr lang="ru-RU" sz="2000" dirty="0" smtClean="0"/>
              <a:t>Давать короткие, четкие и конкретные инструкции;</a:t>
            </a:r>
          </a:p>
          <a:p>
            <a:r>
              <a:rPr lang="ru-RU" sz="2000" dirty="0" smtClean="0"/>
              <a:t> Использовать гибкую систему поощрений и наказаний;</a:t>
            </a:r>
          </a:p>
          <a:p>
            <a:r>
              <a:rPr lang="ru-RU" sz="2000" dirty="0" smtClean="0"/>
              <a:t>Поощрять ребенка сразу же, не откладывая на будущее;</a:t>
            </a:r>
          </a:p>
          <a:p>
            <a:r>
              <a:rPr lang="ru-RU" sz="2000" dirty="0" smtClean="0"/>
              <a:t> Предоставлять ребенку возможность выбора;</a:t>
            </a:r>
          </a:p>
          <a:p>
            <a:r>
              <a:rPr lang="ru-RU" sz="2000" dirty="0" smtClean="0"/>
              <a:t>Оставаться спокойным. Нет хладнокровия — нет преимущества!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1472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Коррекционная работа по развитию произвольности старших дошкольников и младших школьников с нарушениями поведения</vt:lpstr>
      <vt:lpstr>Слайд 2</vt:lpstr>
      <vt:lpstr>Поведение и произвольность</vt:lpstr>
      <vt:lpstr>Нарушения поведения у детей могут быть обусловлены:</vt:lpstr>
      <vt:lpstr>Слайд 5</vt:lpstr>
      <vt:lpstr>Слайд 6</vt:lpstr>
      <vt:lpstr>В процессе коррекции реализуются следующие функции:</vt:lpstr>
      <vt:lpstr>Гиперактивность</vt:lpstr>
      <vt:lpstr>Слайд 9</vt:lpstr>
      <vt:lpstr>Гипоактивные дети</vt:lpstr>
      <vt:lpstr>Причины патологической медлительности:</vt:lpstr>
      <vt:lpstr>Слайд 12</vt:lpstr>
      <vt:lpstr>Агрессия</vt:lpstr>
      <vt:lpstr>Формы агрессии</vt:lpstr>
      <vt:lpstr>Пути преодоления детской агрессии</vt:lpstr>
      <vt:lpstr>Список литературы: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по развитию произвольности старших дошкольников и младших школьников с нарушениями поведения</dc:title>
  <dc:creator>Упыри</dc:creator>
  <cp:lastModifiedBy>Упыри</cp:lastModifiedBy>
  <cp:revision>30</cp:revision>
  <dcterms:created xsi:type="dcterms:W3CDTF">2014-01-21T10:37:43Z</dcterms:created>
  <dcterms:modified xsi:type="dcterms:W3CDTF">2015-11-29T19:33:48Z</dcterms:modified>
</cp:coreProperties>
</file>