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19"/>
  </p:notesMasterIdLst>
  <p:sldIdLst>
    <p:sldId id="259" r:id="rId2"/>
    <p:sldId id="260" r:id="rId3"/>
    <p:sldId id="264" r:id="rId4"/>
    <p:sldId id="276" r:id="rId5"/>
    <p:sldId id="263" r:id="rId6"/>
    <p:sldId id="261" r:id="rId7"/>
    <p:sldId id="262" r:id="rId8"/>
    <p:sldId id="265" r:id="rId9"/>
    <p:sldId id="266" r:id="rId10"/>
    <p:sldId id="267" r:id="rId11"/>
    <p:sldId id="268" r:id="rId12"/>
    <p:sldId id="269" r:id="rId13"/>
    <p:sldId id="270" r:id="rId14"/>
    <p:sldId id="277" r:id="rId15"/>
    <p:sldId id="271" r:id="rId16"/>
    <p:sldId id="272" r:id="rId17"/>
    <p:sldId id="273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18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DCFB31-770F-4B7F-B7A7-447EAFA47D75}" type="datetimeFigureOut">
              <a:rPr lang="ru-RU" smtClean="0"/>
              <a:pPr/>
              <a:t>18.02.2015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BAB16B-BB40-448C-B5B3-B13F6490DE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67347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BAB16B-BB40-448C-B5B3-B13F6490DE1D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18.02.2015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F:\&#1088;.&#1103;\&#1086;&#1073;&#1088;&#1077;&#1079;&#1072;&#1085;&#1085;&#1072;&#1103;.mp3" TargetMode="External"/><Relationship Id="rId4" Type="http://schemas.openxmlformats.org/officeDocument/2006/relationships/image" Target="../media/image7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Алена\алена работа\презентация\school01-08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67000" y="1847850"/>
            <a:ext cx="3810000" cy="31623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2348880"/>
            <a:ext cx="741682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Вывод: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Местоимение - часть речи, которая </a:t>
            </a:r>
            <a:r>
              <a:rPr lang="ru-RU" sz="3600" u="sng" dirty="0" smtClean="0">
                <a:latin typeface="Times New Roman" pitchFamily="18" charset="0"/>
                <a:cs typeface="Times New Roman" pitchFamily="18" charset="0"/>
              </a:rPr>
              <a:t>указывает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на предмет, но не называет его.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552876" y="332656"/>
            <a:ext cx="7035837" cy="523220"/>
          </a:xfrm>
          <a:prstGeom prst="rect">
            <a:avLst/>
          </a:prstGeom>
          <a:solidFill>
            <a:schemeClr val="accent6"/>
          </a:solidFill>
        </p:spPr>
        <p:txBody>
          <a:bodyPr wrap="none">
            <a:sp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800" dirty="0" smtClean="0">
                <a:solidFill>
                  <a:srgbClr val="000000"/>
                </a:solidFill>
                <a:latin typeface="Calibri" pitchFamily="34" charset="0"/>
                <a:ea typeface="Microsoft YaHei" pitchFamily="34" charset="-122"/>
              </a:rPr>
              <a:t>Решаем проблему, открываем новые знания</a:t>
            </a:r>
            <a:endParaRPr lang="ru-RU" sz="2800" dirty="0">
              <a:solidFill>
                <a:srgbClr val="000000"/>
              </a:solidFill>
              <a:latin typeface="Calibri" pitchFamily="34" charset="0"/>
              <a:ea typeface="Microsoft YaHei" pitchFamily="34" charset="-122"/>
            </a:endParaRPr>
          </a:p>
        </p:txBody>
      </p:sp>
      <p:pic>
        <p:nvPicPr>
          <p:cNvPr id="4" name="Рисунок 6" descr="значки - идея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260648"/>
            <a:ext cx="728471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49" name="Picture 1" descr="C:\Documents and Settings\Александр\Рабочий стол\уроки для аттестации\МАЛЬВИНА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04248" y="4005064"/>
            <a:ext cx="1333500" cy="23812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23728" y="1340768"/>
            <a:ext cx="4572000" cy="34163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3600" u="sng" dirty="0" smtClean="0">
                <a:latin typeface="Times New Roman" pitchFamily="18" charset="0"/>
                <a:cs typeface="Times New Roman" pitchFamily="18" charset="0"/>
              </a:rPr>
              <a:t>Я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3600" u="sng" dirty="0" smtClean="0">
                <a:latin typeface="Times New Roman" pitchFamily="18" charset="0"/>
                <a:cs typeface="Times New Roman" pitchFamily="18" charset="0"/>
              </a:rPr>
              <a:t>Мы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600" u="sng" dirty="0" smtClean="0">
                <a:latin typeface="Times New Roman" pitchFamily="18" charset="0"/>
                <a:cs typeface="Times New Roman" pitchFamily="18" charset="0"/>
              </a:rPr>
              <a:t>Ты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3600" u="sng" dirty="0" smtClean="0">
                <a:latin typeface="Times New Roman" pitchFamily="18" charset="0"/>
                <a:cs typeface="Times New Roman" pitchFamily="18" charset="0"/>
              </a:rPr>
              <a:t>Вы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,</a:t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u="sng" dirty="0" smtClean="0">
                <a:latin typeface="Times New Roman" pitchFamily="18" charset="0"/>
                <a:cs typeface="Times New Roman" pitchFamily="18" charset="0"/>
              </a:rPr>
              <a:t>Он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600" u="sng" dirty="0" smtClean="0">
                <a:latin typeface="Times New Roman" pitchFamily="18" charset="0"/>
                <a:cs typeface="Times New Roman" pitchFamily="18" charset="0"/>
              </a:rPr>
              <a:t>Она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600" u="sng" dirty="0" smtClean="0">
                <a:latin typeface="Times New Roman" pitchFamily="18" charset="0"/>
                <a:cs typeface="Times New Roman" pitchFamily="18" charset="0"/>
              </a:rPr>
              <a:t>Оно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600" u="sng" dirty="0" smtClean="0">
                <a:latin typeface="Times New Roman" pitchFamily="18" charset="0"/>
                <a:cs typeface="Times New Roman" pitchFamily="18" charset="0"/>
              </a:rPr>
              <a:t>Они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–</a:t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Все слова отличные,</a:t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Важные и личные.</a:t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Это без сомнения</a:t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Все </a:t>
            </a:r>
            <a:r>
              <a:rPr lang="ru-RU" sz="3600" u="sng" dirty="0" smtClean="0">
                <a:latin typeface="Times New Roman" pitchFamily="18" charset="0"/>
                <a:cs typeface="Times New Roman" pitchFamily="18" charset="0"/>
              </a:rPr>
              <a:t>местоимения.</a:t>
            </a:r>
            <a:endParaRPr lang="ru-RU" sz="3600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552876" y="332656"/>
            <a:ext cx="7035837" cy="523220"/>
          </a:xfrm>
          <a:prstGeom prst="rect">
            <a:avLst/>
          </a:prstGeom>
          <a:solidFill>
            <a:schemeClr val="accent6"/>
          </a:solidFill>
        </p:spPr>
        <p:txBody>
          <a:bodyPr wrap="none">
            <a:sp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800" dirty="0" smtClean="0">
                <a:solidFill>
                  <a:srgbClr val="000000"/>
                </a:solidFill>
                <a:latin typeface="Calibri" pitchFamily="34" charset="0"/>
                <a:ea typeface="Microsoft YaHei" pitchFamily="34" charset="-122"/>
              </a:rPr>
              <a:t>Решаем проблему, открываем новые знания</a:t>
            </a:r>
            <a:endParaRPr lang="ru-RU" sz="2800" dirty="0">
              <a:solidFill>
                <a:srgbClr val="000000"/>
              </a:solidFill>
              <a:latin typeface="Calibri" pitchFamily="34" charset="0"/>
              <a:ea typeface="Microsoft YaHei" pitchFamily="34" charset="-122"/>
            </a:endParaRPr>
          </a:p>
        </p:txBody>
      </p:sp>
      <p:pic>
        <p:nvPicPr>
          <p:cNvPr id="26625" name="Picture 1" descr="C:\Documents and Settings\Александр\Рабочий стол\уроки для аттестации\МАЛЬВИН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52320" y="4149080"/>
            <a:ext cx="1414149" cy="2525266"/>
          </a:xfrm>
          <a:prstGeom prst="rect">
            <a:avLst/>
          </a:prstGeom>
          <a:noFill/>
        </p:spPr>
      </p:pic>
      <p:pic>
        <p:nvPicPr>
          <p:cNvPr id="5" name="Рисунок 6" descr="значки - идея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260648"/>
            <a:ext cx="728471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2276872"/>
            <a:ext cx="799288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u="sng" dirty="0" smtClean="0">
                <a:latin typeface="Times New Roman" pitchFamily="18" charset="0"/>
                <a:cs typeface="Times New Roman" pitchFamily="18" charset="0"/>
              </a:rPr>
              <a:t>Местоимение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-это часть речи, которая не называет предмет, а только на него указывает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3600" u="sng" dirty="0">
                <a:latin typeface="Times New Roman" pitchFamily="18" charset="0"/>
                <a:cs typeface="Times New Roman" pitchFamily="18" charset="0"/>
              </a:rPr>
              <a:t> Я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600" u="sng" dirty="0">
                <a:latin typeface="Times New Roman" pitchFamily="18" charset="0"/>
                <a:cs typeface="Times New Roman" pitchFamily="18" charset="0"/>
              </a:rPr>
              <a:t>Мы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600" u="sng" dirty="0">
                <a:latin typeface="Times New Roman" pitchFamily="18" charset="0"/>
                <a:cs typeface="Times New Roman" pitchFamily="18" charset="0"/>
              </a:rPr>
              <a:t>Ты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3600" u="sng" dirty="0">
                <a:latin typeface="Times New Roman" pitchFamily="18" charset="0"/>
                <a:cs typeface="Times New Roman" pitchFamily="18" charset="0"/>
              </a:rPr>
              <a:t>Вы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,</a:t>
            </a:r>
            <a:br>
              <a:rPr lang="ru-RU" sz="3600" dirty="0">
                <a:latin typeface="Times New Roman" pitchFamily="18" charset="0"/>
                <a:cs typeface="Times New Roman" pitchFamily="18" charset="0"/>
              </a:rPr>
            </a:br>
            <a:r>
              <a:rPr lang="ru-RU" sz="3600" u="sng" dirty="0">
                <a:latin typeface="Times New Roman" pitchFamily="18" charset="0"/>
                <a:cs typeface="Times New Roman" pitchFamily="18" charset="0"/>
              </a:rPr>
              <a:t>Он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600" u="sng" dirty="0">
                <a:latin typeface="Times New Roman" pitchFamily="18" charset="0"/>
                <a:cs typeface="Times New Roman" pitchFamily="18" charset="0"/>
              </a:rPr>
              <a:t>Она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600" u="sng" dirty="0">
                <a:latin typeface="Times New Roman" pitchFamily="18" charset="0"/>
                <a:cs typeface="Times New Roman" pitchFamily="18" charset="0"/>
              </a:rPr>
              <a:t>Оно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600" u="sng" dirty="0">
                <a:latin typeface="Times New Roman" pitchFamily="18" charset="0"/>
                <a:cs typeface="Times New Roman" pitchFamily="18" charset="0"/>
              </a:rPr>
              <a:t>Они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называются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личными.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70436" y="476672"/>
            <a:ext cx="5814284" cy="523220"/>
          </a:xfrm>
          <a:prstGeom prst="rect">
            <a:avLst/>
          </a:prstGeom>
          <a:solidFill>
            <a:schemeClr val="accent6"/>
          </a:solidFill>
        </p:spPr>
        <p:txBody>
          <a:bodyPr wrap="none">
            <a:sp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800" dirty="0" smtClean="0">
                <a:solidFill>
                  <a:srgbClr val="000000"/>
                </a:solidFill>
                <a:latin typeface="Times New Roman" pitchFamily="18" charset="0"/>
                <a:ea typeface="Microsoft YaHei" pitchFamily="34" charset="-122"/>
                <a:cs typeface="Times New Roman" pitchFamily="18" charset="0"/>
              </a:rPr>
              <a:t>Сравниваем свой вывод с авторским</a:t>
            </a:r>
            <a:endParaRPr lang="ru-RU" sz="2800" dirty="0">
              <a:solidFill>
                <a:srgbClr val="000000"/>
              </a:solidFill>
              <a:latin typeface="Times New Roman" pitchFamily="18" charset="0"/>
              <a:ea typeface="Microsoft YaHei" pitchFamily="34" charset="-122"/>
              <a:cs typeface="Times New Roman" pitchFamily="18" charset="0"/>
            </a:endParaRPr>
          </a:p>
        </p:txBody>
      </p:sp>
      <p:pic>
        <p:nvPicPr>
          <p:cNvPr id="4" name="Рисунок 7" descr="значки - сравниваем с автором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332656"/>
            <a:ext cx="811213" cy="766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1" name="Picture 1" descr="C:\Documents and Settings\Александр\Рабочий стол\уроки для аттестации\МАЛЬВИНА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52320" y="3933056"/>
            <a:ext cx="1494798" cy="266928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179512" y="1423319"/>
            <a:ext cx="8712968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 рыбалке.</a:t>
            </a:r>
            <a:endParaRPr kumimoji="0" lang="ru-RU" sz="36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</a:t>
            </a:r>
            <a:r>
              <a:rPr lang="ru-RU" sz="3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Однажды Коля пошел ловить рыбу.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3600" b="0" i="0" u="sng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Его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не было дома целый день. </a:t>
            </a:r>
            <a:r>
              <a:rPr kumimoji="0" lang="ru-RU" sz="3600" b="0" i="0" u="sng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Ему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удалось поймать много рыбы. </a:t>
            </a:r>
            <a:endParaRPr kumimoji="0" lang="ru-RU" sz="36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331640" y="260648"/>
            <a:ext cx="7560840" cy="523220"/>
          </a:xfrm>
          <a:prstGeom prst="rect">
            <a:avLst/>
          </a:prstGeom>
          <a:solidFill>
            <a:schemeClr val="accent6"/>
          </a:solidFill>
        </p:spPr>
        <p:txBody>
          <a:bodyPr wrap="square">
            <a:sp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800" dirty="0" smtClean="0">
                <a:solidFill>
                  <a:srgbClr val="000000"/>
                </a:solidFill>
                <a:latin typeface="Times New Roman" pitchFamily="18" charset="0"/>
                <a:ea typeface="Microsoft YaHei" pitchFamily="34" charset="-122"/>
                <a:cs typeface="Times New Roman" pitchFamily="18" charset="0"/>
              </a:rPr>
              <a:t>Применяем новые знания. Развиваем умения</a:t>
            </a:r>
            <a:endParaRPr lang="ru-RU" sz="2800" dirty="0">
              <a:solidFill>
                <a:srgbClr val="000000"/>
              </a:solidFill>
              <a:latin typeface="Times New Roman" pitchFamily="18" charset="0"/>
              <a:ea typeface="Microsoft YaHei" pitchFamily="34" charset="-122"/>
              <a:cs typeface="Times New Roman" pitchFamily="18" charset="0"/>
            </a:endParaRPr>
          </a:p>
        </p:txBody>
      </p:sp>
      <p:pic>
        <p:nvPicPr>
          <p:cNvPr id="4" name="Рисунок 6" descr="значки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88640"/>
            <a:ext cx="725488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78" name="Picture 2" descr="C:\Documents and Settings\Александр\Рабочий стол\уроки для аттестации\МАЛЬВИНА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08304" y="4005064"/>
            <a:ext cx="1419910" cy="253555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915816" y="548680"/>
            <a:ext cx="3674339" cy="646331"/>
          </a:xfrm>
          <a:prstGeom prst="rect">
            <a:avLst/>
          </a:prstGeom>
          <a:solidFill>
            <a:srgbClr val="92D050"/>
          </a:solidFill>
        </p:spPr>
        <p:txBody>
          <a:bodyPr wrap="none">
            <a:sp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Физкультминутка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обрезанная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2843808" y="5301208"/>
            <a:ext cx="304800" cy="304800"/>
          </a:xfrm>
          <a:prstGeom prst="rect">
            <a:avLst/>
          </a:prstGeom>
        </p:spPr>
      </p:pic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1259632" y="1772816"/>
            <a:ext cx="6552728" cy="263149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urier New" pitchFamily="49" charset="0"/>
              </a:rPr>
              <a:t>Я пригрею посильней- 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urier New" pitchFamily="49" charset="0"/>
              </a:rPr>
              <a:t>Побежит с горы ручей.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urier New" pitchFamily="49" charset="0"/>
              </a:rPr>
              <a:t>Поднимусь повыше я,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urier New" pitchFamily="49" charset="0"/>
              </a:rPr>
              <a:t>Здравствуй, Красная Весна!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urier New" pitchFamily="49" charset="0"/>
              </a:rPr>
              <a:t>Поднимусь повыше я, 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urier New" pitchFamily="49" charset="0"/>
              </a:rPr>
              <a:t>Здравствуй, Красная Весна!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</a:p>
        </p:txBody>
      </p:sp>
      <p:pic>
        <p:nvPicPr>
          <p:cNvPr id="6" name="Picture 2" descr="C:\Documents and Settings\Александр\Рабочий стол\уроки для аттестации\МАЛЬВИНА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948264" y="3933056"/>
            <a:ext cx="1419910" cy="253555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3962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87624" y="3140968"/>
            <a:ext cx="573625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Мы, с вами, с тобой, тебя, я.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6" descr="значки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550" y="285750"/>
            <a:ext cx="725488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1331640" y="260648"/>
            <a:ext cx="7560840" cy="523220"/>
          </a:xfrm>
          <a:prstGeom prst="rect">
            <a:avLst/>
          </a:prstGeom>
          <a:solidFill>
            <a:schemeClr val="accent6"/>
          </a:solidFill>
        </p:spPr>
        <p:txBody>
          <a:bodyPr wrap="square">
            <a:sp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800" dirty="0" smtClean="0">
                <a:solidFill>
                  <a:srgbClr val="000000"/>
                </a:solidFill>
                <a:latin typeface="Times New Roman" pitchFamily="18" charset="0"/>
                <a:ea typeface="Microsoft YaHei" pitchFamily="34" charset="-122"/>
                <a:cs typeface="Times New Roman" pitchFamily="18" charset="0"/>
              </a:rPr>
              <a:t>Применяем новые знания. Развиваем умения</a:t>
            </a:r>
            <a:endParaRPr lang="ru-RU" sz="2800" dirty="0">
              <a:solidFill>
                <a:srgbClr val="000000"/>
              </a:solidFill>
              <a:latin typeface="Times New Roman" pitchFamily="18" charset="0"/>
              <a:ea typeface="Microsoft YaHei" pitchFamily="34" charset="-122"/>
              <a:cs typeface="Times New Roman" pitchFamily="18" charset="0"/>
            </a:endParaRPr>
          </a:p>
        </p:txBody>
      </p:sp>
      <p:pic>
        <p:nvPicPr>
          <p:cNvPr id="23554" name="Picture 2" descr="C:\Documents and Settings\Александр\Рабочий стол\уроки для аттестации\МАЛЬВИНА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4288" y="3789040"/>
            <a:ext cx="1414149" cy="252526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88640"/>
            <a:ext cx="9144000" cy="6524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u="sng" dirty="0" smtClean="0"/>
              <a:t>ЗАДАЧИ: 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УЗНАТЬ, ЧТО ТАКОЕ МЕСТОИМЕНИЕ;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ВЫЯСНИТЬ  КАКОВА РОЛЬ МЕСТОИМЕНИЯ В РЕЧИ;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УЗНАТЬ ОСОБЕННОСТИ МЕСТОИМЕНИЯ;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НАУЧИТЬСЯ РАСПОЗНАВАТЬ МЕСТОИМЕНИЕ В РЕЧИ.</a:t>
            </a:r>
            <a:endParaRPr lang="ru-RU" sz="36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87624" y="1340768"/>
            <a:ext cx="617443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Продолжите предложения</a:t>
            </a:r>
          </a:p>
          <a:p>
            <a:endParaRPr lang="ru-RU" sz="36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Сегодня я узнал…</a:t>
            </a:r>
          </a:p>
          <a:p>
            <a:pPr lvl="0">
              <a:buFont typeface="Arial" pitchFamily="34" charset="0"/>
              <a:buChar char="•"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Теперь я могу…</a:t>
            </a:r>
          </a:p>
          <a:p>
            <a:pPr lvl="0">
              <a:buFont typeface="Arial" pitchFamily="34" charset="0"/>
              <a:buChar char="•"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Я научился…</a:t>
            </a:r>
          </a:p>
          <a:p>
            <a:pPr lvl="0">
              <a:buFont typeface="Arial" pitchFamily="34" charset="0"/>
              <a:buChar char="•"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Я понял, что…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D:\Алена\алена работа\презентация\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188640"/>
            <a:ext cx="1584176" cy="1267341"/>
          </a:xfrm>
          <a:prstGeom prst="rect">
            <a:avLst/>
          </a:prstGeom>
          <a:noFill/>
        </p:spPr>
      </p:pic>
      <p:pic>
        <p:nvPicPr>
          <p:cNvPr id="3075" name="Picture 3" descr="C:\Documents and Settings\Александр\Рабочий стол\уроки для аттестации\98771264_large_0012.jpg"/>
          <p:cNvPicPr>
            <a:picLocks noChangeAspect="1" noChangeArrowheads="1"/>
          </p:cNvPicPr>
          <p:nvPr/>
        </p:nvPicPr>
        <p:blipFill>
          <a:blip r:embed="rId3" cstate="print"/>
          <a:srcRect l="9474" t="12807" r="22025" b="79983"/>
          <a:stretch>
            <a:fillRect/>
          </a:stretch>
        </p:blipFill>
        <p:spPr bwMode="auto">
          <a:xfrm>
            <a:off x="1331640" y="2924944"/>
            <a:ext cx="6768752" cy="1368152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3491880" y="404664"/>
            <a:ext cx="3888432" cy="584775"/>
          </a:xfrm>
          <a:prstGeom prst="rect">
            <a:avLst/>
          </a:prstGeom>
          <a:solidFill>
            <a:schemeClr val="accent6"/>
          </a:solidFill>
        </p:spPr>
        <p:txBody>
          <a:bodyPr wrap="square">
            <a:spAutoFit/>
          </a:bodyPr>
          <a:lstStyle/>
          <a:p>
            <a:pPr algn="ctr"/>
            <a:r>
              <a:rPr lang="ru-RU" sz="32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Чистописание</a:t>
            </a:r>
            <a:endParaRPr lang="ru-RU" sz="3200" b="1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91680" y="1988840"/>
            <a:ext cx="586340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dirty="0" smtClean="0"/>
              <a:t>Местоимение как часть речи</a:t>
            </a:r>
            <a:endParaRPr lang="ru-RU" sz="36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843808" y="764704"/>
            <a:ext cx="3530967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ln>
                  <a:solidFill>
                    <a:srgbClr val="FF0000"/>
                  </a:solidFill>
                </a:ln>
                <a:latin typeface="Times New Roman" pitchFamily="18" charset="0"/>
                <a:cs typeface="Times New Roman" pitchFamily="18" charset="0"/>
              </a:rPr>
              <a:t>ТЕМА УРОКА: </a:t>
            </a:r>
            <a:endParaRPr lang="ru-RU" sz="3600" dirty="0">
              <a:ln>
                <a:solidFill>
                  <a:srgbClr val="FF0000"/>
                </a:solidFill>
              </a:ln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D:\Алена\алена работа\презентация\1s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5816" y="2945179"/>
            <a:ext cx="3888432" cy="3473665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1907704" y="332656"/>
            <a:ext cx="6408712" cy="523220"/>
          </a:xfrm>
          <a:prstGeom prst="rect">
            <a:avLst/>
          </a:prstGeom>
          <a:solidFill>
            <a:schemeClr val="accent6"/>
          </a:solidFill>
        </p:spPr>
        <p:txBody>
          <a:bodyPr wrap="square">
            <a:sp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800" dirty="0" smtClean="0">
                <a:solidFill>
                  <a:srgbClr val="000000"/>
                </a:solidFill>
                <a:latin typeface="Calibri" pitchFamily="34" charset="0"/>
                <a:ea typeface="Microsoft YaHei" pitchFamily="34" charset="-122"/>
              </a:rPr>
              <a:t>Определяем    тему   урока</a:t>
            </a:r>
            <a:endParaRPr lang="ru-RU" sz="2800" dirty="0">
              <a:solidFill>
                <a:srgbClr val="000000"/>
              </a:solidFill>
              <a:latin typeface="Calibri" pitchFamily="34" charset="0"/>
              <a:ea typeface="Microsoft YaHei" pitchFamily="34" charset="-122"/>
            </a:endParaRPr>
          </a:p>
        </p:txBody>
      </p:sp>
      <p:pic>
        <p:nvPicPr>
          <p:cNvPr id="7" name="Рисунок 15" descr="значок новая тема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600" y="260648"/>
            <a:ext cx="588963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979712" y="424989"/>
            <a:ext cx="6620272" cy="430887"/>
          </a:xfrm>
          <a:prstGeom prst="rect">
            <a:avLst/>
          </a:prstGeom>
          <a:solidFill>
            <a:schemeClr val="accent6"/>
          </a:solidFill>
        </p:spPr>
        <p:txBody>
          <a:bodyPr wrap="square">
            <a:sp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800" dirty="0" smtClean="0">
                <a:solidFill>
                  <a:srgbClr val="FF0000"/>
                </a:solidFill>
                <a:latin typeface="Calibri" pitchFamily="34" charset="0"/>
                <a:ea typeface="Microsoft YaHei" pitchFamily="34" charset="-122"/>
              </a:rPr>
              <a:t>Определяем    цель    урока</a:t>
            </a:r>
            <a:endParaRPr lang="ru-RU" sz="2800" dirty="0">
              <a:solidFill>
                <a:srgbClr val="FF0000"/>
              </a:solidFill>
              <a:latin typeface="Calibri" pitchFamily="34" charset="0"/>
              <a:ea typeface="Microsoft YaHei" pitchFamily="34" charset="-122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2348880"/>
            <a:ext cx="7120880" cy="2952328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Цель урока:</a:t>
            </a:r>
          </a:p>
          <a:p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Изучить местоимение </a:t>
            </a:r>
          </a:p>
          <a:p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как  часть </a:t>
            </a: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речи.</a:t>
            </a:r>
            <a:endParaRPr lang="ru-RU" sz="3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15" descr="значок новая тема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332656"/>
            <a:ext cx="588963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88640"/>
            <a:ext cx="8784976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u="sng" dirty="0" smtClean="0"/>
              <a:t>ЗАДАЧИ: 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УЗНАТЬ, ЧТО ТАКОЕ МЕСТОИМЕНИЕ;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ВЫЯСНИТЬ  КАКОВА РОЛЬ МЕСТОИМЕНИЯ В РЕЧИ;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УЗНАТЬ ОСОБЕННОСТИ МЕСТОИМЕНИЯ;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НАУЧИТЬСЯ РАСПОЗНАВАТЬ МЕСТОИМЕНИЕ В РЕЧИ.</a:t>
            </a:r>
            <a:endParaRPr lang="ru-RU" sz="32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67544" y="980728"/>
            <a:ext cx="813690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3600" dirty="0" smtClean="0"/>
          </a:p>
          <a:p>
            <a:endParaRPr lang="ru-RU" sz="3600" dirty="0" smtClean="0"/>
          </a:p>
          <a:p>
            <a:r>
              <a:rPr lang="ru-RU" sz="3600" dirty="0" smtClean="0"/>
              <a:t>Прочитайте текст.</a:t>
            </a:r>
          </a:p>
          <a:p>
            <a:r>
              <a:rPr lang="ru-RU" sz="3600" dirty="0" smtClean="0"/>
              <a:t>  	</a:t>
            </a:r>
          </a:p>
          <a:p>
            <a:r>
              <a:rPr lang="ru-RU" sz="3600" i="1" dirty="0" smtClean="0"/>
              <a:t>	Сова </a:t>
            </a:r>
            <a:r>
              <a:rPr lang="ru-RU" sz="3600" dirty="0" smtClean="0"/>
              <a:t>— </a:t>
            </a:r>
            <a:r>
              <a:rPr lang="ru-RU" sz="3600" i="1" dirty="0" smtClean="0"/>
              <a:t>хищная птица. Из всех видов хищников сова считается лучшим охотником. У совы мощные когти и чуткие уши.</a:t>
            </a:r>
            <a:endParaRPr lang="ru-RU" sz="36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691680" y="332656"/>
            <a:ext cx="7035837" cy="523220"/>
          </a:xfrm>
          <a:prstGeom prst="rect">
            <a:avLst/>
          </a:prstGeom>
          <a:solidFill>
            <a:schemeClr val="accent6"/>
          </a:solidFill>
        </p:spPr>
        <p:txBody>
          <a:bodyPr wrap="none">
            <a:sp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800" dirty="0" smtClean="0">
                <a:latin typeface="Calibri" pitchFamily="34" charset="0"/>
                <a:ea typeface="Microsoft YaHei" pitchFamily="34" charset="-122"/>
              </a:rPr>
              <a:t>Решаем проблему, открываем новые знания</a:t>
            </a:r>
            <a:endParaRPr lang="ru-RU" sz="2800" dirty="0">
              <a:latin typeface="Calibri" pitchFamily="34" charset="0"/>
              <a:ea typeface="Microsoft YaHei" pitchFamily="34" charset="-122"/>
            </a:endParaRPr>
          </a:p>
        </p:txBody>
      </p:sp>
      <p:pic>
        <p:nvPicPr>
          <p:cNvPr id="5" name="Рисунок 6" descr="значки - идея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260648"/>
            <a:ext cx="728471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611560" y="1844824"/>
            <a:ext cx="8100392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190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Я о себе такого мнения:</a:t>
            </a:r>
            <a:br>
              <a:rPr kumimoji="0" lang="ru-RU" sz="3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3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Огромна роль местоимения!</a:t>
            </a:r>
            <a:br>
              <a:rPr kumimoji="0" lang="ru-RU" sz="3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3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Я делу отдаюсь сполна:</a:t>
            </a:r>
            <a:br>
              <a:rPr kumimoji="0" lang="ru-RU" sz="3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3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Я </a:t>
            </a:r>
            <a:r>
              <a:rPr kumimoji="0" lang="ru-RU" sz="3600" b="0" i="0" u="sng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заменяю имена! </a:t>
            </a:r>
            <a:endParaRPr kumimoji="0" lang="ru-RU" sz="3600" b="0" i="0" u="sng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552876" y="332656"/>
            <a:ext cx="7035837" cy="523220"/>
          </a:xfrm>
          <a:prstGeom prst="rect">
            <a:avLst/>
          </a:prstGeom>
          <a:solidFill>
            <a:schemeClr val="accent6"/>
          </a:solidFill>
        </p:spPr>
        <p:txBody>
          <a:bodyPr wrap="none">
            <a:sp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800" dirty="0" smtClean="0">
                <a:solidFill>
                  <a:srgbClr val="000000"/>
                </a:solidFill>
                <a:latin typeface="Calibri" pitchFamily="34" charset="0"/>
                <a:ea typeface="Microsoft YaHei" pitchFamily="34" charset="-122"/>
              </a:rPr>
              <a:t>Решаем проблему, открываем новые знания</a:t>
            </a:r>
            <a:endParaRPr lang="ru-RU" sz="2800" dirty="0">
              <a:solidFill>
                <a:srgbClr val="000000"/>
              </a:solidFill>
              <a:latin typeface="Calibri" pitchFamily="34" charset="0"/>
              <a:ea typeface="Microsoft YaHei" pitchFamily="34" charset="-122"/>
            </a:endParaRPr>
          </a:p>
        </p:txBody>
      </p:sp>
      <p:pic>
        <p:nvPicPr>
          <p:cNvPr id="6" name="Рисунок 6" descr="значки - идея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260648"/>
            <a:ext cx="728471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6" name="Picture 2" descr="C:\Documents and Settings\Александр\Рабочий стол\уроки для аттестации\МАЛЬВИНА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76256" y="3861048"/>
            <a:ext cx="1405508" cy="25098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2060848"/>
            <a:ext cx="784887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Вывод: 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Местоимение –это часть речи,  которая употребляется вместо имени </a:t>
            </a:r>
            <a:r>
              <a:rPr lang="ru-RU" sz="3600" u="sng" dirty="0" smtClean="0">
                <a:latin typeface="Times New Roman" pitchFamily="18" charset="0"/>
                <a:cs typeface="Times New Roman" pitchFamily="18" charset="0"/>
              </a:rPr>
              <a:t>существительного.</a:t>
            </a:r>
            <a:endParaRPr lang="ru-RU" sz="3600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552876" y="332656"/>
            <a:ext cx="7035837" cy="523220"/>
          </a:xfrm>
          <a:prstGeom prst="rect">
            <a:avLst/>
          </a:prstGeom>
          <a:solidFill>
            <a:schemeClr val="accent6"/>
          </a:solidFill>
        </p:spPr>
        <p:txBody>
          <a:bodyPr wrap="none">
            <a:sp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800" dirty="0" smtClean="0">
                <a:solidFill>
                  <a:srgbClr val="000000"/>
                </a:solidFill>
                <a:latin typeface="Calibri" pitchFamily="34" charset="0"/>
                <a:ea typeface="Microsoft YaHei" pitchFamily="34" charset="-122"/>
              </a:rPr>
              <a:t>Решаем проблему, открываем новые знания</a:t>
            </a:r>
            <a:endParaRPr lang="ru-RU" sz="2800" dirty="0">
              <a:solidFill>
                <a:srgbClr val="000000"/>
              </a:solidFill>
              <a:latin typeface="Calibri" pitchFamily="34" charset="0"/>
              <a:ea typeface="Microsoft YaHei" pitchFamily="34" charset="-122"/>
            </a:endParaRPr>
          </a:p>
        </p:txBody>
      </p:sp>
      <p:pic>
        <p:nvPicPr>
          <p:cNvPr id="4" name="Рисунок 6" descr="значки - идея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260648"/>
            <a:ext cx="728471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697" name="Picture 1" descr="C:\Documents and Settings\Александр\Рабочий стол\уроки для аттестации\МАЛЬВИНА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48264" y="3573016"/>
            <a:ext cx="1693540" cy="302417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1772816"/>
            <a:ext cx="806489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Вывод: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Местоимения делают нашу речь разнообразной, яркой, помогают избежать повторов.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552876" y="332656"/>
            <a:ext cx="7035837" cy="523220"/>
          </a:xfrm>
          <a:prstGeom prst="rect">
            <a:avLst/>
          </a:prstGeom>
          <a:solidFill>
            <a:schemeClr val="accent6"/>
          </a:solidFill>
        </p:spPr>
        <p:txBody>
          <a:bodyPr wrap="none">
            <a:sp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800" dirty="0" smtClean="0">
                <a:solidFill>
                  <a:srgbClr val="000000"/>
                </a:solidFill>
                <a:latin typeface="Calibri" pitchFamily="34" charset="0"/>
                <a:ea typeface="Microsoft YaHei" pitchFamily="34" charset="-122"/>
              </a:rPr>
              <a:t>Решаем проблему, открываем новые знания</a:t>
            </a:r>
            <a:endParaRPr lang="ru-RU" sz="2800" dirty="0">
              <a:solidFill>
                <a:srgbClr val="000000"/>
              </a:solidFill>
              <a:latin typeface="Calibri" pitchFamily="34" charset="0"/>
              <a:ea typeface="Microsoft YaHei" pitchFamily="34" charset="-122"/>
            </a:endParaRPr>
          </a:p>
        </p:txBody>
      </p:sp>
      <p:pic>
        <p:nvPicPr>
          <p:cNvPr id="4" name="Рисунок 6" descr="значки - идея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260648"/>
            <a:ext cx="728471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3" name="Picture 1" descr="C:\Documents and Settings\Александр\Рабочий стол\уроки для аттестации\МАЛЬВИНА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32240" y="3861048"/>
            <a:ext cx="1405508" cy="25098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232</TotalTime>
  <Words>276</Words>
  <Application>Microsoft Office PowerPoint</Application>
  <PresentationFormat>Экран (4:3)</PresentationFormat>
  <Paragraphs>60</Paragraphs>
  <Slides>17</Slides>
  <Notes>1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Презентация PowerPoint</vt:lpstr>
      <vt:lpstr>Презентация PowerPoint</vt:lpstr>
      <vt:lpstr>Презентация PowerPoint</vt:lpstr>
      <vt:lpstr>Определяем    цель    урока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Маша</cp:lastModifiedBy>
  <cp:revision>28</cp:revision>
  <dcterms:modified xsi:type="dcterms:W3CDTF">2015-02-18T19:47:08Z</dcterms:modified>
</cp:coreProperties>
</file>