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9" r:id="rId2"/>
    <p:sldId id="257" r:id="rId3"/>
    <p:sldId id="289" r:id="rId4"/>
    <p:sldId id="288" r:id="rId5"/>
    <p:sldId id="262" r:id="rId6"/>
    <p:sldId id="276" r:id="rId7"/>
    <p:sldId id="277" r:id="rId8"/>
    <p:sldId id="290" r:id="rId9"/>
    <p:sldId id="285" r:id="rId10"/>
    <p:sldId id="301" r:id="rId11"/>
    <p:sldId id="291" r:id="rId12"/>
    <p:sldId id="308" r:id="rId13"/>
    <p:sldId id="298" r:id="rId14"/>
    <p:sldId id="278" r:id="rId15"/>
    <p:sldId id="30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524A5-541C-4EC0-96D4-F096E18BA538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8143B-144A-4FE7-B7B7-A9E064192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AA3CB8-471C-487A-97F9-EEBCE2C087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Урок русского языка в 4 классе по теме: «Правописание безударных окончаний существительных в единственном числе»</a:t>
            </a:r>
            <a:endParaRPr lang="ru-RU" sz="28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28728" y="3429000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 smtClean="0">
                <a:solidFill>
                  <a:srgbClr val="008000"/>
                </a:solidFill>
              </a:rPr>
              <a:t>Урок </a:t>
            </a:r>
            <a:r>
              <a:rPr lang="ru-RU" b="1" i="1" dirty="0" smtClean="0">
                <a:solidFill>
                  <a:srgbClr val="008000"/>
                </a:solidFill>
              </a:rPr>
              <a:t>подготовила и провела</a:t>
            </a:r>
          </a:p>
          <a:p>
            <a:r>
              <a:rPr lang="ru-RU" b="1" i="1" dirty="0" smtClean="0">
                <a:solidFill>
                  <a:srgbClr val="008000"/>
                </a:solidFill>
              </a:rPr>
              <a:t>учитель начальных классов</a:t>
            </a:r>
          </a:p>
          <a:p>
            <a:r>
              <a:rPr lang="ru-RU" b="1" i="1" dirty="0" smtClean="0">
                <a:solidFill>
                  <a:srgbClr val="008000"/>
                </a:solidFill>
              </a:rPr>
              <a:t>МБОУ «Мамонтовская средняя общеобразовательная школа»</a:t>
            </a:r>
          </a:p>
          <a:p>
            <a:r>
              <a:rPr lang="ru-RU" b="1" i="1" dirty="0" smtClean="0">
                <a:solidFill>
                  <a:srgbClr val="008000"/>
                </a:solidFill>
              </a:rPr>
              <a:t>Иванова Ю.В .</a:t>
            </a:r>
          </a:p>
          <a:p>
            <a:r>
              <a:rPr lang="ru-RU" b="1" i="1" dirty="0" smtClean="0">
                <a:solidFill>
                  <a:srgbClr val="008000"/>
                </a:solidFill>
              </a:rPr>
              <a:t>2015/2016 учебный </a:t>
            </a:r>
            <a:r>
              <a:rPr lang="ru-RU" b="1" i="1" dirty="0" smtClean="0">
                <a:solidFill>
                  <a:srgbClr val="008000"/>
                </a:solidFill>
              </a:rPr>
              <a:t>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Выбираем слова для диктанта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Работаем в парах!</a:t>
            </a:r>
            <a:endParaRPr lang="ru-RU" b="1" dirty="0" smtClean="0">
              <a:solidFill>
                <a:schemeClr val="accent2"/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97207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dirty="0" smtClean="0"/>
              <a:t> </a:t>
            </a:r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ru-RU" sz="4000" b="1" dirty="0" smtClean="0"/>
              <a:t>Сторож, игрушка, в колыбели, задумался, проиграл, по математике, на ветке, зубки, чудесный, прекрасный, к избушке, задумался, о мыши, без тетрадки, для загадки, капустный, к рябине, </a:t>
            </a:r>
          </a:p>
          <a:p>
            <a:pPr>
              <a:buFontTx/>
              <a:buNone/>
            </a:pPr>
            <a:r>
              <a:rPr lang="ru-RU" sz="4000" b="1" dirty="0" smtClean="0"/>
              <a:t>   с игрушки</a:t>
            </a:r>
          </a:p>
          <a:p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ronom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981075"/>
            <a:ext cx="3706813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188" descr="pronom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071546"/>
            <a:ext cx="37084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193"/>
          <p:cNvSpPr>
            <a:spLocks noChangeArrowheads="1"/>
          </p:cNvSpPr>
          <p:nvPr/>
        </p:nvSpPr>
        <p:spPr bwMode="auto">
          <a:xfrm>
            <a:off x="0" y="2357430"/>
            <a:ext cx="1398587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7200" b="1" i="1" dirty="0">
                <a:solidFill>
                  <a:srgbClr val="FF0000"/>
                </a:solidFill>
                <a:latin typeface="Arial" charset="0"/>
              </a:rPr>
              <a:t>е</a:t>
            </a:r>
          </a:p>
        </p:txBody>
      </p:sp>
      <p:sp>
        <p:nvSpPr>
          <p:cNvPr id="22535" name="Rectangle 195"/>
          <p:cNvSpPr>
            <a:spLocks noChangeArrowheads="1"/>
          </p:cNvSpPr>
          <p:nvPr/>
        </p:nvSpPr>
        <p:spPr bwMode="auto">
          <a:xfrm>
            <a:off x="7624763" y="2285992"/>
            <a:ext cx="1519237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7200" b="1" i="1" dirty="0">
                <a:solidFill>
                  <a:srgbClr val="FF0000"/>
                </a:solidFill>
                <a:latin typeface="Arial" charset="0"/>
              </a:rPr>
              <a:t>и</a:t>
            </a:r>
          </a:p>
        </p:txBody>
      </p:sp>
      <p:sp>
        <p:nvSpPr>
          <p:cNvPr id="5316" name="Text Box 196"/>
          <p:cNvSpPr txBox="1">
            <a:spLocks noChangeArrowheads="1"/>
          </p:cNvSpPr>
          <p:nvPr/>
        </p:nvSpPr>
        <p:spPr bwMode="auto">
          <a:xfrm>
            <a:off x="2339975" y="5013325"/>
            <a:ext cx="3833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 i="1">
                <a:solidFill>
                  <a:srgbClr val="000099"/>
                </a:solidFill>
              </a:rPr>
              <a:t>на дуб.</a:t>
            </a:r>
          </a:p>
        </p:txBody>
      </p:sp>
      <p:sp>
        <p:nvSpPr>
          <p:cNvPr id="5320" name="Rectangle 200"/>
          <p:cNvSpPr>
            <a:spLocks noChangeArrowheads="1"/>
          </p:cNvSpPr>
          <p:nvPr/>
        </p:nvSpPr>
        <p:spPr bwMode="auto">
          <a:xfrm>
            <a:off x="1763713" y="4941888"/>
            <a:ext cx="555148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 i="1">
                <a:solidFill>
                  <a:srgbClr val="000099"/>
                </a:solidFill>
              </a:rPr>
              <a:t>от злост.</a:t>
            </a:r>
          </a:p>
        </p:txBody>
      </p:sp>
      <p:sp>
        <p:nvSpPr>
          <p:cNvPr id="5322" name="Rectangle 202"/>
          <p:cNvSpPr>
            <a:spLocks noChangeArrowheads="1"/>
          </p:cNvSpPr>
          <p:nvPr/>
        </p:nvSpPr>
        <p:spPr bwMode="auto">
          <a:xfrm>
            <a:off x="2843213" y="4941888"/>
            <a:ext cx="3251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 i="1">
                <a:solidFill>
                  <a:srgbClr val="000099"/>
                </a:solidFill>
              </a:rPr>
              <a:t>в пол.</a:t>
            </a:r>
          </a:p>
        </p:txBody>
      </p:sp>
      <p:sp>
        <p:nvSpPr>
          <p:cNvPr id="5324" name="Rectangle 204"/>
          <p:cNvSpPr>
            <a:spLocks noChangeArrowheads="1"/>
          </p:cNvSpPr>
          <p:nvPr/>
        </p:nvSpPr>
        <p:spPr bwMode="auto">
          <a:xfrm>
            <a:off x="2555875" y="5013325"/>
            <a:ext cx="44227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 i="1">
                <a:solidFill>
                  <a:srgbClr val="000099"/>
                </a:solidFill>
              </a:rPr>
              <a:t>из бочк.</a:t>
            </a:r>
          </a:p>
        </p:txBody>
      </p:sp>
      <p:sp>
        <p:nvSpPr>
          <p:cNvPr id="5326" name="Rectangle 206"/>
          <p:cNvSpPr>
            <a:spLocks noChangeArrowheads="1"/>
          </p:cNvSpPr>
          <p:nvPr/>
        </p:nvSpPr>
        <p:spPr bwMode="auto">
          <a:xfrm>
            <a:off x="2771775" y="5084763"/>
            <a:ext cx="35750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 i="1">
                <a:solidFill>
                  <a:srgbClr val="000099"/>
                </a:solidFill>
              </a:rPr>
              <a:t>в озер.</a:t>
            </a:r>
          </a:p>
        </p:txBody>
      </p:sp>
      <p:sp>
        <p:nvSpPr>
          <p:cNvPr id="5328" name="Rectangle 208"/>
          <p:cNvSpPr>
            <a:spLocks noChangeArrowheads="1"/>
          </p:cNvSpPr>
          <p:nvPr/>
        </p:nvSpPr>
        <p:spPr bwMode="auto">
          <a:xfrm>
            <a:off x="2555875" y="5084763"/>
            <a:ext cx="38592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 i="1">
                <a:solidFill>
                  <a:srgbClr val="000099"/>
                </a:solidFill>
              </a:rPr>
              <a:t>на вол.</a:t>
            </a:r>
          </a:p>
        </p:txBody>
      </p:sp>
      <p:sp>
        <p:nvSpPr>
          <p:cNvPr id="5330" name="Rectangle 210"/>
          <p:cNvSpPr>
            <a:spLocks noChangeArrowheads="1"/>
          </p:cNvSpPr>
          <p:nvPr/>
        </p:nvSpPr>
        <p:spPr bwMode="auto">
          <a:xfrm>
            <a:off x="2268538" y="5302250"/>
            <a:ext cx="41989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 i="1">
                <a:solidFill>
                  <a:srgbClr val="000099"/>
                </a:solidFill>
              </a:rPr>
              <a:t>в зелен.</a:t>
            </a:r>
          </a:p>
        </p:txBody>
      </p:sp>
      <p:sp>
        <p:nvSpPr>
          <p:cNvPr id="5331" name="Text Box 211"/>
          <p:cNvSpPr txBox="1">
            <a:spLocks noChangeArrowheads="1"/>
          </p:cNvSpPr>
          <p:nvPr/>
        </p:nvSpPr>
        <p:spPr bwMode="auto">
          <a:xfrm>
            <a:off x="1042988" y="-73025"/>
            <a:ext cx="3593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0066"/>
                </a:solidFill>
              </a:rPr>
              <a:t> </a:t>
            </a:r>
            <a:endParaRPr lang="ru-RU" sz="6000" b="1" dirty="0">
              <a:solidFill>
                <a:srgbClr val="FF0066"/>
              </a:solidFill>
            </a:endParaRPr>
          </a:p>
        </p:txBody>
      </p:sp>
      <p:sp>
        <p:nvSpPr>
          <p:cNvPr id="5333" name="Rectangle 213"/>
          <p:cNvSpPr>
            <a:spLocks noChangeArrowheads="1"/>
          </p:cNvSpPr>
          <p:nvPr/>
        </p:nvSpPr>
        <p:spPr bwMode="auto">
          <a:xfrm>
            <a:off x="2700338" y="5013325"/>
            <a:ext cx="32575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 i="1">
                <a:solidFill>
                  <a:srgbClr val="000099"/>
                </a:solidFill>
              </a:rPr>
              <a:t>у дич.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49 -0.1133 L -0.27257 -0.2390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88 -0.11306 L 0.24757 -0.2494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5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9 -0.02936 L -0.19358 -0.1865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5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-0.0504 L 0.16754 -0.1972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5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5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827 -0.01896 L -0.29011 -0.2076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5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5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7552 -0.23075 " pathEditMode="relative" ptsTypes="AA">
                                      <p:cBhvr>
                                        <p:cTn id="100" dur="2000" fill="hold"/>
                                        <p:tgtEl>
                                          <p:spTgt spid="5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5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64 -0.01873 L 0.22725 -0.17618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5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5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611 -0.13642 " pathEditMode="relative" ptsTypes="AA">
                                      <p:cBhvr>
                                        <p:cTn id="132" dur="2000" fill="hold"/>
                                        <p:tgtEl>
                                          <p:spTgt spid="5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6" grpId="0"/>
      <p:bldP spid="5316" grpId="1"/>
      <p:bldP spid="5316" grpId="2"/>
      <p:bldP spid="5320" grpId="0" build="allAtOnce"/>
      <p:bldP spid="5320" grpId="1" build="allAtOnce"/>
      <p:bldP spid="5322" grpId="0"/>
      <p:bldP spid="5322" grpId="1"/>
      <p:bldP spid="5322" grpId="2"/>
      <p:bldP spid="5324" grpId="0"/>
      <p:bldP spid="5324" grpId="1"/>
      <p:bldP spid="5324" grpId="2"/>
      <p:bldP spid="5326" grpId="0"/>
      <p:bldP spid="5326" grpId="1"/>
      <p:bldP spid="5326" grpId="2"/>
      <p:bldP spid="5328" grpId="0"/>
      <p:bldP spid="5328" grpId="1"/>
      <p:bldP spid="5328" grpId="2"/>
      <p:bldP spid="5330" grpId="0"/>
      <p:bldP spid="5330" grpId="1"/>
      <p:bldP spid="5330" grpId="2"/>
      <p:bldP spid="5331" grpId="0"/>
      <p:bldP spid="533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dirty="0" smtClean="0"/>
              <a:t>Задание на выбор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6403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26"/>
                <a:gridCol w="2857520"/>
                <a:gridCol w="3357554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 уровень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 уровень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 уровень</a:t>
                      </a:r>
                      <a:endParaRPr lang="ru-RU" sz="3200" b="1" dirty="0"/>
                    </a:p>
                  </a:txBody>
                  <a:tcPr/>
                </a:tc>
              </a:tr>
              <a:tr h="451539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Спиши, доказывая правильность написания окончаний существительных: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аллее, с собачкой, на дороге, на поверхности, у мыши, о герое, для деревни, возле речки, к стройке.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Вставь безударное падежное окончание, доказывая свой выбор:</a:t>
                      </a:r>
                    </a:p>
                    <a:p>
                      <a:r>
                        <a:rPr lang="ru-RU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 </a:t>
                      </a:r>
                      <a:r>
                        <a:rPr lang="ru-RU" sz="2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храброст</a:t>
                      </a:r>
                      <a:r>
                        <a:rPr lang="ru-RU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…, на </a:t>
                      </a:r>
                      <a:r>
                        <a:rPr lang="ru-RU" sz="2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ладон</a:t>
                      </a:r>
                      <a:r>
                        <a:rPr lang="ru-RU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…, в город…., по </a:t>
                      </a:r>
                      <a:r>
                        <a:rPr lang="ru-RU" sz="2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площадк</a:t>
                      </a:r>
                      <a:r>
                        <a:rPr lang="ru-RU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…, от </a:t>
                      </a:r>
                      <a:r>
                        <a:rPr lang="ru-RU" sz="2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двер</a:t>
                      </a:r>
                      <a:r>
                        <a:rPr lang="ru-RU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…, на озер…, к </a:t>
                      </a:r>
                      <a:r>
                        <a:rPr lang="ru-RU" sz="2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кормушк</a:t>
                      </a:r>
                      <a:r>
                        <a:rPr lang="ru-RU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…, из библиотек….</a:t>
                      </a:r>
                    </a:p>
                    <a:p>
                      <a:endParaRPr lang="ru-RU" sz="28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Подбери существительное с безударным падежным окончанием,  запиши словосочетания, докажи правописание окончаний существительных.</a:t>
                      </a:r>
                    </a:p>
                    <a:p>
                      <a:r>
                        <a:rPr lang="ru-RU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Телеграмма </a:t>
                      </a:r>
                      <a:r>
                        <a:rPr lang="ru-RU" sz="2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</a:t>
                      </a:r>
                      <a:r>
                        <a:rPr lang="ru-RU" sz="24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</a:t>
                      </a:r>
                      <a:endParaRPr lang="ru-RU" sz="24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 о </a:t>
                      </a:r>
                      <a:r>
                        <a:rPr lang="ru-RU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</a:t>
                      </a:r>
                    </a:p>
                    <a:p>
                      <a:r>
                        <a:rPr lang="ru-RU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Сидит на </a:t>
                      </a:r>
                      <a:r>
                        <a:rPr lang="ru-RU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</a:t>
                      </a:r>
                    </a:p>
                    <a:p>
                      <a:r>
                        <a:rPr lang="ru-RU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Сок из </a:t>
                      </a:r>
                      <a:r>
                        <a:rPr lang="ru-RU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</a:p>
                    <a:p>
                      <a:r>
                        <a:rPr lang="ru-RU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Гулял в 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Правила работы в группе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0" y="1214422"/>
            <a:ext cx="6357949" cy="5310203"/>
          </a:xfrm>
        </p:spPr>
        <p:txBody>
          <a:bodyPr>
            <a:normAutofit lnSpcReduction="10000"/>
          </a:bodyPr>
          <a:lstStyle/>
          <a:p>
            <a:pPr marL="4572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0000"/>
                </a:solidFill>
              </a:rPr>
              <a:t>Слушайте каждого члена группы внимательно, не </a:t>
            </a:r>
            <a:r>
              <a:rPr lang="ru-RU" b="1" dirty="0" smtClean="0">
                <a:solidFill>
                  <a:srgbClr val="000000"/>
                </a:solidFill>
              </a:rPr>
              <a:t>перебивая</a:t>
            </a:r>
            <a:endParaRPr lang="ru-RU" b="1" dirty="0">
              <a:solidFill>
                <a:srgbClr val="000000"/>
              </a:solidFill>
            </a:endParaRPr>
          </a:p>
          <a:p>
            <a:pPr marL="4572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0000"/>
                </a:solidFill>
              </a:rPr>
              <a:t>Говорите коротко, ясно, чтобы все могли высказаться</a:t>
            </a:r>
          </a:p>
          <a:p>
            <a:pPr marL="4572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0000"/>
                </a:solidFill>
              </a:rPr>
              <a:t>Поддерживайте друг </a:t>
            </a:r>
            <a:r>
              <a:rPr lang="ru-RU" b="1" dirty="0" smtClean="0">
                <a:solidFill>
                  <a:srgbClr val="000000"/>
                </a:solidFill>
              </a:rPr>
              <a:t>друга </a:t>
            </a:r>
            <a:r>
              <a:rPr lang="ru-RU" b="1" dirty="0">
                <a:solidFill>
                  <a:srgbClr val="000000"/>
                </a:solidFill>
              </a:rPr>
              <a:t>несмотря на </a:t>
            </a:r>
            <a:r>
              <a:rPr lang="ru-RU" b="1" dirty="0" smtClean="0">
                <a:solidFill>
                  <a:srgbClr val="000000"/>
                </a:solidFill>
              </a:rPr>
              <a:t>разногласия</a:t>
            </a:r>
            <a:endParaRPr lang="ru-RU" b="1" dirty="0">
              <a:solidFill>
                <a:srgbClr val="000000"/>
              </a:solidFill>
            </a:endParaRPr>
          </a:p>
          <a:p>
            <a:pPr marL="457200"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000000"/>
                </a:solidFill>
              </a:rPr>
              <a:t>Выступать </a:t>
            </a:r>
            <a:r>
              <a:rPr lang="ru-RU" b="1" dirty="0">
                <a:solidFill>
                  <a:srgbClr val="000000"/>
                </a:solidFill>
              </a:rPr>
              <a:t>от имени группы </a:t>
            </a:r>
            <a:r>
              <a:rPr lang="ru-RU" b="1" i="1" dirty="0">
                <a:solidFill>
                  <a:srgbClr val="C00000"/>
                </a:solidFill>
              </a:rPr>
              <a:t>почетно.</a:t>
            </a:r>
            <a:r>
              <a:rPr lang="ru-RU" b="1" dirty="0">
                <a:solidFill>
                  <a:srgbClr val="000000"/>
                </a:solidFill>
              </a:rPr>
              <a:t> Это делает </a:t>
            </a:r>
            <a:r>
              <a:rPr lang="ru-RU" b="1" dirty="0" smtClean="0">
                <a:solidFill>
                  <a:srgbClr val="000000"/>
                </a:solidFill>
              </a:rPr>
              <a:t>подготовленный </a:t>
            </a:r>
            <a:r>
              <a:rPr lang="ru-RU" b="1" dirty="0">
                <a:solidFill>
                  <a:srgbClr val="000000"/>
                </a:solidFill>
              </a:rPr>
              <a:t>все группой ее полномочный </a:t>
            </a:r>
            <a:r>
              <a:rPr lang="ru-RU" b="1" dirty="0" smtClean="0">
                <a:solidFill>
                  <a:srgbClr val="000000"/>
                </a:solidFill>
              </a:rPr>
              <a:t>представитель</a:t>
            </a:r>
            <a:endParaRPr lang="ru-RU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ru-RU" altLang="ru-RU" sz="2400" dirty="0" smtClean="0"/>
          </a:p>
        </p:txBody>
      </p:sp>
      <p:pic>
        <p:nvPicPr>
          <p:cNvPr id="21508" name="Picture 2" descr="C:\Users\1\AppData\Local\Microsoft\Windows\Temporary Internet Files\Content.IE5\335GHBH6\MC90034336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8225" y="4127500"/>
            <a:ext cx="3025775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mtClean="0"/>
              <a:t>Главные орфограммы русского языка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71612"/>
            <a:ext cx="8669368" cy="4560901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ru-RU" sz="4400" b="1" dirty="0" smtClean="0">
                <a:solidFill>
                  <a:schemeClr val="hlink"/>
                </a:solidFill>
              </a:rPr>
              <a:t>Ударение над гласной</a:t>
            </a:r>
          </a:p>
          <a:p>
            <a:pPr algn="ctr" eaLnBrk="1" hangingPunct="1">
              <a:buNone/>
            </a:pPr>
            <a:r>
              <a:rPr lang="ru-RU" sz="4400" b="1" dirty="0" smtClean="0">
                <a:solidFill>
                  <a:schemeClr val="hlink"/>
                </a:solidFill>
              </a:rPr>
              <a:t>Может сделать букву ясной!</a:t>
            </a:r>
          </a:p>
          <a:p>
            <a:pPr algn="ctr" eaLnBrk="1" hangingPunct="1">
              <a:buNone/>
            </a:pPr>
            <a:endParaRPr lang="ru-RU" sz="4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accent2"/>
                </a:solidFill>
              </a:rPr>
              <a:t>Домашнее задание на выбор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4000" b="1" dirty="0" smtClean="0"/>
              <a:t>Составить тестовые задания с выбором ответов по теме для одноклассников (4, 5 вопросов)</a:t>
            </a:r>
          </a:p>
          <a:p>
            <a:r>
              <a:rPr lang="ru-RU" sz="4000" b="1" dirty="0" smtClean="0"/>
              <a:t>Составить диктант по теме, состоящий из 10 слов</a:t>
            </a:r>
          </a:p>
          <a:p>
            <a:r>
              <a:rPr lang="ru-RU" sz="4000" b="1" dirty="0" smtClean="0"/>
              <a:t>Подобрать пословицы о матери, в которых есть существительные с безударными окончаниями</a:t>
            </a:r>
            <a:endParaRPr lang="ru-RU" sz="40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Двадцать восьмое ноября.</a:t>
            </a:r>
            <a:br>
              <a:rPr lang="ru-RU" dirty="0" smtClean="0"/>
            </a:br>
            <a:r>
              <a:rPr lang="ru-RU" dirty="0" smtClean="0"/>
              <a:t>Классная работа.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57224" y="2500306"/>
            <a:ext cx="7286676" cy="235745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Правописание безударных падежных окончаний существительных в единственном числе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2889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i="1" dirty="0" smtClean="0">
                <a:cs typeface="Times New Roman" pitchFamily="18" charset="0"/>
              </a:rPr>
              <a:t>«Верные и неверные утверждения»</a:t>
            </a:r>
            <a:r>
              <a:rPr lang="ru-RU" altLang="ru-RU" sz="4000" dirty="0" smtClean="0">
                <a:cs typeface="Times New Roman" pitchFamily="18" charset="0"/>
              </a:rPr>
              <a:t/>
            </a:r>
            <a:br>
              <a:rPr lang="ru-RU" altLang="ru-RU" sz="4000" dirty="0" smtClean="0">
                <a:cs typeface="Times New Roman" pitchFamily="18" charset="0"/>
              </a:rPr>
            </a:br>
            <a:endParaRPr lang="ru-RU" altLang="ru-RU" sz="4000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0" y="642917"/>
          <a:ext cx="9144000" cy="6890212"/>
        </p:xfrm>
        <a:graphic>
          <a:graphicData uri="http://schemas.openxmlformats.org/drawingml/2006/table">
            <a:tbl>
              <a:tblPr/>
              <a:tblGrid>
                <a:gridCol w="7429520"/>
                <a:gridCol w="1714480"/>
              </a:tblGrid>
              <a:tr h="8604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 Имя существительное в начальной форме отвечает на вопросы  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кто? что?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8604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 Все имена существительные всегда стоят в форме единственного числа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indent="66675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6667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8604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 Род  существительного - это непостоянный признак  имени существительного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4161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В русском языке пять падежей 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8604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В русском языке есть несклоняемые существительные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8604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Изменение имён по падежам называется склонением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8604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 У имени существительного в русском языке  три типа склонения 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3067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 Склонение - это постоянный признак имени существительного 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78813" y="642918"/>
            <a:ext cx="865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4000" b="1" dirty="0"/>
              <a:t>+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278813" y="3714752"/>
            <a:ext cx="865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4000" b="1" dirty="0"/>
              <a:t>+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80400" y="4643446"/>
            <a:ext cx="863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4000" b="1" dirty="0"/>
              <a:t>+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278813" y="1500174"/>
            <a:ext cx="865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4800" b="1" dirty="0"/>
              <a:t>-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80400" y="2285992"/>
            <a:ext cx="86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4800" b="1" dirty="0"/>
              <a:t>-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280400" y="3000372"/>
            <a:ext cx="86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4800" b="1" dirty="0"/>
              <a:t>-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286776" y="5357826"/>
            <a:ext cx="690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4000" b="1" dirty="0" smtClean="0"/>
              <a:t>+</a:t>
            </a:r>
            <a:endParaRPr lang="ru-RU" altLang="ru-RU" sz="4000" b="1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215338" y="6286520"/>
            <a:ext cx="690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4000" b="1" dirty="0" smtClean="0"/>
              <a:t>+</a:t>
            </a:r>
            <a:endParaRPr lang="ru-RU" alt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dirty="0" smtClean="0">
                <a:solidFill>
                  <a:srgbClr val="000000"/>
                </a:solidFill>
              </a:rPr>
              <a:t> </a:t>
            </a:r>
            <a:br>
              <a:rPr lang="ru-RU" altLang="ru-RU" dirty="0" smtClean="0">
                <a:solidFill>
                  <a:srgbClr val="000000"/>
                </a:solidFill>
              </a:rPr>
            </a:br>
            <a:r>
              <a:rPr lang="ru-RU" altLang="ru-RU" dirty="0" smtClean="0">
                <a:solidFill>
                  <a:srgbClr val="000000"/>
                </a:solidFill>
              </a:rPr>
              <a:t> </a:t>
            </a:r>
            <a:endParaRPr lang="ru-RU" alt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357166"/>
            <a:ext cx="5429256" cy="6143668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457200" indent="-457200" algn="just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 называет адресата </a:t>
            </a:r>
            <a:r>
              <a:rPr lang="ru-RU" altLang="ru-RU" sz="32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кому? 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на, за, под, через, про, в</a:t>
            </a:r>
            <a:r>
              <a:rPr lang="ru-RU" altLang="ru-RU" sz="3200" b="1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без предлогов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от, без, около, вокруг, для</a:t>
            </a:r>
          </a:p>
          <a:p>
            <a:pPr marL="457200" indent="-457200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без предлога не употребляется 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подлежащее 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с, над, под, между, перед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altLang="ru-RU" sz="32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кого?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предлоги </a:t>
            </a:r>
            <a:r>
              <a:rPr lang="ru-RU" altLang="ru-RU" sz="3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к, по 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3200" b="1" i="1" dirty="0" smtClean="0">
                <a:solidFill>
                  <a:srgbClr val="000000"/>
                </a:solidFill>
                <a:cs typeface="Times New Roman" pitchFamily="18" charset="0"/>
              </a:rPr>
              <a:t>что? </a:t>
            </a:r>
            <a:endParaRPr lang="ru-RU" altLang="ru-RU" sz="3200" b="1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3200" b="1" i="1" dirty="0" smtClean="0">
                <a:solidFill>
                  <a:srgbClr val="0070C0"/>
                </a:solidFill>
                <a:cs typeface="Times New Roman" pitchFamily="18" charset="0"/>
              </a:rPr>
              <a:t>о, об</a:t>
            </a:r>
            <a:endParaRPr lang="ru-RU" altLang="ru-RU" sz="3200" b="1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29322" y="357166"/>
            <a:ext cx="3538534" cy="6072230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Д.п.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В.п.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И.п.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Р.п.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П.п.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endParaRPr lang="ru-RU" altLang="ru-RU" sz="32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И.п.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Т.п.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В.п., Р.п.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Д.п.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И.п., В.п.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cs typeface="Times New Roman" pitchFamily="18" charset="0"/>
              </a:rPr>
              <a:t> П.п.</a:t>
            </a:r>
          </a:p>
          <a:p>
            <a:pPr marL="457200" indent="-457200" eaLnBrk="1" hangingPunct="1">
              <a:defRPr/>
            </a:pPr>
            <a:endParaRPr lang="ru-RU" altLang="ru-RU" sz="2400" b="1" dirty="0" smtClean="0"/>
          </a:p>
        </p:txBody>
      </p:sp>
      <p:pic>
        <p:nvPicPr>
          <p:cNvPr id="16389" name="Picture 3" descr="C:\Users\1\AppData\Local\Microsoft\Windows\Temporary Internet Files\Content.IE5\JOTB53K0\MC90044193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786322"/>
            <a:ext cx="197802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C:\Users\1\AppData\Local\Microsoft\Windows\Temporary Internet Files\Content.IE5\JNOW4R15\MC90043252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1857364"/>
            <a:ext cx="1714480" cy="257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99679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851920" y="242088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37014" y="2420888"/>
            <a:ext cx="9813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(я)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44208" y="2420888"/>
            <a:ext cx="1362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(е)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2420888"/>
            <a:ext cx="9813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(я)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2420888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2483768" y="2636912"/>
            <a:ext cx="504056" cy="648072"/>
          </a:xfrm>
          <a:prstGeom prst="frame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3059832" y="2636912"/>
            <a:ext cx="504056" cy="648072"/>
          </a:xfrm>
          <a:prstGeom prst="frame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3851920" y="2636912"/>
            <a:ext cx="504056" cy="648072"/>
          </a:xfrm>
          <a:prstGeom prst="frame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4427984" y="2636912"/>
            <a:ext cx="504056" cy="648072"/>
          </a:xfrm>
          <a:prstGeom prst="frame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Рамка 11"/>
          <p:cNvSpPr/>
          <p:nvPr/>
        </p:nvSpPr>
        <p:spPr>
          <a:xfrm>
            <a:off x="5580112" y="2636912"/>
            <a:ext cx="504056" cy="648072"/>
          </a:xfrm>
          <a:prstGeom prst="frame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Рамка 12"/>
          <p:cNvSpPr/>
          <p:nvPr/>
        </p:nvSpPr>
        <p:spPr>
          <a:xfrm>
            <a:off x="6516216" y="2636912"/>
            <a:ext cx="504056" cy="648072"/>
          </a:xfrm>
          <a:prstGeom prst="frame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мка 13"/>
          <p:cNvSpPr/>
          <p:nvPr/>
        </p:nvSpPr>
        <p:spPr>
          <a:xfrm>
            <a:off x="7092280" y="2636912"/>
            <a:ext cx="504056" cy="648072"/>
          </a:xfrm>
          <a:prstGeom prst="frame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мка 14"/>
          <p:cNvSpPr/>
          <p:nvPr/>
        </p:nvSpPr>
        <p:spPr>
          <a:xfrm>
            <a:off x="8172400" y="2636912"/>
            <a:ext cx="504056" cy="648072"/>
          </a:xfrm>
          <a:prstGeom prst="frame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63888" y="3284984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28184" y="3284984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172400" y="3284984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Как правильно написать безударное окончание существительного?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3714776" cy="50006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1 способ</a:t>
            </a:r>
            <a:endParaRPr lang="ru-RU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0" y="1643050"/>
            <a:ext cx="4714876" cy="492922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Определи, есть ли в слове данная орфограмма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Определи склонение существительного по начальной форме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Безударное </a:t>
            </a:r>
            <a:r>
              <a:rPr lang="ru-RU" sz="3000" b="1" dirty="0">
                <a:solidFill>
                  <a:schemeClr val="tx2">
                    <a:lumMod val="50000"/>
                  </a:schemeClr>
                </a:solidFill>
              </a:rPr>
              <a:t>окончание проверяй ударным у опорных 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слов того же склонения! </a:t>
            </a:r>
            <a:endParaRPr lang="ru-RU" sz="30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Проверь  окончание по таблице окончаний</a:t>
            </a:r>
            <a:endParaRPr lang="ru-RU" sz="30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3438" y="1142984"/>
            <a:ext cx="4041775" cy="50006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2 способ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643438" y="1643050"/>
            <a:ext cx="4500561" cy="492922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Определи, есть ли в слове данная орфограмма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Определи  склонение и падеж проверяемого слова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Вспомни окончание существительного по таблице окончаний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Проверь по опорному слову того же склонения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Слова – «костыли»</a:t>
            </a:r>
            <a:br>
              <a:rPr lang="ru-RU" sz="4000"/>
            </a:br>
            <a:r>
              <a:rPr lang="ru-RU" sz="4000"/>
              <a:t>(опорные слова)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dirty="0">
                <a:solidFill>
                  <a:schemeClr val="bg2"/>
                </a:solidFill>
              </a:rPr>
              <a:t>                                         </a:t>
            </a:r>
          </a:p>
          <a:p>
            <a:pPr>
              <a:buFontTx/>
              <a:buNone/>
            </a:pPr>
            <a:r>
              <a:rPr lang="ru-RU" dirty="0">
                <a:solidFill>
                  <a:schemeClr val="bg2"/>
                </a:solidFill>
              </a:rPr>
              <a:t>                                       </a:t>
            </a:r>
            <a:r>
              <a:rPr lang="ru-RU" sz="4400" b="1" dirty="0"/>
              <a:t> </a:t>
            </a:r>
            <a:r>
              <a:rPr lang="ru-RU" sz="4400" b="1" dirty="0" smtClean="0"/>
              <a:t>           Рука</a:t>
            </a:r>
            <a:endParaRPr lang="ru-RU" sz="4400" b="1" dirty="0"/>
          </a:p>
          <a:p>
            <a:pPr>
              <a:buFontTx/>
              <a:buNone/>
            </a:pPr>
            <a:r>
              <a:rPr lang="ru-RU" dirty="0" smtClean="0">
                <a:solidFill>
                  <a:schemeClr val="bg2"/>
                </a:solidFill>
              </a:rPr>
              <a:t>                                                        </a:t>
            </a:r>
          </a:p>
          <a:p>
            <a:pPr>
              <a:buFontTx/>
              <a:buNone/>
            </a:pPr>
            <a:r>
              <a:rPr lang="ru-RU" sz="4400" b="1" dirty="0" smtClean="0">
                <a:solidFill>
                  <a:schemeClr val="bg2"/>
                </a:solidFill>
              </a:rPr>
              <a:t>                                          </a:t>
            </a:r>
            <a:r>
              <a:rPr lang="ru-RU" sz="4400" b="1" dirty="0" smtClean="0"/>
              <a:t>Плечо</a:t>
            </a:r>
          </a:p>
          <a:p>
            <a:pPr>
              <a:buFontTx/>
              <a:buNone/>
            </a:pPr>
            <a:r>
              <a:rPr lang="ru-RU" sz="4400" b="1" dirty="0" smtClean="0"/>
              <a:t>                                          Грудь</a:t>
            </a:r>
            <a:endParaRPr lang="ru-RU" sz="4400" b="1" dirty="0"/>
          </a:p>
          <a:p>
            <a:pPr>
              <a:buFontTx/>
              <a:buNone/>
            </a:pPr>
            <a:r>
              <a:rPr lang="ru-RU" dirty="0" smtClean="0">
                <a:solidFill>
                  <a:schemeClr val="bg2"/>
                </a:solidFill>
              </a:rPr>
              <a:t>                                                         </a:t>
            </a:r>
            <a:endParaRPr lang="ru-RU" dirty="0">
              <a:solidFill>
                <a:schemeClr val="bg2"/>
              </a:solidFill>
            </a:endParaRPr>
          </a:p>
        </p:txBody>
      </p:sp>
      <p:pic>
        <p:nvPicPr>
          <p:cNvPr id="4100" name="Picture 4" descr="1322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557338"/>
            <a:ext cx="335121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Line 5"/>
          <p:cNvSpPr>
            <a:spLocks noChangeShapeType="1"/>
          </p:cNvSpPr>
          <p:nvPr/>
        </p:nvSpPr>
        <p:spPr bwMode="auto">
          <a:xfrm flipH="1" flipV="1">
            <a:off x="2857488" y="4714884"/>
            <a:ext cx="2928958" cy="1812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3857618" y="4000504"/>
            <a:ext cx="192882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H="1">
            <a:off x="2643174" y="2857496"/>
            <a:ext cx="3095625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141763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Таблица окончаний имён существительных в единственном числе</a:t>
            </a:r>
            <a:endParaRPr lang="ru-RU" sz="36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606223"/>
          <a:ext cx="8229601" cy="5532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56"/>
                <a:gridCol w="1714512"/>
                <a:gridCol w="3057533"/>
                <a:gridCol w="2057400"/>
              </a:tblGrid>
              <a:tr h="8841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склонение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</a:t>
                      </a:r>
                    </a:p>
                    <a:p>
                      <a:pPr algn="ctr"/>
                      <a:r>
                        <a:rPr lang="ru-RU" sz="2400" dirty="0" smtClean="0"/>
                        <a:t>склонение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</a:t>
                      </a:r>
                    </a:p>
                    <a:p>
                      <a:pPr algn="ctr"/>
                      <a:r>
                        <a:rPr lang="ru-RU" sz="2400" dirty="0" smtClean="0"/>
                        <a:t>склонение</a:t>
                      </a:r>
                      <a:endParaRPr lang="ru-RU" sz="2400" dirty="0"/>
                    </a:p>
                  </a:txBody>
                  <a:tcPr/>
                </a:tc>
              </a:tr>
              <a:tr h="741197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И. п.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а, я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о, е, 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       </a:t>
                      </a:r>
                      <a:r>
                        <a:rPr lang="ru-RU" sz="4000" b="1" dirty="0" err="1" smtClean="0"/>
                        <a:t>ь</a:t>
                      </a:r>
                      <a:endParaRPr lang="ru-RU" sz="4000" b="1" dirty="0"/>
                    </a:p>
                  </a:txBody>
                  <a:tcPr/>
                </a:tc>
              </a:tr>
              <a:tr h="741197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Р. п.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ы</a:t>
                      </a:r>
                      <a:r>
                        <a:rPr lang="ru-RU" sz="4000" b="1" dirty="0" smtClean="0"/>
                        <a:t>, и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/>
                        <a:t>а, я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и</a:t>
                      </a:r>
                      <a:endParaRPr lang="ru-RU" sz="4000" b="1" dirty="0"/>
                    </a:p>
                  </a:txBody>
                  <a:tcPr/>
                </a:tc>
              </a:tr>
              <a:tr h="741197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Д. п.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е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у, </a:t>
                      </a:r>
                      <a:r>
                        <a:rPr lang="ru-RU" sz="4000" b="1" dirty="0" err="1" smtClean="0"/>
                        <a:t>ю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и</a:t>
                      </a:r>
                      <a:endParaRPr lang="ru-RU" sz="4000" b="1" dirty="0"/>
                    </a:p>
                  </a:txBody>
                  <a:tcPr/>
                </a:tc>
              </a:tr>
              <a:tr h="98241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В. п.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у, </a:t>
                      </a:r>
                      <a:r>
                        <a:rPr lang="ru-RU" sz="4000" b="1" dirty="0" err="1" smtClean="0"/>
                        <a:t>ю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/>
                        <a:t>а, я  (о, е)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       </a:t>
                      </a:r>
                      <a:r>
                        <a:rPr lang="ru-RU" sz="4000" b="1" dirty="0" err="1" smtClean="0"/>
                        <a:t>ь</a:t>
                      </a:r>
                      <a:endParaRPr lang="ru-RU" sz="4000" b="1" dirty="0"/>
                    </a:p>
                  </a:txBody>
                  <a:tcPr/>
                </a:tc>
              </a:tr>
              <a:tr h="741197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Т. п.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ой, ей  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ом</a:t>
                      </a:r>
                      <a:r>
                        <a:rPr lang="ru-RU" sz="4000" b="1" dirty="0" smtClean="0"/>
                        <a:t>, ем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ю</a:t>
                      </a:r>
                      <a:endParaRPr lang="ru-RU" sz="40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П. п.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е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е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и</a:t>
                      </a:r>
                      <a:endParaRPr lang="ru-RU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4" name="AutoShape 2" descr="https://im1-tub-ru.yandex.net/i?id=98c1a953ae1a15d2e58963a9bfbb5c8e&amp;n=33&amp;h=190&amp;w=25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https://im2-tub-ru.yandex.net/i?id=6245f44cb2ce55f7e4dc31f0a1f1963c&amp;n=33&amp;h=190&amp;w=26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29586" y="164305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858148" y="385762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164305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Левая круглая скобка 14"/>
          <p:cNvSpPr/>
          <p:nvPr/>
        </p:nvSpPr>
        <p:spPr>
          <a:xfrm rot="16200000">
            <a:off x="7202473" y="1512905"/>
            <a:ext cx="71439" cy="1046105"/>
          </a:xfrm>
          <a:prstGeom prst="leftBracket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Левая круглая скобка 15"/>
          <p:cNvSpPr/>
          <p:nvPr/>
        </p:nvSpPr>
        <p:spPr>
          <a:xfrm rot="16200000">
            <a:off x="7202473" y="3727485"/>
            <a:ext cx="71439" cy="1046105"/>
          </a:xfrm>
          <a:prstGeom prst="leftBracket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86446" y="385762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rgbClr val="6666FF"/>
                </a:solidFill>
              </a:rPr>
              <a:t> «Особо опасные»!!! окончания </a:t>
            </a:r>
            <a:r>
              <a:rPr lang="ru-RU" sz="3200" b="1" i="1" dirty="0">
                <a:solidFill>
                  <a:srgbClr val="6666FF"/>
                </a:solidFill>
              </a:rPr>
              <a:t>имён </a:t>
            </a:r>
            <a:r>
              <a:rPr lang="ru-RU" sz="3200" b="1" i="1" dirty="0" smtClean="0">
                <a:solidFill>
                  <a:srgbClr val="6666FF"/>
                </a:solidFill>
              </a:rPr>
              <a:t>существительных</a:t>
            </a:r>
            <a:endParaRPr lang="ru-RU" sz="3200" b="1" i="1" dirty="0">
              <a:solidFill>
                <a:srgbClr val="6666FF"/>
              </a:solidFill>
            </a:endParaRPr>
          </a:p>
        </p:txBody>
      </p:sp>
      <p:graphicFrame>
        <p:nvGraphicFramePr>
          <p:cNvPr id="25728" name="Group 12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646238"/>
                <a:gridCol w="2397124"/>
                <a:gridCol w="1511301"/>
                <a:gridCol w="1368425"/>
                <a:gridCol w="1306512"/>
              </a:tblGrid>
              <a:tr h="987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Падежи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Вопросы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Окончания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5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 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скл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 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скл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скл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3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 п.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Д. п.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Пр. п.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30" name="Text Box 130"/>
          <p:cNvSpPr txBox="1">
            <a:spLocks noChangeArrowheads="1"/>
          </p:cNvSpPr>
          <p:nvPr/>
        </p:nvSpPr>
        <p:spPr bwMode="auto">
          <a:xfrm>
            <a:off x="2195513" y="3429000"/>
            <a:ext cx="237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/>
              <a:t>кого? чего?</a:t>
            </a:r>
          </a:p>
        </p:txBody>
      </p:sp>
      <p:sp>
        <p:nvSpPr>
          <p:cNvPr id="25731" name="Text Box 131"/>
          <p:cNvSpPr txBox="1">
            <a:spLocks noChangeArrowheads="1"/>
          </p:cNvSpPr>
          <p:nvPr/>
        </p:nvSpPr>
        <p:spPr bwMode="auto">
          <a:xfrm>
            <a:off x="2339975" y="3933825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кому? чему?</a:t>
            </a:r>
          </a:p>
        </p:txBody>
      </p:sp>
      <p:sp>
        <p:nvSpPr>
          <p:cNvPr id="25732" name="Text Box 132"/>
          <p:cNvSpPr txBox="1">
            <a:spLocks noChangeArrowheads="1"/>
          </p:cNvSpPr>
          <p:nvPr/>
        </p:nvSpPr>
        <p:spPr bwMode="auto">
          <a:xfrm>
            <a:off x="2124075" y="45085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о ком? о чём?</a:t>
            </a:r>
          </a:p>
        </p:txBody>
      </p:sp>
      <p:sp>
        <p:nvSpPr>
          <p:cNvPr id="25733" name="Text Box 133"/>
          <p:cNvSpPr txBox="1">
            <a:spLocks noChangeArrowheads="1"/>
          </p:cNvSpPr>
          <p:nvPr/>
        </p:nvSpPr>
        <p:spPr bwMode="auto">
          <a:xfrm>
            <a:off x="5148263" y="3429000"/>
            <a:ext cx="9350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3300"/>
                </a:solidFill>
              </a:rPr>
              <a:t>-</a:t>
            </a:r>
            <a:r>
              <a:rPr lang="ru-RU" sz="36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5734" name="Text Box 134"/>
          <p:cNvSpPr txBox="1">
            <a:spLocks noChangeArrowheads="1"/>
          </p:cNvSpPr>
          <p:nvPr/>
        </p:nvSpPr>
        <p:spPr bwMode="auto">
          <a:xfrm>
            <a:off x="6372225" y="4437063"/>
            <a:ext cx="86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3300"/>
                </a:solidFill>
              </a:rPr>
              <a:t>-</a:t>
            </a:r>
            <a:r>
              <a:rPr lang="ru-RU" sz="3600" b="1" dirty="0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5735" name="Text Box 135"/>
          <p:cNvSpPr txBox="1">
            <a:spLocks noChangeArrowheads="1"/>
          </p:cNvSpPr>
          <p:nvPr/>
        </p:nvSpPr>
        <p:spPr bwMode="auto">
          <a:xfrm>
            <a:off x="5148263" y="3933825"/>
            <a:ext cx="86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3300"/>
                </a:solidFill>
              </a:rPr>
              <a:t>-</a:t>
            </a:r>
            <a:r>
              <a:rPr lang="ru-RU" sz="3600" b="1" dirty="0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5736" name="Text Box 136"/>
          <p:cNvSpPr txBox="1">
            <a:spLocks noChangeArrowheads="1"/>
          </p:cNvSpPr>
          <p:nvPr/>
        </p:nvSpPr>
        <p:spPr bwMode="auto">
          <a:xfrm>
            <a:off x="5148263" y="4437063"/>
            <a:ext cx="86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3300"/>
                </a:solidFill>
              </a:rPr>
              <a:t>-</a:t>
            </a:r>
            <a:r>
              <a:rPr lang="ru-RU" sz="3600" b="1" dirty="0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5737" name="Text Box 137"/>
          <p:cNvSpPr txBox="1">
            <a:spLocks noChangeArrowheads="1"/>
          </p:cNvSpPr>
          <p:nvPr/>
        </p:nvSpPr>
        <p:spPr bwMode="auto">
          <a:xfrm>
            <a:off x="7596188" y="4437063"/>
            <a:ext cx="9350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3300"/>
                </a:solidFill>
              </a:rPr>
              <a:t>-</a:t>
            </a:r>
            <a:r>
              <a:rPr lang="ru-RU" sz="3600" b="1" dirty="0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5738" name="Text Box 138"/>
          <p:cNvSpPr txBox="1">
            <a:spLocks noChangeArrowheads="1"/>
          </p:cNvSpPr>
          <p:nvPr/>
        </p:nvSpPr>
        <p:spPr bwMode="auto">
          <a:xfrm>
            <a:off x="7596188" y="3933825"/>
            <a:ext cx="9350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3300"/>
                </a:solidFill>
              </a:rPr>
              <a:t>-</a:t>
            </a:r>
            <a:r>
              <a:rPr lang="ru-RU" sz="3600" b="1" dirty="0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5739" name="Text Box 139"/>
          <p:cNvSpPr txBox="1">
            <a:spLocks noChangeArrowheads="1"/>
          </p:cNvSpPr>
          <p:nvPr/>
        </p:nvSpPr>
        <p:spPr bwMode="auto">
          <a:xfrm>
            <a:off x="7596188" y="3429000"/>
            <a:ext cx="9350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3300"/>
                </a:solidFill>
              </a:rPr>
              <a:t>-</a:t>
            </a:r>
            <a:r>
              <a:rPr lang="ru-RU" sz="3600" b="1" dirty="0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5740" name="AutoShape 140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2813" y="6381750"/>
            <a:ext cx="360362" cy="2873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33" grpId="0"/>
      <p:bldP spid="25734" grpId="0"/>
      <p:bldP spid="25735" grpId="0"/>
      <p:bldP spid="25736" grpId="0"/>
      <p:bldP spid="25737" grpId="0"/>
      <p:bldP spid="25738" grpId="0"/>
      <p:bldP spid="2573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684</Words>
  <Application>Microsoft Office PowerPoint</Application>
  <PresentationFormat>Экран (4:3)</PresentationFormat>
  <Paragraphs>176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Урок русского языка в 4 классе по теме: «Правописание безударных окончаний существительных в единственном числе»</vt:lpstr>
      <vt:lpstr>Двадцать восьмое ноября. Классная работа.</vt:lpstr>
      <vt:lpstr>«Верные и неверные утверждения» </vt:lpstr>
      <vt:lpstr>   </vt:lpstr>
      <vt:lpstr>Слайд 5</vt:lpstr>
      <vt:lpstr>Как правильно написать безударное окончание существительного?  </vt:lpstr>
      <vt:lpstr>Слова – «костыли» (опорные слова)</vt:lpstr>
      <vt:lpstr>Таблица окончаний имён существительных в единственном числе</vt:lpstr>
      <vt:lpstr> «Особо опасные»!!! окончания имён существительных</vt:lpstr>
      <vt:lpstr>Выбираем слова для диктанта Работаем в парах!</vt:lpstr>
      <vt:lpstr>Слайд 11</vt:lpstr>
      <vt:lpstr>Задание на выбор</vt:lpstr>
      <vt:lpstr>Правила работы в группе</vt:lpstr>
      <vt:lpstr>Главные орфограммы русского языка</vt:lpstr>
      <vt:lpstr>Домашнее задание на выбор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subject>правописание безударных окончаний</dc:subject>
  <dc:creator>IVANOVA</dc:creator>
  <cp:lastModifiedBy>www.PHILka.RU</cp:lastModifiedBy>
  <cp:revision>78</cp:revision>
  <dcterms:created xsi:type="dcterms:W3CDTF">2013-07-23T07:20:38Z</dcterms:created>
  <dcterms:modified xsi:type="dcterms:W3CDTF">2015-11-30T04:26:25Z</dcterms:modified>
</cp:coreProperties>
</file>