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4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4895-0226-4CC5-B17E-563A896032F9}" type="datetime1">
              <a:rPr/>
              <a:pPr>
                <a:defRPr/>
              </a:pPr>
              <a:t>30.11.2015</a:t>
            </a:fld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ООО "Гуманитарные проекты - XXI век"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45036-C461-4A9B-AED2-6C08B279B28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+mn-lt"/>
              </a:defRPr>
            </a:lvl1pPr>
            <a:lvl2pPr latinLnBrk="0">
              <a:defRPr lang="ru-RU" sz="2800">
                <a:latin typeface="+mn-lt"/>
              </a:defRPr>
            </a:lvl2pPr>
            <a:lvl3pPr latinLnBrk="0">
              <a:defRPr lang="ru-RU" sz="2400">
                <a:latin typeface="+mn-lt"/>
              </a:defRPr>
            </a:lvl3pPr>
            <a:lvl4pPr latinLnBrk="0">
              <a:defRPr lang="ru-RU" sz="2400">
                <a:latin typeface="+mn-lt"/>
              </a:defRPr>
            </a:lvl4pPr>
            <a:lvl5pPr latinLnBrk="0">
              <a:defRPr lang="ru-RU" sz="2400"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A9B59-6AB6-482A-9986-5C86B1165D3D}" type="datetime1">
              <a:rPr/>
              <a:pPr>
                <a:defRPr/>
              </a:pPr>
              <a:t>30.11.2015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ООО "Гуманитарные проекты - XXI век"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82A04-B9D6-4375-9F0B-7BF7DBE2D9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ACF8C-7FA9-4983-BD0D-D7F6CBF0A52F}" type="datetime1">
              <a:rPr/>
              <a:pPr>
                <a:defRPr/>
              </a:pPr>
              <a:t>30.11.2015</a:t>
            </a:fld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ООО "Гуманитарные проекты - XXI век"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D9426-9A9A-4D6F-95E2-194680760E9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C73AD-B7B8-476B-8478-E0E696458D3A}" type="datetime1">
              <a:rPr/>
              <a:pPr>
                <a:defRPr/>
              </a:pPr>
              <a:t>30.11.2015</a:t>
            </a:fld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ООО "Гуманитарные проекты - XXI век"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0CF0C-28AE-456A-83B0-F55463A848A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01374-1591-4471-A7FD-C9C8FFBB8CE1}" type="datetime1">
              <a:rPr/>
              <a:pPr>
                <a:defRPr/>
              </a:pPr>
              <a:t>30.11.2015</a:t>
            </a:fld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ООО "Гуманитарные проекты - XXI век"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462E8-6060-4193-94FE-D0F24735C68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C4045-4E03-425D-A41C-4E82FBEA9E03}" type="datetime1">
              <a:rPr/>
              <a:pPr>
                <a:defRPr/>
              </a:pPr>
              <a:t>30.11.2015</a:t>
            </a:fld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ООО "Гуманитарные проекты - XXI век"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80393-B6AF-4C2C-8946-F2F7F8844F8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4C1FD-1C25-4055-87DB-702689C369D1}" type="datetime1">
              <a:rPr/>
              <a:pPr>
                <a:defRPr/>
              </a:pPr>
              <a:t>30.11.2015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ООО "Гуманитарные проекты - XXI век"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ACEB5-8CED-4A64-A6F0-E3670AAE10F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A3ABF-66C4-44B2-91F0-4E81AC9A6C11}" type="datetime1">
              <a:rPr/>
              <a:pPr>
                <a:defRPr/>
              </a:pPr>
              <a:t>30.11.2015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ООО "Гуманитарные проекты - XXI век"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9FA54-A9BE-4C56-B458-2605A101A19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0E626-BFFE-4B1D-94A8-4EF47B37332C}" type="datetime1">
              <a:rPr/>
              <a:pPr>
                <a:defRPr/>
              </a:pPr>
              <a:t>30.11.2015</a:t>
            </a:fld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ООО "Гуманитарные проекты - XXI век"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890FF-484B-4EB9-A34D-A5FF162E612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0DD58-F915-456A-8E91-6A2A69A14489}" type="datetime1">
              <a:rPr/>
              <a:pPr>
                <a:defRPr/>
              </a:pPr>
              <a:t>30.11.2015</a:t>
            </a:fld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ООО "Гуманитарные проекты - XXI век"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D9BE5-A320-4069-97E8-A431424DB66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4D953-3418-4628-9216-F9B22E316D24}" type="datetime1">
              <a:rPr/>
              <a:pPr>
                <a:defRPr/>
              </a:pPr>
              <a:t>30.11.2015</a:t>
            </a:fld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ООО "Гуманитарные проекты - XXI век"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0B12E-AABB-4E4A-9937-F795919558E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FC0DA9-97FD-4D7C-81F5-EB1E19388330}" type="datetime1">
              <a:rPr/>
              <a:pPr>
                <a:defRPr/>
              </a:pPr>
              <a:t>30.11.2015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 latinLnBrk="0">
              <a:spcBef>
                <a:spcPts val="0"/>
              </a:spcBef>
              <a:spcAft>
                <a:spcPts val="0"/>
              </a:spcAft>
              <a:def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t>ООО "Гуманитарные проекты - XXI век"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65941E-507A-4F38-AC2D-9266E7A977D6}" type="slidenum">
              <a:rPr/>
              <a:pPr>
                <a:defRPr/>
              </a:pPr>
              <a:t>‹#›</a:t>
            </a:fld>
            <a:endParaRPr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lang="ru-RU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07945-C704-4747-B463-B3B6D3E99F29}" type="slidenum">
              <a:rPr smtClean="0"/>
              <a:pPr>
                <a:defRPr/>
              </a:pPr>
              <a:t>1</a:t>
            </a:fld>
            <a:endParaRPr/>
          </a:p>
        </p:txBody>
      </p:sp>
      <p:sp>
        <p:nvSpPr>
          <p:cNvPr id="6149" name="Заголовок 1"/>
          <p:cNvSpPr txBox="1">
            <a:spLocks/>
          </p:cNvSpPr>
          <p:nvPr/>
        </p:nvSpPr>
        <p:spPr bwMode="auto">
          <a:xfrm>
            <a:off x="827088" y="765175"/>
            <a:ext cx="777240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009ED6"/>
                </a:solidFill>
                <a:latin typeface="Times New Roman" pitchFamily="18" charset="0"/>
                <a:cs typeface="Times New Roman" pitchFamily="18" charset="0"/>
              </a:rPr>
              <a:t>Отчёт о воспитательной работе в 1 классе</a:t>
            </a:r>
          </a:p>
          <a:p>
            <a:pPr algn="ctr"/>
            <a:r>
              <a:rPr lang="ru-RU" sz="4000" b="1" dirty="0" smtClean="0">
                <a:solidFill>
                  <a:srgbClr val="009ED6"/>
                </a:solidFill>
                <a:latin typeface="Times New Roman" pitchFamily="18" charset="0"/>
                <a:cs typeface="Times New Roman" pitchFamily="18" charset="0"/>
              </a:rPr>
              <a:t>2014-2015 </a:t>
            </a:r>
            <a:r>
              <a:rPr lang="ru-RU" sz="4000" b="1" dirty="0" err="1" smtClean="0">
                <a:solidFill>
                  <a:srgbClr val="009ED6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4000" b="1" dirty="0" smtClean="0">
                <a:solidFill>
                  <a:srgbClr val="009ED6"/>
                </a:solidFill>
                <a:latin typeface="Times New Roman" pitchFamily="18" charset="0"/>
                <a:cs typeface="Times New Roman" pitchFamily="18" charset="0"/>
              </a:rPr>
              <a:t>. год</a:t>
            </a:r>
          </a:p>
          <a:p>
            <a:pPr algn="ctr"/>
            <a:r>
              <a:rPr lang="ru-RU" sz="4000" b="1" dirty="0" smtClean="0">
                <a:solidFill>
                  <a:srgbClr val="009ED6"/>
                </a:solidFill>
                <a:latin typeface="Times New Roman" pitchFamily="18" charset="0"/>
                <a:cs typeface="Times New Roman" pitchFamily="18" charset="0"/>
              </a:rPr>
              <a:t>МБОУ НОШ №2</a:t>
            </a:r>
          </a:p>
          <a:p>
            <a:pPr algn="ctr"/>
            <a:r>
              <a:rPr lang="ru-RU" sz="4000" b="1" dirty="0" smtClean="0">
                <a:solidFill>
                  <a:srgbClr val="009ED6"/>
                </a:solidFill>
                <a:latin typeface="Times New Roman" pitchFamily="18" charset="0"/>
                <a:cs typeface="Times New Roman" pitchFamily="18" charset="0"/>
              </a:rPr>
              <a:t>Кл. рук. </a:t>
            </a:r>
            <a:r>
              <a:rPr lang="ru-RU" sz="4000" b="1" dirty="0" err="1" smtClean="0">
                <a:solidFill>
                  <a:srgbClr val="009ED6"/>
                </a:solidFill>
                <a:latin typeface="Times New Roman" pitchFamily="18" charset="0"/>
                <a:cs typeface="Times New Roman" pitchFamily="18" charset="0"/>
              </a:rPr>
              <a:t>Паршакова</a:t>
            </a:r>
            <a:r>
              <a:rPr lang="ru-RU" sz="4000" b="1" dirty="0" smtClean="0">
                <a:solidFill>
                  <a:srgbClr val="009ED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009ED6"/>
                </a:solidFill>
                <a:latin typeface="Times New Roman" pitchFamily="18" charset="0"/>
                <a:cs typeface="Times New Roman" pitchFamily="18" charset="0"/>
              </a:rPr>
              <a:t>Там.Ал</a:t>
            </a:r>
            <a:r>
              <a:rPr lang="ru-RU" sz="4000" b="1" dirty="0" smtClean="0">
                <a:solidFill>
                  <a:srgbClr val="009ED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>
              <a:solidFill>
                <a:srgbClr val="009ED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Подзаголовок 2"/>
          <p:cNvSpPr txBox="1">
            <a:spLocks/>
          </p:cNvSpPr>
          <p:nvPr/>
        </p:nvSpPr>
        <p:spPr bwMode="auto">
          <a:xfrm>
            <a:off x="1042988" y="3573463"/>
            <a:ext cx="7416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  <a:buFont typeface="Arial" pitchFamily="34" charset="0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07945-C704-4747-B463-B3B6D3E99F29}" type="slidenum">
              <a:rPr smtClean="0"/>
              <a:pPr>
                <a:defRPr/>
              </a:pPr>
              <a:t>10</a:t>
            </a:fld>
            <a:endParaRPr/>
          </a:p>
        </p:txBody>
      </p:sp>
      <p:sp>
        <p:nvSpPr>
          <p:cNvPr id="6150" name="Подзаголовок 2"/>
          <p:cNvSpPr txBox="1">
            <a:spLocks/>
          </p:cNvSpPr>
          <p:nvPr/>
        </p:nvSpPr>
        <p:spPr bwMode="auto">
          <a:xfrm>
            <a:off x="1042988" y="3573463"/>
            <a:ext cx="7416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  <a:buFont typeface="Arial" pitchFamily="34" charset="0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11429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214290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Блок 5 - воспитание любви к прекрасному. </a:t>
            </a:r>
            <a:r>
              <a:rPr lang="ru-RU" dirty="0" smtClean="0"/>
              <a:t>Участвовали в районной долгосрочной игре «Волшебный пакет» - панно к юбилею сказам П.П.Бажова (6 работ, </a:t>
            </a:r>
            <a:r>
              <a:rPr lang="ru-RU" dirty="0" err="1" smtClean="0"/>
              <a:t>Мехтиева</a:t>
            </a:r>
            <a:r>
              <a:rPr lang="ru-RU" dirty="0" smtClean="0"/>
              <a:t> Ю. заняла 1-е место в районе. Нисколько не хуже была работа </a:t>
            </a:r>
            <a:r>
              <a:rPr lang="ru-RU" dirty="0" err="1" smtClean="0"/>
              <a:t>Собянина</a:t>
            </a:r>
            <a:r>
              <a:rPr lang="ru-RU" dirty="0" smtClean="0"/>
              <a:t> Паши) и панно к сказке П.П.Ершова «Конёк-Горбунок» (2 работы).</a:t>
            </a:r>
          </a:p>
          <a:p>
            <a:endParaRPr lang="ru-RU" dirty="0"/>
          </a:p>
        </p:txBody>
      </p:sp>
      <p:pic>
        <p:nvPicPr>
          <p:cNvPr id="35842" name="Picture 2" descr="работа паши сер ко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3786214" cy="3806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000596" y="4214818"/>
            <a:ext cx="4143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классе прошёл конкурс на лучшую </a:t>
            </a:r>
            <a:r>
              <a:rPr lang="ru-RU" dirty="0" smtClean="0"/>
              <a:t>новогоднюю ёлочку, </a:t>
            </a:r>
            <a:r>
              <a:rPr lang="ru-RU" dirty="0" smtClean="0"/>
              <a:t>на суд жюри представили 7 работ, 3 лучшие работы унесли на конкурс в редакцию «Красной Вишеры». Редакция наградила участников сладкими призами.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07945-C704-4747-B463-B3B6D3E99F29}" type="slidenum">
              <a:rPr smtClean="0"/>
              <a:pPr>
                <a:defRPr/>
              </a:pPr>
              <a:t>11</a:t>
            </a:fld>
            <a:endParaRPr/>
          </a:p>
        </p:txBody>
      </p:sp>
      <p:sp>
        <p:nvSpPr>
          <p:cNvPr id="6150" name="Подзаголовок 2"/>
          <p:cNvSpPr txBox="1">
            <a:spLocks/>
          </p:cNvSpPr>
          <p:nvPr/>
        </p:nvSpPr>
        <p:spPr bwMode="auto">
          <a:xfrm>
            <a:off x="1042988" y="3573463"/>
            <a:ext cx="7416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  <a:buFont typeface="Arial" pitchFamily="34" charset="0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428604"/>
            <a:ext cx="81439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Блок 6—работа с родителями, </a:t>
            </a:r>
            <a:r>
              <a:rPr lang="ru-RU" dirty="0" smtClean="0"/>
              <a:t>цель – организовать сотрудничество между школой и семьёй, повышение компетентности родителей в воспитании школьников.</a:t>
            </a:r>
          </a:p>
          <a:p>
            <a:r>
              <a:rPr lang="ru-RU" dirty="0" smtClean="0"/>
              <a:t>За год прошло 5 родительских собраний по следующим темам:</a:t>
            </a:r>
          </a:p>
          <a:p>
            <a:r>
              <a:rPr lang="ru-RU" dirty="0" smtClean="0"/>
              <a:t>1.Организационное (подготовка к 1 сентября)</a:t>
            </a:r>
          </a:p>
          <a:p>
            <a:r>
              <a:rPr lang="ru-RU" dirty="0" smtClean="0"/>
              <a:t>2.Режим дня школы. Единые требования к учащимся Цели и задачи обучения первоклассников.</a:t>
            </a:r>
          </a:p>
          <a:p>
            <a:r>
              <a:rPr lang="ru-RU" dirty="0" smtClean="0"/>
              <a:t>3.Адаптация детей к школьной жизни. Итоги входной диагностической работы.</a:t>
            </a:r>
          </a:p>
          <a:p>
            <a:r>
              <a:rPr lang="ru-RU" dirty="0" smtClean="0"/>
              <a:t>4.Привитие интереса детей к чтению.</a:t>
            </a:r>
          </a:p>
          <a:p>
            <a:r>
              <a:rPr lang="ru-RU" dirty="0" smtClean="0"/>
              <a:t>5.Итоги учебного года. Организация летнего отдыха детей.</a:t>
            </a:r>
          </a:p>
          <a:p>
            <a:r>
              <a:rPr lang="ru-RU" dirty="0" smtClean="0"/>
              <a:t>Силами родителей </a:t>
            </a:r>
          </a:p>
          <a:p>
            <a:pPr lvl="0"/>
            <a:r>
              <a:rPr lang="ru-RU" dirty="0" smtClean="0"/>
              <a:t>организовано приобретение учебных пособий и новогодних кульков для первоклассников,</a:t>
            </a:r>
          </a:p>
          <a:p>
            <a:pPr lvl="0"/>
            <a:r>
              <a:rPr lang="ru-RU" dirty="0" smtClean="0"/>
              <a:t>подготовка классной мебели по росту учащихся. </a:t>
            </a:r>
          </a:p>
          <a:p>
            <a:r>
              <a:rPr lang="ru-RU" dirty="0" smtClean="0"/>
              <a:t>С некоторыми из них проведены беседы о недопустимости опозданий школьников на уроки и пропуски без уважительных причин. </a:t>
            </a:r>
          </a:p>
          <a:p>
            <a:r>
              <a:rPr lang="ru-RU" dirty="0" smtClean="0"/>
              <a:t>Были посещены семьи Лопатиной В.и </a:t>
            </a:r>
            <a:r>
              <a:rPr lang="ru-RU" dirty="0" err="1" smtClean="0"/>
              <a:t>Паршакова</a:t>
            </a:r>
            <a:r>
              <a:rPr lang="ru-RU" dirty="0" smtClean="0"/>
              <a:t> Д. с целью обследования условий жизни детей в семье в связи со злоупотреблением алкоголя мамами.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07945-C704-4747-B463-B3B6D3E99F29}" type="slidenum">
              <a:rPr smtClean="0"/>
              <a:pPr>
                <a:defRPr/>
              </a:pPr>
              <a:t>2</a:t>
            </a:fld>
            <a:endParaRPr/>
          </a:p>
        </p:txBody>
      </p:sp>
      <p:sp>
        <p:nvSpPr>
          <p:cNvPr id="6150" name="Подзаголовок 2"/>
          <p:cNvSpPr txBox="1">
            <a:spLocks/>
          </p:cNvSpPr>
          <p:nvPr/>
        </p:nvSpPr>
        <p:spPr bwMode="auto">
          <a:xfrm>
            <a:off x="1042988" y="3573463"/>
            <a:ext cx="7416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  <a:buFont typeface="Arial" pitchFamily="34" charset="0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00042"/>
            <a:ext cx="86439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Основная цель воспитательной работы</a:t>
            </a:r>
            <a:r>
              <a:rPr lang="ru-RU" dirty="0" smtClean="0"/>
              <a:t> в 1 классе – формирование нравственных ценностей у младших школьников через систему воспитательных мероприятий. Система воспитательной работы основана на нескольких крупных блоках.</a:t>
            </a:r>
          </a:p>
          <a:p>
            <a:r>
              <a:rPr lang="ru-RU" b="1" dirty="0" smtClean="0"/>
              <a:t>Блок 1- диагностический, </a:t>
            </a:r>
            <a:r>
              <a:rPr lang="ru-RU" dirty="0" smtClean="0"/>
              <a:t>цель которого – изучение индивидуальных особенностей первоклассников и их родителей</a:t>
            </a:r>
            <a:r>
              <a:rPr lang="ru-RU" dirty="0" smtClean="0"/>
              <a:t>. Для </a:t>
            </a:r>
            <a:r>
              <a:rPr lang="ru-RU" dirty="0" smtClean="0"/>
              <a:t>этого были проведены анкеты для родителей и посещение семей первоклассников.</a:t>
            </a:r>
          </a:p>
          <a:p>
            <a:r>
              <a:rPr lang="ru-RU" b="1" dirty="0" smtClean="0"/>
              <a:t>Блок 2 – воспитание духовности, патриотическое воспитание </a:t>
            </a:r>
            <a:r>
              <a:rPr lang="ru-RU" b="1" dirty="0" smtClean="0"/>
              <a:t>.</a:t>
            </a:r>
            <a:r>
              <a:rPr lang="ru-RU" dirty="0" smtClean="0"/>
              <a:t>Дети </a:t>
            </a:r>
            <a:r>
              <a:rPr lang="ru-RU" dirty="0" smtClean="0"/>
              <a:t>приняли участие в традиционных торжественных линейках, посвящённых дню Знаний и дню Учителя,</a:t>
            </a:r>
          </a:p>
          <a:p>
            <a:endParaRPr lang="ru-RU" dirty="0"/>
          </a:p>
        </p:txBody>
      </p:sp>
      <p:pic>
        <p:nvPicPr>
          <p:cNvPr id="1026" name="Picture 2" descr="P90102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290" y="2928934"/>
            <a:ext cx="4927718" cy="3705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07945-C704-4747-B463-B3B6D3E99F29}" type="slidenum">
              <a:rPr smtClean="0"/>
              <a:pPr>
                <a:defRPr/>
              </a:pPr>
              <a:t>3</a:t>
            </a:fld>
            <a:endParaRPr/>
          </a:p>
        </p:txBody>
      </p:sp>
      <p:sp>
        <p:nvSpPr>
          <p:cNvPr id="6150" name="Подзаголовок 2"/>
          <p:cNvSpPr txBox="1">
            <a:spLocks/>
          </p:cNvSpPr>
          <p:nvPr/>
        </p:nvSpPr>
        <p:spPr bwMode="auto">
          <a:xfrm>
            <a:off x="1042988" y="3573463"/>
            <a:ext cx="7416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  <a:buFont typeface="Arial" pitchFamily="34" charset="0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428604"/>
            <a:ext cx="8286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 дню пожилого человека изготовили своими руками поделки и открытки и вручили их своим бабушкам и дедушкам, а также поздравили мам с днём Матери. В классе прошёл конкурс рисунков «Моя мама». Трудно было выбрать победителя этого конкурса, поскольку все мамы прекрасны. Приняли участие в общешкольном концерте ко дню Матери.</a:t>
            </a:r>
            <a:endParaRPr lang="ru-RU" dirty="0"/>
          </a:p>
        </p:txBody>
      </p:sp>
      <p:pic>
        <p:nvPicPr>
          <p:cNvPr id="2050" name="Picture 2" descr="день матери 2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00240"/>
            <a:ext cx="5286375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07945-C704-4747-B463-B3B6D3E99F29}" type="slidenum">
              <a:rPr smtClean="0"/>
              <a:pPr>
                <a:defRPr/>
              </a:pPr>
              <a:t>4</a:t>
            </a:fld>
            <a:endParaRPr/>
          </a:p>
        </p:txBody>
      </p:sp>
      <p:sp>
        <p:nvSpPr>
          <p:cNvPr id="6150" name="Подзаголовок 2"/>
          <p:cNvSpPr txBox="1">
            <a:spLocks/>
          </p:cNvSpPr>
          <p:nvPr/>
        </p:nvSpPr>
        <p:spPr bwMode="auto">
          <a:xfrm>
            <a:off x="1042988" y="3573463"/>
            <a:ext cx="7416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  <a:buFont typeface="Arial" pitchFamily="34" charset="0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42860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Во время экскурсии в библиотеку в посёлке Нефтяников ребята узнали о том, что в библиотеку можно ходить не только за книжками, но и поиграть в интеллектуальные игры, которые есть в книгах и </a:t>
            </a:r>
            <a:r>
              <a:rPr lang="ru-RU" dirty="0" smtClean="0">
                <a:latin typeface="Times New Roman"/>
                <a:ea typeface="Times New Roman"/>
              </a:rPr>
              <a:t>журналах (пока не научились читать)</a:t>
            </a:r>
            <a:endParaRPr lang="ru-RU" dirty="0"/>
          </a:p>
        </p:txBody>
      </p:sp>
      <p:pic>
        <p:nvPicPr>
          <p:cNvPr id="3074" name="Picture 2" descr="P91702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857364"/>
            <a:ext cx="596265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07945-C704-4747-B463-B3B6D3E99F29}" type="slidenum">
              <a:rPr smtClean="0"/>
              <a:pPr>
                <a:defRPr/>
              </a:pPr>
              <a:t>5</a:t>
            </a:fld>
            <a:endParaRPr/>
          </a:p>
        </p:txBody>
      </p:sp>
      <p:sp>
        <p:nvSpPr>
          <p:cNvPr id="6150" name="Подзаголовок 2"/>
          <p:cNvSpPr txBox="1">
            <a:spLocks/>
          </p:cNvSpPr>
          <p:nvPr/>
        </p:nvSpPr>
        <p:spPr bwMode="auto">
          <a:xfrm>
            <a:off x="1042988" y="3573463"/>
            <a:ext cx="7416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  <a:buFont typeface="Arial" pitchFamily="34" charset="0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0"/>
            <a:ext cx="80724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дни первых школьных каникул прошёл праздник «Посвящение в ученики». Ребята ответили на все-все вопросы Незнайки, а мамы увидели, что их дети действительно стали учениками.</a:t>
            </a:r>
          </a:p>
          <a:p>
            <a:r>
              <a:rPr lang="ru-RU" dirty="0" smtClean="0"/>
              <a:t>В школьном конкурсе чтецов «Тот герой, кто за Родину горой» Фоменко С. занял 1-е место. </a:t>
            </a:r>
          </a:p>
          <a:p>
            <a:r>
              <a:rPr lang="ru-RU" dirty="0" smtClean="0"/>
              <a:t>Для учащихся школы провели мероприятия: праздник «</a:t>
            </a:r>
            <a:r>
              <a:rPr lang="ru-RU" dirty="0" err="1" smtClean="0"/>
              <a:t>Осенины</a:t>
            </a:r>
            <a:r>
              <a:rPr lang="ru-RU" dirty="0" smtClean="0"/>
              <a:t>», торжественную линейку ко дню Конституции, а герои сказок, роль которых исполняли 1 –</a:t>
            </a:r>
            <a:r>
              <a:rPr lang="ru-RU" dirty="0" err="1" smtClean="0"/>
              <a:t>классники</a:t>
            </a:r>
            <a:r>
              <a:rPr lang="ru-RU" dirty="0" smtClean="0"/>
              <a:t>, познакомили учеников 2 класса с правами человека и обязанностями.</a:t>
            </a:r>
          </a:p>
          <a:p>
            <a:endParaRPr lang="ru-RU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 descr="P92903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500306"/>
            <a:ext cx="3123728" cy="214314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2019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48" name="Picture 4" descr="PC0302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500306"/>
            <a:ext cx="281783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PC12022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714883"/>
            <a:ext cx="3429024" cy="2017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07945-C704-4747-B463-B3B6D3E99F29}" type="slidenum">
              <a:rPr smtClean="0"/>
              <a:pPr>
                <a:defRPr/>
              </a:pPr>
              <a:t>6</a:t>
            </a:fld>
            <a:endParaRPr/>
          </a:p>
        </p:txBody>
      </p:sp>
      <p:sp>
        <p:nvSpPr>
          <p:cNvPr id="6150" name="Подзаголовок 2"/>
          <p:cNvSpPr txBox="1">
            <a:spLocks/>
          </p:cNvSpPr>
          <p:nvPr/>
        </p:nvSpPr>
        <p:spPr bwMode="auto">
          <a:xfrm>
            <a:off x="1042988" y="3573463"/>
            <a:ext cx="7416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  <a:buFont typeface="Arial" pitchFamily="34" charset="0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42852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 подготовке к </a:t>
            </a:r>
            <a:r>
              <a:rPr lang="ru-RU" b="1" dirty="0" smtClean="0"/>
              <a:t>празднованию дня Победы</a:t>
            </a:r>
            <a:r>
              <a:rPr lang="ru-RU" dirty="0" smtClean="0"/>
              <a:t> участвовали в общешкольной акции «Посади дерево Победы»</a:t>
            </a:r>
          </a:p>
          <a:p>
            <a:endParaRPr lang="ru-RU" dirty="0"/>
          </a:p>
        </p:txBody>
      </p:sp>
      <p:pic>
        <p:nvPicPr>
          <p:cNvPr id="5121" name="Picture 1" descr="P91902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00108"/>
            <a:ext cx="31432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472" y="3441680"/>
            <a:ext cx="83582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Совместно с родителями работали по проекту «Азбука Победы», сочиняли стихи и выполняли рисунки в связи с 70 –</a:t>
            </a:r>
            <a:r>
              <a:rPr lang="ru-RU" dirty="0" err="1" smtClean="0"/>
              <a:t>летием</a:t>
            </a:r>
            <a:r>
              <a:rPr lang="ru-RU" dirty="0" smtClean="0"/>
              <a:t> Победы, а затем приняли участие в краевом конкурсе «Письмо солдату». Рисунки экспонировались в библиотеке пос. Нефтяники</a:t>
            </a:r>
          </a:p>
          <a:p>
            <a:pPr lvl="0"/>
            <a:r>
              <a:rPr lang="ru-RU" dirty="0" smtClean="0"/>
              <a:t>Участвовали в районном литературном конкурсе «Помните! Через века, через года» (стихотворение) и в конкурсе «Моя семья в годы </a:t>
            </a:r>
            <a:r>
              <a:rPr lang="ru-RU" dirty="0" err="1" smtClean="0"/>
              <a:t>ВОв</a:t>
            </a:r>
            <a:r>
              <a:rPr lang="ru-RU" dirty="0" smtClean="0"/>
              <a:t>», проводимом партией «Единая Россия»</a:t>
            </a:r>
          </a:p>
          <a:p>
            <a:pPr lvl="0"/>
            <a:r>
              <a:rPr lang="ru-RU" dirty="0" smtClean="0"/>
              <a:t>В классе оформлен мини–стенд «70 лет Победы»</a:t>
            </a:r>
          </a:p>
          <a:p>
            <a:pPr lvl="0"/>
            <a:r>
              <a:rPr lang="ru-RU" dirty="0" smtClean="0"/>
              <a:t>Информация о проведённых мероприятиях в связи с 70-летием Победы размещена на сайте «Урок Победы»</a:t>
            </a:r>
          </a:p>
          <a:p>
            <a:pPr lvl="0"/>
            <a:r>
              <a:rPr lang="ru-RU" dirty="0" smtClean="0"/>
              <a:t>В мае приняли участие в краевой акции «Читаем детям о войне»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07945-C704-4747-B463-B3B6D3E99F29}" type="slidenum">
              <a:rPr smtClean="0"/>
              <a:pPr>
                <a:defRPr/>
              </a:pPr>
              <a:t>7</a:t>
            </a:fld>
            <a:endParaRPr/>
          </a:p>
        </p:txBody>
      </p:sp>
      <p:sp>
        <p:nvSpPr>
          <p:cNvPr id="6150" name="Подзаголовок 2"/>
          <p:cNvSpPr txBox="1">
            <a:spLocks/>
          </p:cNvSpPr>
          <p:nvPr/>
        </p:nvSpPr>
        <p:spPr bwMode="auto">
          <a:xfrm>
            <a:off x="1042988" y="3573463"/>
            <a:ext cx="7416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  <a:buFont typeface="Arial" pitchFamily="34" charset="0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14290"/>
            <a:ext cx="81439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Блок 3 «Здоровье плюс», </a:t>
            </a:r>
            <a:r>
              <a:rPr lang="ru-RU" dirty="0" smtClean="0"/>
              <a:t>цель которого - формировать у учащихся потребность в здоровом образе жизни.</a:t>
            </a:r>
          </a:p>
          <a:p>
            <a:r>
              <a:rPr lang="ru-RU" dirty="0" smtClean="0"/>
              <a:t>В перемену дети играют в шашки, домино, конструктор «</a:t>
            </a:r>
            <a:r>
              <a:rPr lang="ru-RU" dirty="0" err="1" smtClean="0"/>
              <a:t>Лего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Свои таланты в художественно-изобразительном творчестве первоклассники проявили в конкурсе рисунков на тему «Нет – вредным привычкам!». Из этих рисунков потом оформили газету на общешкольный конкурс и заняли 1-е место.</a:t>
            </a:r>
          </a:p>
          <a:p>
            <a:endParaRPr lang="ru-RU" dirty="0"/>
          </a:p>
        </p:txBody>
      </p:sp>
      <p:pic>
        <p:nvPicPr>
          <p:cNvPr id="33794" name="Picture 2" descr="PC2302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143116"/>
            <a:ext cx="37719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14347" y="4857760"/>
            <a:ext cx="81439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мае приняли участие в мероприятиях, посвящённых Всемирному дню здоровья: «Безопасность пищевых продуктов» и «Злой волшебник Табак» (</a:t>
            </a:r>
            <a:r>
              <a:rPr lang="ru-RU" dirty="0" err="1" smtClean="0"/>
              <a:t>кл.час</a:t>
            </a:r>
            <a:r>
              <a:rPr lang="ru-RU" dirty="0" smtClean="0"/>
              <a:t> и лекция на родительском собрании)</a:t>
            </a:r>
          </a:p>
          <a:p>
            <a:r>
              <a:rPr lang="ru-RU" dirty="0" smtClean="0"/>
              <a:t>В марте прошла беседа с работником ГИБДД </a:t>
            </a:r>
            <a:r>
              <a:rPr lang="ru-RU" dirty="0" err="1" smtClean="0"/>
              <a:t>Томельгас</a:t>
            </a:r>
            <a:r>
              <a:rPr lang="ru-RU" dirty="0" smtClean="0"/>
              <a:t> О.В. с целью профилактики детского дорожного травматизма.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07945-C704-4747-B463-B3B6D3E99F29}" type="slidenum">
              <a:rPr smtClean="0"/>
              <a:pPr>
                <a:defRPr/>
              </a:pPr>
              <a:t>8</a:t>
            </a:fld>
            <a:endParaRPr/>
          </a:p>
        </p:txBody>
      </p:sp>
      <p:sp>
        <p:nvSpPr>
          <p:cNvPr id="6150" name="Подзаголовок 2"/>
          <p:cNvSpPr txBox="1">
            <a:spLocks/>
          </p:cNvSpPr>
          <p:nvPr/>
        </p:nvSpPr>
        <p:spPr bwMode="auto">
          <a:xfrm>
            <a:off x="1042988" y="3573463"/>
            <a:ext cx="7416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  <a:buFont typeface="Arial" pitchFamily="34" charset="0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16" y="214290"/>
            <a:ext cx="84296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Блок 4 «Экология», </a:t>
            </a:r>
            <a:r>
              <a:rPr lang="ru-RU" dirty="0" smtClean="0"/>
              <a:t>цель - формировать экологическую культуру учащихся.  </a:t>
            </a:r>
          </a:p>
          <a:p>
            <a:r>
              <a:rPr lang="ru-RU" dirty="0" smtClean="0"/>
              <a:t>Ещё один классный час был посвящён разговору о птицах, как холодно и голодно им зимой. Сделали для птиц</a:t>
            </a:r>
            <a:r>
              <a:rPr lang="ru-RU" b="1" dirty="0" smtClean="0"/>
              <a:t> </a:t>
            </a:r>
            <a:r>
              <a:rPr lang="ru-RU" dirty="0" smtClean="0"/>
              <a:t>5 кормушек. В течение зимнего периода подкармливали птиц.</a:t>
            </a:r>
          </a:p>
          <a:p>
            <a:r>
              <a:rPr lang="ru-RU" dirty="0" smtClean="0"/>
              <a:t>3 первоклассника (Петренко Саша, </a:t>
            </a:r>
            <a:r>
              <a:rPr lang="ru-RU" dirty="0" err="1" smtClean="0"/>
              <a:t>Собянин</a:t>
            </a:r>
            <a:r>
              <a:rPr lang="ru-RU" dirty="0" smtClean="0"/>
              <a:t> Паша, Фоменко Серёжа) и 3 третьеклассника выучили и показали 3-м группам детского сада экологическую сказку «Серебряное Копытце. Перезагрузка…», а потом на общешкольном утреннике.</a:t>
            </a:r>
          </a:p>
          <a:p>
            <a:r>
              <a:rPr lang="ru-RU" dirty="0" smtClean="0"/>
              <a:t>В апреле участвовали в районной акции «Марш Парков» - «Птичий репортаж», где заняли 1-е место</a:t>
            </a:r>
          </a:p>
          <a:p>
            <a:endParaRPr lang="ru-RU" dirty="0"/>
          </a:p>
        </p:txBody>
      </p:sp>
      <p:pic>
        <p:nvPicPr>
          <p:cNvPr id="4097" name="Picture 1" descr="PC2302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786058"/>
            <a:ext cx="5029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85786" y="5572140"/>
            <a:ext cx="78581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 первоклассника (Петренко Саша, </a:t>
            </a:r>
            <a:r>
              <a:rPr lang="ru-RU" dirty="0" err="1" smtClean="0"/>
              <a:t>Собянин</a:t>
            </a:r>
            <a:r>
              <a:rPr lang="ru-RU" dirty="0" smtClean="0"/>
              <a:t> Паша, Фоменко Серёжа) и 3 третьеклассника выучили и показали 3-м группам детского сада экологическую сказку «Серебряное Копытце. Перезагрузка…», а потом на общешкольном утреннике.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07945-C704-4747-B463-B3B6D3E99F29}" type="slidenum">
              <a:rPr smtClean="0"/>
              <a:pPr>
                <a:defRPr/>
              </a:pPr>
              <a:t>9</a:t>
            </a:fld>
            <a:endParaRPr/>
          </a:p>
        </p:txBody>
      </p:sp>
      <p:sp>
        <p:nvSpPr>
          <p:cNvPr id="6150" name="Подзаголовок 2"/>
          <p:cNvSpPr txBox="1">
            <a:spLocks/>
          </p:cNvSpPr>
          <p:nvPr/>
        </p:nvSpPr>
        <p:spPr bwMode="auto">
          <a:xfrm>
            <a:off x="1042988" y="3573463"/>
            <a:ext cx="7416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  <a:buFont typeface="Arial" pitchFamily="34" charset="0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14290"/>
            <a:ext cx="8001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Блок 4-трудовое и экономическое воспитание. </a:t>
            </a:r>
            <a:r>
              <a:rPr lang="ru-RU" dirty="0" smtClean="0"/>
              <a:t>Цель- воспитание положительного отношения к труду, развитие потребности в творческом труде. </a:t>
            </a:r>
          </a:p>
          <a:p>
            <a:r>
              <a:rPr lang="ru-RU" dirty="0" smtClean="0"/>
              <a:t>В декабре в классе прошло КТД «Мастерская Деда Мороза». Школьники готовили своими руками композицию по теме «Сохраним ель», новогодние костюмы, учили стихи и песни на «зимние» темы.</a:t>
            </a:r>
          </a:p>
          <a:p>
            <a:endParaRPr lang="ru-RU" dirty="0"/>
          </a:p>
        </p:txBody>
      </p:sp>
      <p:pic>
        <p:nvPicPr>
          <p:cNvPr id="34818" name="Picture 2" descr="PC1002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928802"/>
            <a:ext cx="4577911" cy="321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 descr="PC1602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9" y="2000240"/>
            <a:ext cx="228881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42976" y="5657671"/>
            <a:ext cx="6582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конце каждой четверти </a:t>
            </a:r>
            <a:r>
              <a:rPr lang="ru-RU" dirty="0" smtClean="0"/>
              <a:t>была организована генеральная уборка класса. Также организовано </a:t>
            </a:r>
            <a:r>
              <a:rPr lang="ru-RU" dirty="0" smtClean="0"/>
              <a:t>ежедневное дежурство по классу.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S101674557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968</Words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TS101674557 (1)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</cp:revision>
  <dcterms:modified xsi:type="dcterms:W3CDTF">2015-11-30T18:09:50Z</dcterms:modified>
</cp:coreProperties>
</file>