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E444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464" autoAdjust="0"/>
  </p:normalViewPr>
  <p:slideViewPr>
    <p:cSldViewPr>
      <p:cViewPr varScale="1">
        <p:scale>
          <a:sx n="120" d="100"/>
          <a:sy n="120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F21ABF-D330-41BE-8DE8-3CBFE1254576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105144-4052-4C5B-9EDC-207E7F677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2D5418-D5ED-4C7B-A04E-2EB61BAD0D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832A-4BF9-468E-A077-982D95700431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BFAA-D31C-40FB-896B-A1D210AE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0086-5A11-443F-A9B8-F2937C2052A0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BF30-11A7-4D67-8ED7-3BE32BA77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9BD8-6BC3-494E-8B75-34DF16357BBC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70F5-0B06-48A2-A771-671123628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714375" y="2000250"/>
            <a:ext cx="2000250" cy="17145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3428992" y="2000240"/>
            <a:ext cx="2000250" cy="17145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5"/>
          </p:nvPr>
        </p:nvSpPr>
        <p:spPr>
          <a:xfrm>
            <a:off x="6143636" y="2000240"/>
            <a:ext cx="2000250" cy="17145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714375" y="4000500"/>
            <a:ext cx="2000237" cy="20002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7"/>
          </p:nvPr>
        </p:nvSpPr>
        <p:spPr>
          <a:xfrm>
            <a:off x="6143636" y="4000504"/>
            <a:ext cx="2000237" cy="20002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8"/>
          </p:nvPr>
        </p:nvSpPr>
        <p:spPr>
          <a:xfrm>
            <a:off x="3429019" y="4000504"/>
            <a:ext cx="2000237" cy="20002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A282-AD30-4BAE-885E-2019A795659B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669E-A52E-478E-BB0E-0A32CD951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59254EA-F8A4-4F4E-AEC9-B4F3489F8360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4E3CC80-AE6A-4822-9AEF-2A6625860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D4905-3A64-4E54-8EF9-2C69DC49E907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EA4D40-3C38-4C36-9C52-B2FC5051D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00A3D9E-C36F-4BD2-9665-91F6E18797D9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20DD70-4956-4522-8318-9DCC97A99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1A3EC-6C11-41A5-8715-F2D1916FB4D7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58CF1D-C5F6-423C-A815-203A86E47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836E29-1A58-4488-A67A-9EA627DAB2AC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79E9C5-690C-4A9F-A312-DC015E12E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0815D-4FB7-413C-81F3-978195CD9110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38F9C3-4A54-42BA-AEA7-BC108FD54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5BD3-ECD4-46AB-9623-FE473AEF8484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F85A-4FED-4BBA-B6BC-22443B1DD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4A622-B4E9-496D-A7F0-D16CF8B898ED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484A-7F00-43C8-A07E-9808F0B70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ADC8C2C-AD9B-45E1-A361-9F4FDCAD9EF4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A8C5EF0-4F3A-41F0-B903-6FD060F92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21E3944-0D9F-4FFA-8B13-1656E7234342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358C59E-ED2D-4C34-B353-4FD5EAA42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27D1-F916-422A-ACB1-A238943D800E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DF35-DF9B-4197-8894-D4CF9A0B3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7332-BE9F-44BB-A9EC-6009810B8658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2960-C60F-47E8-8674-BB60906D9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6DE3-EF24-4829-809B-B85147DBC1F2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6B74-5100-4E55-8047-93A75EE8E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0A4A-ED74-4514-AA59-A38D2CD4A05B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FFFB-7B31-44E9-9EAE-6784078BD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6ED6-1CB5-4CFF-8F8C-1B5266CF94DA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2393-2E9D-4C36-92ED-31FB55103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822A-FAA3-4DC8-8C14-A3302559EC79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273C-1E32-44B9-A0E3-3D3F91543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61CC-7CA5-4830-A440-F8A94181CC80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A206-523B-4EA9-9312-D35BB4B4E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53D6-A876-4A8F-ACC4-D41395A4D47A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6958-FD9E-45B5-80BB-29CDED36D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B51D-2759-42F3-8BA5-7167C7E551CC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8CC9-B0E1-4C90-B694-E25E7C00E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AE633-DC7E-4745-B73A-C6C5C649F690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B1597-0002-436D-9A5E-0B2EE3064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70" r:id="rId12"/>
  </p:sldLayoutIdLst>
  <p:transition spd="slow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7D42D4-35D5-42C6-B7FC-6EAB519F64A7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B192073-1D5E-4F0F-91A9-9B7142E32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4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84" r:id="rId7"/>
    <p:sldLayoutId id="2147483691" r:id="rId8"/>
    <p:sldLayoutId id="2147483692" r:id="rId9"/>
    <p:sldLayoutId id="2147483683" r:id="rId10"/>
    <p:sldLayoutId id="2147483682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8A5038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8A5038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8A5038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8A5038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8A5038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8A5038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8A5038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8A5038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8A5038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5AB81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5AB81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5AB81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42852"/>
            <a:ext cx="5500726" cy="2428892"/>
          </a:xfrm>
        </p:spPr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Слово – </a:t>
            </a:r>
            <a:b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имя собственное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9250"/>
            <a:ext cx="3986213" cy="121443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200" smtClean="0">
                <a:solidFill>
                  <a:srgbClr val="578279"/>
                </a:solidFill>
                <a:latin typeface="Arial" charset="0"/>
                <a:cs typeface="Arial" charset="0"/>
              </a:rPr>
              <a:t>Тарасова Т.Н.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200" smtClean="0">
                <a:solidFill>
                  <a:srgbClr val="578279"/>
                </a:solidFill>
                <a:latin typeface="Arial" charset="0"/>
                <a:cs typeface="Arial" charset="0"/>
              </a:rPr>
              <a:t>учитель начальных классов</a:t>
            </a:r>
            <a:br>
              <a:rPr lang="ru-RU" sz="2200" smtClean="0">
                <a:solidFill>
                  <a:srgbClr val="578279"/>
                </a:solidFill>
                <a:latin typeface="Arial" charset="0"/>
                <a:cs typeface="Arial" charset="0"/>
              </a:rPr>
            </a:br>
            <a:r>
              <a:rPr lang="ru-RU" sz="2200" smtClean="0">
                <a:solidFill>
                  <a:srgbClr val="578279"/>
                </a:solidFill>
                <a:latin typeface="Arial" charset="0"/>
                <a:cs typeface="Arial" charset="0"/>
              </a:rPr>
              <a:t>МБОУ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200" smtClean="0">
                <a:solidFill>
                  <a:srgbClr val="578279"/>
                </a:solidFill>
                <a:latin typeface="Arial" charset="0"/>
                <a:cs typeface="Arial" charset="0"/>
              </a:rPr>
              <a:t>Плодородная СОШ 16</a:t>
            </a:r>
            <a:endParaRPr lang="ru-RU" sz="4200" smtClean="0">
              <a:solidFill>
                <a:srgbClr val="578279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user27\Documents\Тарасова Т.Н\для диплома\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39688"/>
            <a:ext cx="32321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4156075" y="3548063"/>
            <a:ext cx="4845050" cy="3167062"/>
            <a:chOff x="4013619" y="3143248"/>
            <a:chExt cx="4844661" cy="3167066"/>
          </a:xfrm>
        </p:grpSpPr>
        <p:pic>
          <p:nvPicPr>
            <p:cNvPr id="27653" name="Picture 2" descr="C:\Users\user27\Documents\Тарасова Т.Н\для диплома\rus_yaz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3619" y="3143248"/>
              <a:ext cx="4773223" cy="3167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6858191" y="4143374"/>
              <a:ext cx="2000089" cy="714376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1 класс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88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Ключ к заданию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2968625"/>
            <a:ext cx="8358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70C0"/>
                </a:solidFill>
              </a:rPr>
              <a:t>Котёнок </a:t>
            </a:r>
            <a:r>
              <a:rPr lang="ru-RU" sz="3600">
                <a:solidFill>
                  <a:srgbClr val="FF0000"/>
                </a:solidFill>
              </a:rPr>
              <a:t>П</a:t>
            </a:r>
            <a:r>
              <a:rPr lang="ru-RU" sz="3600">
                <a:solidFill>
                  <a:srgbClr val="0070C0"/>
                </a:solidFill>
              </a:rPr>
              <a:t>ушок поймал пушок.</a:t>
            </a:r>
          </a:p>
          <a:p>
            <a:r>
              <a:rPr lang="ru-RU" sz="3600">
                <a:solidFill>
                  <a:srgbClr val="0070C0"/>
                </a:solidFill>
              </a:rPr>
              <a:t>Жеребёнок </a:t>
            </a:r>
            <a:r>
              <a:rPr lang="ru-RU" sz="3600">
                <a:solidFill>
                  <a:srgbClr val="FF0000"/>
                </a:solidFill>
              </a:rPr>
              <a:t>В</a:t>
            </a:r>
            <a:r>
              <a:rPr lang="ru-RU" sz="3600">
                <a:solidFill>
                  <a:srgbClr val="0070C0"/>
                </a:solidFill>
              </a:rPr>
              <a:t>етер мчался, как ветер.</a:t>
            </a:r>
          </a:p>
          <a:p>
            <a:r>
              <a:rPr lang="ru-RU" sz="3600">
                <a:solidFill>
                  <a:srgbClr val="0070C0"/>
                </a:solidFill>
              </a:rPr>
              <a:t>Корова </a:t>
            </a:r>
            <a:r>
              <a:rPr lang="ru-RU" sz="3600">
                <a:solidFill>
                  <a:srgbClr val="FF0000"/>
                </a:solidFill>
              </a:rPr>
              <a:t>М</a:t>
            </a:r>
            <a:r>
              <a:rPr lang="ru-RU" sz="3600">
                <a:solidFill>
                  <a:srgbClr val="0070C0"/>
                </a:solidFill>
              </a:rPr>
              <a:t>ила даёт много молока.</a:t>
            </a:r>
          </a:p>
          <a:p>
            <a:endParaRPr lang="ru-RU" sz="16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" name="Picture 2" descr="C:\Users\user27\Documents\Тарасова Т.Н\для диплома\CA1O68BOCAJRY0LACA0ZLLK4CAN390NKCAR1EVL7CAK3GSGXCAVP75ZHCAIQBC0YCAA1R5SUCA7VQF7PCA18WFTYCAU1PKX1CATKKNW8CAISQCMFCA963XCQCA9TMUPTCA3MQ3VFCA0VOG4XCA5QL0B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00499">
            <a:off x="5717381" y="377032"/>
            <a:ext cx="244792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user27\Documents\Тарасова Т.Н\для диплома\0_5706_ee70077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478631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ser27\Documents\Тарасова Т.Н\для диплома\3ril06di_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928688"/>
            <a:ext cx="142875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user27\Documents\Тарасова Т.Н\для диплома\2341761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78631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Названия</a:t>
            </a:r>
            <a:r>
              <a:rPr lang="ru-RU" sz="2800" b="1" smtClean="0">
                <a:latin typeface="Arial" charset="0"/>
                <a:cs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городов, сёл, деревень, озёр, рек, морей</a:t>
            </a:r>
            <a:r>
              <a:rPr lang="ru-RU" sz="2800" b="1" i="1" smtClean="0">
                <a:latin typeface="Arial" charset="0"/>
                <a:cs typeface="Arial" charset="0"/>
              </a:rPr>
              <a:t> </a:t>
            </a:r>
            <a:r>
              <a:rPr 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пишутся с большой буквы</a:t>
            </a:r>
          </a:p>
        </p:txBody>
      </p:sp>
      <p:pic>
        <p:nvPicPr>
          <p:cNvPr id="11" name="Рисунок 10" descr="large_948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499" r="9499"/>
          <a:stretch>
            <a:fillRect/>
          </a:stretch>
        </p:blipFill>
        <p:spPr>
          <a:xfrm>
            <a:off x="428625" y="2000250"/>
            <a:ext cx="2500313" cy="2143125"/>
          </a:xfrm>
        </p:spPr>
      </p:pic>
      <p:pic>
        <p:nvPicPr>
          <p:cNvPr id="12" name="Рисунок 11" descr="CA4RSFESCAJEIGWJCAYDA75MCA5DXUWLCA4X49TBCAXS3HB3CA87AJ4LCAUPFDUKCAB75063CAI3QCKOCA5RH7E4CANBX8MECA4BBUISCAG11GXCCAX48V41CAN6TD58CAI5LT3WCAN1F6O4CAOYB1M2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1566863"/>
            <a:ext cx="1785938" cy="2689225"/>
          </a:xfrm>
        </p:spPr>
      </p:pic>
      <p:pic>
        <p:nvPicPr>
          <p:cNvPr id="13" name="Рисунок 12" descr="IMGA0517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6250" r="6250"/>
          <a:stretch>
            <a:fillRect/>
          </a:stretch>
        </p:blipFill>
        <p:spPr>
          <a:xfrm>
            <a:off x="6143625" y="2000250"/>
            <a:ext cx="2417763" cy="20716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571500" y="4786313"/>
            <a:ext cx="2071688" cy="14287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>
                <a:solidFill>
                  <a:srgbClr val="00B050"/>
                </a:solidFill>
                <a:latin typeface="Arial" charset="0"/>
                <a:cs typeface="Arial" charset="0"/>
              </a:rPr>
              <a:t>Город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М</a:t>
            </a:r>
            <a:r>
              <a:rPr lang="ru-RU" sz="4000" smtClean="0">
                <a:solidFill>
                  <a:srgbClr val="00B050"/>
                </a:solidFill>
                <a:latin typeface="Arial" charset="0"/>
                <a:cs typeface="Arial" charset="0"/>
              </a:rPr>
              <a:t>осква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286500" y="4786313"/>
            <a:ext cx="2214563" cy="12144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000" smtClean="0">
                <a:solidFill>
                  <a:srgbClr val="00B050"/>
                </a:solidFill>
                <a:latin typeface="Arial" charset="0"/>
                <a:cs typeface="Arial" charset="0"/>
              </a:rPr>
              <a:t>Озеро </a:t>
            </a:r>
            <a:r>
              <a:rPr lang="ru-RU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Б</a:t>
            </a:r>
            <a:r>
              <a:rPr lang="ru-RU" sz="4000" smtClean="0">
                <a:solidFill>
                  <a:srgbClr val="00B050"/>
                </a:solidFill>
                <a:latin typeface="Arial" charset="0"/>
                <a:cs typeface="Arial" charset="0"/>
              </a:rPr>
              <a:t>айкал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8"/>
          </p:nvPr>
        </p:nvSpPr>
        <p:spPr>
          <a:xfrm>
            <a:off x="3500438" y="4857750"/>
            <a:ext cx="1857375" cy="1143000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ремль</a:t>
            </a:r>
            <a:endParaRPr lang="ru-RU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28925" cy="1368425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Задание:</a:t>
            </a:r>
          </a:p>
        </p:txBody>
      </p:sp>
      <p:sp>
        <p:nvSpPr>
          <p:cNvPr id="5" name="Блок-схема: задержка 4"/>
          <p:cNvSpPr/>
          <p:nvPr/>
        </p:nvSpPr>
        <p:spPr>
          <a:xfrm flipH="1">
            <a:off x="2500313" y="285750"/>
            <a:ext cx="6429375" cy="1000125"/>
          </a:xfrm>
          <a:prstGeom prst="flowChartDela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Отгадайте кроссворд</a:t>
            </a:r>
            <a:endParaRPr lang="ru-RU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0750" y="3397250"/>
            <a:ext cx="2857500" cy="163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вертикали: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Столица нашей Родины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Как называется наша страна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063" y="5770563"/>
            <a:ext cx="35004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горизонтали: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Основатель Москвы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Название нашей Родины</a:t>
            </a:r>
            <a:endParaRPr lang="ru-RU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313" y="214312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1</a:t>
            </a:r>
            <a:endParaRPr lang="ru-RU" sz="4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857250" y="214312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000750" y="214312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143125" y="214312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57813" y="214312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500188" y="214312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429000" y="214312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786063" y="214312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57250" y="1500188"/>
            <a:ext cx="6429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2</a:t>
            </a:r>
            <a:endParaRPr lang="ru-RU" sz="40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14875" y="214312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71938" y="214312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57250" y="2786063"/>
            <a:ext cx="6429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786063" y="47148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786063" y="4071938"/>
            <a:ext cx="642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786063" y="3429000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786063" y="2786063"/>
            <a:ext cx="642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86063" y="1500188"/>
            <a:ext cx="642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3</a:t>
            </a:r>
            <a:endParaRPr lang="ru-RU" sz="40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857250" y="4071938"/>
            <a:ext cx="6429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57250" y="3429000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4</a:t>
            </a:r>
            <a:endParaRPr lang="ru-RU" sz="40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500188" y="3429000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57250" y="47148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429000" y="3429000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143125" y="3429000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714875" y="3429000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071938" y="3429000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868363" y="1500188"/>
          <a:ext cx="631825" cy="3857625"/>
        </p:xfrm>
        <a:graphic>
          <a:graphicData uri="http://schemas.openxmlformats.org/drawingml/2006/table">
            <a:tbl>
              <a:tblPr/>
              <a:tblGrid>
                <a:gridCol w="631064"/>
              </a:tblGrid>
              <a:tr h="6429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</a:t>
                      </a:r>
                      <a:endParaRPr lang="ru-RU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2786063" y="1500188"/>
          <a:ext cx="631825" cy="3857625"/>
        </p:xfrm>
        <a:graphic>
          <a:graphicData uri="http://schemas.openxmlformats.org/drawingml/2006/table">
            <a:tbl>
              <a:tblPr/>
              <a:tblGrid>
                <a:gridCol w="631064"/>
              </a:tblGrid>
              <a:tr h="6429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я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Содержимое 80"/>
          <p:cNvGraphicFramePr>
            <a:graphicFrameLocks noGrp="1"/>
          </p:cNvGraphicFramePr>
          <p:nvPr>
            <p:ph idx="1"/>
          </p:nvPr>
        </p:nvGraphicFramePr>
        <p:xfrm>
          <a:off x="244475" y="2146300"/>
          <a:ext cx="6388100" cy="639763"/>
        </p:xfrm>
        <a:graphic>
          <a:graphicData uri="http://schemas.openxmlformats.org/drawingml/2006/table">
            <a:tbl>
              <a:tblPr/>
              <a:tblGrid>
                <a:gridCol w="638792"/>
                <a:gridCol w="638792"/>
                <a:gridCol w="638792"/>
                <a:gridCol w="638792"/>
                <a:gridCol w="638793"/>
                <a:gridCol w="638793"/>
                <a:gridCol w="638792"/>
                <a:gridCol w="638792"/>
                <a:gridCol w="638792"/>
                <a:gridCol w="638792"/>
              </a:tblGrid>
              <a:tr h="61818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Д</a:t>
                      </a:r>
                      <a:endParaRPr lang="ru-RU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г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р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у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й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857250" y="3429000"/>
          <a:ext cx="4494213" cy="657225"/>
        </p:xfrm>
        <a:graphic>
          <a:graphicData uri="http://schemas.openxmlformats.org/drawingml/2006/table">
            <a:tbl>
              <a:tblPr/>
              <a:tblGrid>
                <a:gridCol w="642104"/>
                <a:gridCol w="642103"/>
                <a:gridCol w="642104"/>
                <a:gridCol w="642104"/>
                <a:gridCol w="642104"/>
                <a:gridCol w="642103"/>
                <a:gridCol w="642104"/>
              </a:tblGrid>
              <a:tr h="65682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р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н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я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57188" y="428625"/>
            <a:ext cx="5072062" cy="1285875"/>
          </a:xfrm>
          <a:prstGeom prst="flowChartPunchedTap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Имена, отчества, фамилии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428625" y="1928813"/>
            <a:ext cx="5072063" cy="1357312"/>
          </a:xfrm>
          <a:prstGeom prst="flowChartPunchedTape">
            <a:avLst/>
          </a:prstGeom>
          <a:solidFill>
            <a:srgbClr val="2EE4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Клички животных 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28625" y="3571875"/>
            <a:ext cx="5143500" cy="1285875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Географические названия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42938" y="5500688"/>
            <a:ext cx="7929562" cy="857250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Пишутся с большой буквы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27\Documents\Тарасова Т.Н\для диплома\skandinavia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571875"/>
            <a:ext cx="278288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27\Documents\Тарасова Т.Н\для диплома\Puppy_lo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697038"/>
            <a:ext cx="24288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27\Documents\Тарасова Т.Н\для диплома\-0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4287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571625"/>
          </a:xfrm>
        </p:spPr>
        <p:txBody>
          <a:bodyPr/>
          <a:lstStyle/>
          <a:p>
            <a:r>
              <a:rPr lang="ru-RU" sz="5400" smtClean="0">
                <a:latin typeface="Arial" charset="0"/>
                <a:cs typeface="Arial" charset="0"/>
              </a:rPr>
              <a:t>Цели урока: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50"/>
            <a:ext cx="6915150" cy="4286250"/>
          </a:xfrm>
        </p:spPr>
        <p:txBody>
          <a:bodyPr rtlCol="0">
            <a:normAutofit/>
          </a:bodyPr>
          <a:lstStyle/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Систематизировать представление детей об имени собственном и о правилах их написания в предложении.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36575" indent="-5365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2. Отработка на практике полученных знаний.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3. Развивать интерес к русскому языку.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428750"/>
          </a:xfrm>
        </p:spPr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Слова, которые называют</a:t>
            </a:r>
            <a:br>
              <a:rPr lang="ru-RU" sz="3600" b="1" smtClean="0">
                <a:solidFill>
                  <a:srgbClr val="7030A0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>имена, отчества, фамилии</a:t>
            </a:r>
            <a:r>
              <a:rPr lang="ru-RU" sz="3600" b="1" smtClean="0">
                <a:solidFill>
                  <a:srgbClr val="FF0000"/>
                </a:solidFill>
              </a:rPr>
              <a:t>,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7030A0"/>
                </a:solidFill>
              </a:rPr>
              <a:t> пишутся с большой буквы</a:t>
            </a:r>
          </a:p>
        </p:txBody>
      </p:sp>
      <p:pic>
        <p:nvPicPr>
          <p:cNvPr id="18" name="Рисунок 17" descr="CASV1PVJCA7YUXS8CABTM5MUCAO4G0V5CAI2H8YICAT8IVTTCA8AV8QLCAUANRARCAR3OHG7CAA278VGCAL2TW23CAVZ2IL2CA92AWM9CAQB9FWHCA10SI95CABSIC0RCASER2SLCAI2O1NFCAQHZO78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1785938"/>
            <a:ext cx="1785937" cy="284956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71500" y="5000625"/>
            <a:ext cx="1928813" cy="12144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00"/>
                </a:solidFill>
              </a:rPr>
              <a:t>С</a:t>
            </a:r>
            <a:r>
              <a:rPr lang="ru-RU" sz="3600" smtClean="0"/>
              <a:t>идоров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00"/>
                </a:solidFill>
              </a:rPr>
              <a:t>П</a:t>
            </a:r>
            <a:r>
              <a:rPr lang="ru-RU" sz="3600" smtClean="0"/>
              <a:t>етя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6072188" y="4786313"/>
            <a:ext cx="2428875" cy="17145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И</a:t>
            </a:r>
            <a:r>
              <a:rPr lang="ru-RU" smtClean="0"/>
              <a:t>ванов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И</a:t>
            </a:r>
            <a:r>
              <a:rPr lang="ru-RU" smtClean="0"/>
              <a:t>ван </a:t>
            </a:r>
            <a:r>
              <a:rPr lang="ru-RU" smtClean="0">
                <a:solidFill>
                  <a:srgbClr val="FF0000"/>
                </a:solidFill>
              </a:rPr>
              <a:t>И</a:t>
            </a:r>
            <a:r>
              <a:rPr lang="ru-RU" smtClean="0"/>
              <a:t>ванович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3429000" y="5000625"/>
            <a:ext cx="2000250" cy="12144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00"/>
                </a:solidFill>
              </a:rPr>
              <a:t>П</a:t>
            </a:r>
            <a:r>
              <a:rPr lang="ru-RU" sz="3600" smtClean="0"/>
              <a:t>етрова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00"/>
                </a:solidFill>
              </a:rPr>
              <a:t>К</a:t>
            </a:r>
            <a:r>
              <a:rPr lang="ru-RU" sz="3600" smtClean="0"/>
              <a:t>атя</a:t>
            </a:r>
          </a:p>
        </p:txBody>
      </p:sp>
      <p:pic>
        <p:nvPicPr>
          <p:cNvPr id="14" name="Рисунок 13" descr="CAXDAUE8CA0EG86YCAFNKXY7CAKR1297CAF916BVCA4N4MNMCATBBQ8CCAVUICQUCAVVRO73CA8V9NZ2CA46M7T3CAO6OCRJCAZ53FJVCAWIAYSYCAJ6LNV8CA791QEQCAWJPLHUCASQCY79CAKXYEW4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785938"/>
            <a:ext cx="1938338" cy="2857500"/>
          </a:xfrm>
        </p:spPr>
      </p:pic>
      <p:pic>
        <p:nvPicPr>
          <p:cNvPr id="17" name="Рисунок 16" descr="P1160969-web.jp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3429000" y="1857375"/>
            <a:ext cx="1960563" cy="2786063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3214688"/>
            <a:ext cx="6786562" cy="1928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r>
              <a:rPr lang="ru-RU" sz="3200" b="1" dirty="0" smtClean="0"/>
              <a:t>аня, </a:t>
            </a: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/>
              <a:t>аня, </a:t>
            </a:r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r>
              <a:rPr lang="ru-RU" sz="3200" b="1" dirty="0" smtClean="0"/>
              <a:t>етя, </a:t>
            </a:r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r>
              <a:rPr lang="ru-RU" sz="3200" b="1" dirty="0" smtClean="0"/>
              <a:t>аля,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r>
              <a:rPr lang="ru-RU" sz="3200" b="1" dirty="0" smtClean="0"/>
              <a:t>ена, </a:t>
            </a:r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r>
              <a:rPr lang="ru-RU" sz="3200" b="1" dirty="0" smtClean="0"/>
              <a:t>ина, </a:t>
            </a:r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r>
              <a:rPr lang="ru-RU" sz="3200" b="1" dirty="0" smtClean="0"/>
              <a:t>ила, </a:t>
            </a: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/>
              <a:t>аля,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r>
              <a:rPr lang="ru-RU" sz="3200" b="1" dirty="0" smtClean="0"/>
              <a:t>оля, 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/>
              <a:t>ра,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лексей</a:t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r>
              <a:rPr lang="ru-RU" sz="3200" b="1" dirty="0" smtClean="0"/>
              <a:t>ерёжка, и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ндрей!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pic>
        <p:nvPicPr>
          <p:cNvPr id="18434" name="Picture 2" descr="C:\Users\user27\Documents\Тарасова Т.Н\для диплома\childr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8575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285875" y="4929188"/>
            <a:ext cx="6572250" cy="142875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Никогда не забывайте,</a:t>
            </a:r>
            <a:br>
              <a:rPr lang="ru-RU" sz="4000" b="1" i="1" dirty="0">
                <a:solidFill>
                  <a:srgbClr val="7030A0"/>
                </a:solidFill>
              </a:rPr>
            </a:br>
            <a:r>
              <a:rPr lang="ru-RU" sz="4000" b="1" i="1" dirty="0">
                <a:solidFill>
                  <a:srgbClr val="7030A0"/>
                </a:solidFill>
              </a:rPr>
              <a:t>Имя буквой выделяйте!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2857500" cy="1071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0" y="3143250"/>
            <a:ext cx="2786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П</a:t>
            </a:r>
            <a:r>
              <a:rPr lang="ru-RU" sz="4000">
                <a:solidFill>
                  <a:srgbClr val="0070C0"/>
                </a:solidFill>
              </a:rPr>
              <a:t>ётр –</a:t>
            </a:r>
          </a:p>
          <a:p>
            <a:r>
              <a:rPr lang="ru-RU" sz="4000">
                <a:solidFill>
                  <a:srgbClr val="FF0000"/>
                </a:solidFill>
              </a:rPr>
              <a:t>Б</a:t>
            </a:r>
            <a:r>
              <a:rPr lang="ru-RU" sz="4000">
                <a:solidFill>
                  <a:srgbClr val="0070C0"/>
                </a:solidFill>
              </a:rPr>
              <a:t>орис – </a:t>
            </a:r>
          </a:p>
          <a:p>
            <a:r>
              <a:rPr lang="ru-RU" sz="4000">
                <a:solidFill>
                  <a:srgbClr val="FF0000"/>
                </a:solidFill>
              </a:rPr>
              <a:t>М</a:t>
            </a:r>
            <a:r>
              <a:rPr lang="ru-RU" sz="4000">
                <a:solidFill>
                  <a:srgbClr val="0070C0"/>
                </a:solidFill>
              </a:rPr>
              <a:t>атвей –</a:t>
            </a:r>
          </a:p>
          <a:p>
            <a:r>
              <a:rPr lang="ru-RU" sz="4000">
                <a:solidFill>
                  <a:srgbClr val="FF0000"/>
                </a:solidFill>
              </a:rPr>
              <a:t>Н</a:t>
            </a:r>
            <a:r>
              <a:rPr lang="ru-RU" sz="4000">
                <a:solidFill>
                  <a:srgbClr val="0070C0"/>
                </a:solidFill>
              </a:rPr>
              <a:t>иколай -  </a:t>
            </a:r>
            <a:r>
              <a:rPr lang="ru-RU" sz="400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sz="400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4000">
                <a:latin typeface="Calibri" pitchFamily="34" charset="0"/>
              </a:rPr>
              <a:t/>
            </a:r>
            <a:br>
              <a:rPr lang="ru-RU" sz="4000">
                <a:latin typeface="Calibri" pitchFamily="34" charset="0"/>
              </a:rPr>
            </a:br>
            <a:r>
              <a:rPr lang="ru-RU" sz="4000">
                <a:latin typeface="Calibri" pitchFamily="34" charset="0"/>
              </a:rPr>
              <a:t/>
            </a:r>
            <a:br>
              <a:rPr lang="ru-RU" sz="4000">
                <a:latin typeface="Calibri" pitchFamily="34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2857500" y="142875"/>
            <a:ext cx="6072188" cy="2428875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Напишите фамилии, которые можно образовать от данных имён:</a:t>
            </a:r>
            <a:endParaRPr lang="ru-RU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643688" y="4143375"/>
            <a:ext cx="142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 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1357313" y="4786313"/>
            <a:ext cx="2143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 </a:t>
            </a:r>
            <a:br>
              <a:rPr lang="ru-RU" sz="4400">
                <a:latin typeface="Calibri" pitchFamily="34" charset="0"/>
              </a:rPr>
            </a:br>
            <a:endParaRPr lang="ru-RU" sz="440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11430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274638"/>
            <a:ext cx="4400550" cy="1368425"/>
          </a:xfrm>
        </p:spPr>
        <p:txBody>
          <a:bodyPr/>
          <a:lstStyle/>
          <a:p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>
                <a:solidFill>
                  <a:srgbClr val="FF0000"/>
                </a:solidFill>
              </a:rPr>
              <a:t>Ключ к </a:t>
            </a:r>
            <a:r>
              <a:rPr lang="ru-RU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заданию</a:t>
            </a:r>
            <a:r>
              <a:rPr lang="ru-RU" sz="4000" b="1" smtClean="0">
                <a:solidFill>
                  <a:srgbClr val="FF0000"/>
                </a:solidFill>
              </a:rPr>
              <a:t>:</a:t>
            </a:r>
            <a:br>
              <a:rPr lang="ru-RU" sz="4000" b="1" smtClean="0">
                <a:solidFill>
                  <a:srgbClr val="FF0000"/>
                </a:solidFill>
              </a:rPr>
            </a:br>
            <a:endParaRPr lang="ru-RU" sz="4000" b="1" smtClean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CA1O68BOCAJRY0LACA0ZLLK4CAN390NKCAR1EVL7CAK3GSGXCAVP75ZHCAIQBC0YCAA1R5SUCA7VQF7PCA18WFTYCAU1PKX1CATKKNW8CAISQCMFCA963XCQCA9TMUPTCA3MQ3VFCA0VOG4XCA5QL0BF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419832">
            <a:off x="934552" y="505957"/>
            <a:ext cx="2542012" cy="254201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500188" y="3171825"/>
            <a:ext cx="7186612" cy="34004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400" smtClean="0">
                <a:solidFill>
                  <a:srgbClr val="FF0000"/>
                </a:solidFill>
              </a:rPr>
              <a:t>П</a:t>
            </a:r>
            <a:r>
              <a:rPr lang="ru-RU" sz="4400" smtClean="0">
                <a:solidFill>
                  <a:srgbClr val="0070C0"/>
                </a:solidFill>
              </a:rPr>
              <a:t>ётр – </a:t>
            </a:r>
            <a:r>
              <a:rPr lang="ru-RU" sz="4400" smtClean="0">
                <a:solidFill>
                  <a:srgbClr val="FF0000"/>
                </a:solidFill>
              </a:rPr>
              <a:t>П</a:t>
            </a:r>
            <a:r>
              <a:rPr lang="ru-RU" sz="4400" smtClean="0">
                <a:solidFill>
                  <a:srgbClr val="0070C0"/>
                </a:solidFill>
              </a:rPr>
              <a:t>етров</a:t>
            </a:r>
            <a:br>
              <a:rPr lang="ru-RU" sz="4400" smtClean="0">
                <a:solidFill>
                  <a:srgbClr val="0070C0"/>
                </a:solidFill>
              </a:rPr>
            </a:br>
            <a:r>
              <a:rPr lang="ru-RU" sz="4400" smtClean="0">
                <a:solidFill>
                  <a:srgbClr val="FF0000"/>
                </a:solidFill>
              </a:rPr>
              <a:t>Б</a:t>
            </a:r>
            <a:r>
              <a:rPr lang="ru-RU" sz="4400" smtClean="0">
                <a:solidFill>
                  <a:srgbClr val="0070C0"/>
                </a:solidFill>
              </a:rPr>
              <a:t>орис – </a:t>
            </a:r>
            <a:r>
              <a:rPr lang="ru-RU" sz="4400" smtClean="0">
                <a:solidFill>
                  <a:srgbClr val="FF0000"/>
                </a:solidFill>
              </a:rPr>
              <a:t>Б</a:t>
            </a:r>
            <a:r>
              <a:rPr lang="ru-RU" sz="4400" smtClean="0">
                <a:solidFill>
                  <a:srgbClr val="0070C0"/>
                </a:solidFill>
              </a:rPr>
              <a:t>орисов</a:t>
            </a:r>
            <a:br>
              <a:rPr lang="ru-RU" sz="4400" smtClean="0">
                <a:solidFill>
                  <a:srgbClr val="0070C0"/>
                </a:solidFill>
              </a:rPr>
            </a:br>
            <a:r>
              <a:rPr lang="ru-RU" sz="4400" smtClean="0">
                <a:solidFill>
                  <a:srgbClr val="FF0000"/>
                </a:solidFill>
              </a:rPr>
              <a:t>М</a:t>
            </a:r>
            <a:r>
              <a:rPr lang="ru-RU" sz="4400" smtClean="0">
                <a:solidFill>
                  <a:srgbClr val="0070C0"/>
                </a:solidFill>
              </a:rPr>
              <a:t>атвей – </a:t>
            </a:r>
            <a:r>
              <a:rPr lang="ru-RU" sz="4400" smtClean="0">
                <a:solidFill>
                  <a:srgbClr val="FF0000"/>
                </a:solidFill>
              </a:rPr>
              <a:t>М</a:t>
            </a:r>
            <a:r>
              <a:rPr lang="ru-RU" sz="4400" smtClean="0">
                <a:solidFill>
                  <a:srgbClr val="0070C0"/>
                </a:solidFill>
              </a:rPr>
              <a:t>атвеев</a:t>
            </a:r>
            <a:br>
              <a:rPr lang="ru-RU" sz="4400" smtClean="0">
                <a:solidFill>
                  <a:srgbClr val="0070C0"/>
                </a:solidFill>
              </a:rPr>
            </a:br>
            <a:r>
              <a:rPr lang="ru-RU" sz="4400" smtClean="0">
                <a:solidFill>
                  <a:srgbClr val="FF0000"/>
                </a:solidFill>
              </a:rPr>
              <a:t>Н</a:t>
            </a:r>
            <a:r>
              <a:rPr lang="ru-RU" sz="4400" smtClean="0">
                <a:solidFill>
                  <a:srgbClr val="0070C0"/>
                </a:solidFill>
              </a:rPr>
              <a:t>иколай – </a:t>
            </a:r>
            <a:r>
              <a:rPr lang="ru-RU" sz="4400" smtClean="0">
                <a:solidFill>
                  <a:srgbClr val="FF0000"/>
                </a:solidFill>
              </a:rPr>
              <a:t>Н</a:t>
            </a:r>
            <a:r>
              <a:rPr lang="ru-RU" sz="4400" smtClean="0">
                <a:solidFill>
                  <a:srgbClr val="0070C0"/>
                </a:solidFill>
              </a:rPr>
              <a:t>иколаев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928813"/>
            <a:ext cx="25066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Клички животных </a:t>
            </a:r>
            <a:r>
              <a:rPr lang="ru-RU" sz="3600" b="1" i="1" dirty="0" smtClean="0">
                <a:solidFill>
                  <a:srgbClr val="7030A0"/>
                </a:solidFill>
              </a:rPr>
              <a:t>пишутся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с большой буквы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1234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94" b="12794"/>
          <a:stretch>
            <a:fillRect/>
          </a:stretch>
        </p:blipFill>
        <p:spPr>
          <a:xfrm>
            <a:off x="357188" y="1428750"/>
            <a:ext cx="2452687" cy="2101850"/>
          </a:xfrm>
        </p:spPr>
      </p:pic>
      <p:pic>
        <p:nvPicPr>
          <p:cNvPr id="10" name="Рисунок 9" descr="CAS75AUZCA0MODFSCAKAST63CAOP03V3CA64QL3DCABXNGJDCAT8PKY8CAS9G09LCAC27H0XCAU4P00KCAF0GUE3CAPEKYPMCAS00VIZCAMBQ4KICAEND7FYCAZQXQOZCADP3N4LCAUDBZHGCAAK97TO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16" r="3416"/>
          <a:stretch>
            <a:fillRect/>
          </a:stretch>
        </p:blipFill>
        <p:spPr>
          <a:xfrm>
            <a:off x="3429000" y="1500188"/>
            <a:ext cx="2333625" cy="2000250"/>
          </a:xfrm>
        </p:spPr>
      </p:pic>
      <p:pic>
        <p:nvPicPr>
          <p:cNvPr id="11" name="Рисунок 10" descr="CA3V9ZPBCAOC5V8OCABN55ABCA52UH45CADLV2TZCA4BLZ02CA72Q9C8CAMMFWZGCACLDATHCAIZJWM1CABY81SUCA23M3T1CAEZ6XO8CA4FFZ5DCAMHA02TCAXI6MRICANUW3A3CA14JTACCAJMZ0ZH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6444" r="6444"/>
          <a:stretch>
            <a:fillRect/>
          </a:stretch>
        </p:blipFill>
        <p:spPr>
          <a:xfrm>
            <a:off x="6286500" y="1500188"/>
            <a:ext cx="2333625" cy="200025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214313" y="4357688"/>
            <a:ext cx="2643187" cy="8572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smtClean="0">
                <a:solidFill>
                  <a:srgbClr val="00B050"/>
                </a:solidFill>
              </a:rPr>
              <a:t>Зайчик - </a:t>
            </a:r>
            <a:r>
              <a:rPr lang="ru-RU" sz="2800" smtClean="0">
                <a:solidFill>
                  <a:srgbClr val="FF0000"/>
                </a:solidFill>
              </a:rPr>
              <a:t>П</a:t>
            </a:r>
            <a:r>
              <a:rPr lang="ru-RU" sz="2800" smtClean="0">
                <a:solidFill>
                  <a:srgbClr val="00B050"/>
                </a:solidFill>
              </a:rPr>
              <a:t>обегайчик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6357938" y="3929063"/>
            <a:ext cx="2428875" cy="20716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2800" smtClean="0"/>
          </a:p>
          <a:p>
            <a:pPr marL="0" indent="0" algn="ctr"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М</a:t>
            </a:r>
            <a:r>
              <a:rPr lang="ru-RU" sz="2800" smtClean="0">
                <a:solidFill>
                  <a:srgbClr val="00B050"/>
                </a:solidFill>
              </a:rPr>
              <a:t>ишка </a:t>
            </a:r>
            <a:r>
              <a:rPr lang="ru-RU" sz="2800" smtClean="0">
                <a:solidFill>
                  <a:srgbClr val="FF0000"/>
                </a:solidFill>
              </a:rPr>
              <a:t>К</a:t>
            </a:r>
            <a:r>
              <a:rPr lang="ru-RU" sz="2800" smtClean="0">
                <a:solidFill>
                  <a:srgbClr val="00B050"/>
                </a:solidFill>
              </a:rPr>
              <a:t>осолапый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3429000" y="4214813"/>
            <a:ext cx="2571750" cy="20716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2800" smtClean="0"/>
          </a:p>
          <a:p>
            <a:pPr marL="0" indent="0" algn="ctr">
              <a:buFont typeface="Arial" charset="0"/>
              <a:buNone/>
            </a:pPr>
            <a:r>
              <a:rPr lang="ru-RU" sz="2800" smtClean="0">
                <a:solidFill>
                  <a:srgbClr val="00B050"/>
                </a:solidFill>
              </a:rPr>
              <a:t>Лиса </a:t>
            </a:r>
            <a:r>
              <a:rPr lang="ru-RU" sz="2800" smtClean="0">
                <a:solidFill>
                  <a:srgbClr val="FF0000"/>
                </a:solidFill>
              </a:rPr>
              <a:t>А</a:t>
            </a:r>
            <a:r>
              <a:rPr lang="ru-RU" sz="2800" smtClean="0">
                <a:solidFill>
                  <a:srgbClr val="00B050"/>
                </a:solidFill>
              </a:rPr>
              <a:t>лиса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5226050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Кошка </a:t>
            </a:r>
            <a:r>
              <a:rPr lang="ru-RU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М</a:t>
            </a: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аришка,</a:t>
            </a:r>
            <a:b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Котёнок </a:t>
            </a:r>
            <a:r>
              <a:rPr lang="ru-RU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Т</a:t>
            </a: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ишка,</a:t>
            </a:r>
            <a:b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Щенок </a:t>
            </a:r>
            <a:r>
              <a:rPr lang="ru-RU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Д</a:t>
            </a: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ружок,</a:t>
            </a:r>
            <a:b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Цыплёнок </a:t>
            </a:r>
            <a:r>
              <a:rPr lang="ru-RU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П</a:t>
            </a: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ушок,</a:t>
            </a:r>
            <a:b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Корова </a:t>
            </a:r>
            <a:r>
              <a:rPr lang="ru-RU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Б</a:t>
            </a: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урёнка,</a:t>
            </a:r>
            <a:b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Коза </a:t>
            </a:r>
            <a:r>
              <a:rPr lang="ru-RU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Н</a:t>
            </a: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айдёнка,</a:t>
            </a:r>
            <a:b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Поросёнок </a:t>
            </a:r>
            <a:r>
              <a:rPr lang="ru-RU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Х</a:t>
            </a: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рюша</a:t>
            </a:r>
            <a:b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И бычок </a:t>
            </a:r>
            <a:r>
              <a:rPr lang="ru-RU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Г</a:t>
            </a:r>
            <a:r>
              <a:rPr lang="ru-RU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аврюша</a:t>
            </a: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endParaRPr lang="ru-RU" sz="360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user27\Documents\Тарасова Т.Н\для диплома\CAHD15UCCACR2BQECAVN105FCAILKMJRCARXJIUPCA2Y4KOOCA1ME1AMCARH3ERJCAKY1XYCCA1T92JPCAGS404RCALUN7MNCAE6IEZ7CAFES3XMCAKQR1V1CAH4A2H0CAKS9EEDCAXHDJS4CAEYI5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142875"/>
            <a:ext cx="9286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27\Documents\Тарасова Т.Н\для диплома\CAKUY3U8CAD5PELICAZOM0CECA6XKSI7CAR07M36CA1MKPLSCA9NBLSCCA45QZUXCAQ8URWNCAPPQ8BZCAE15EZ9CAVSAU9QCASHE2MHCAF2DSJICAL59ZUTCA1UIXXOCABAZYPTCAHLHWKRCAW48T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14313"/>
            <a:ext cx="14319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27\Documents\Тарасова Т.Н\для диплома\CASL4DZZCAG0FVEQCAF3W7BFCA1LBLBHCAYKQSXGCAFDWHE2CAHLYQV0CA389800CACTH883CATZ07T9CA4ENPQICAKB43C3CAZHYDLXCAVEVD8CCAJG3V66CALJOYEACAA764ETCASJB8EMCANOS34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1571625"/>
            <a:ext cx="12858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27\Documents\Тарасова Т.Н\для диплома\CAOAP5M4CAMUEQ5ICA118EYMCA77PQY5CAEK7QCHCAJSKLJOCA91LCKECALX234BCAHZ0OLQCAO34YTYCAT6OEZBCA3A3CI6CARKCJ83CA8SLJQSCANAWPDDCAQKHD9MCAWEVDRUCAL6QY3OCA0K7PX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357313"/>
            <a:ext cx="15001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user27\Documents\Тарасова Т.Н\для диплома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2786063"/>
            <a:ext cx="1349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user27\Documents\Тарасова Т.Н\для диплома\CAVEY7YBCAVD6XK7CAT540YXCATVK2Y9CABW0VBMCAZ2YDLOCAWHML2NCASX3D1UCA4JRG1ECA7R5C38CAFSTNRCCAMMKDTXCA3N15VCCALDP5W8CAPHGHSCCAKMV9SWCA6WN1RKCAGAJLIXCAOS940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2571750"/>
            <a:ext cx="107156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user27\Documents\Тарасова Т.Н\для диплома\CA95LQX2CAC9XJDZCA4UDJL7CAM36IZVCA48JHYKCA5VT42QCAKYBDOWCAYM2CKOCAQ1N450CAF92WVICARN5BTJCAB4E7XECA5AB2A8CA14Q4C5CAXDFBPBCA47O8J1CARGHN2DCAR3IFN2CAORW92J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13" y="4071938"/>
            <a:ext cx="18796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user27\Documents\Тарасова Т.Н\для диплома\32057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4214813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428750" y="5429250"/>
            <a:ext cx="6858000" cy="1214438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 их клички до одной</a:t>
            </a:r>
            <a:b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Пишут с буквы прописной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57188"/>
            <a:ext cx="3000375" cy="1000125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Задание:</a:t>
            </a:r>
            <a:r>
              <a:rPr lang="ru-RU" sz="4000" smtClean="0">
                <a:solidFill>
                  <a:srgbClr val="FF0000"/>
                </a:solidFill>
              </a:rPr>
              <a:t/>
            </a:r>
            <a:br>
              <a:rPr lang="ru-RU" sz="4000" smtClean="0">
                <a:solidFill>
                  <a:srgbClr val="FF0000"/>
                </a:solidFill>
              </a:rPr>
            </a:b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928938"/>
            <a:ext cx="8286750" cy="2709862"/>
          </a:xfrm>
        </p:spPr>
        <p:txBody>
          <a:bodyPr/>
          <a:lstStyle/>
          <a:p>
            <a:pPr algn="l"/>
            <a:r>
              <a:rPr lang="ru-RU" sz="4000" smtClean="0">
                <a:solidFill>
                  <a:srgbClr val="0070C0"/>
                </a:solidFill>
              </a:rPr>
              <a:t>Котёнок пушок поймал пушок.</a:t>
            </a:r>
          </a:p>
          <a:p>
            <a:pPr algn="l"/>
            <a:r>
              <a:rPr lang="ru-RU" sz="4000" smtClean="0">
                <a:solidFill>
                  <a:srgbClr val="0070C0"/>
                </a:solidFill>
              </a:rPr>
              <a:t>Жеребёнок ветер мчался, как ветер.</a:t>
            </a:r>
          </a:p>
          <a:p>
            <a:pPr algn="l"/>
            <a:r>
              <a:rPr lang="ru-RU" sz="4000" smtClean="0">
                <a:solidFill>
                  <a:srgbClr val="0070C0"/>
                </a:solidFill>
              </a:rPr>
              <a:t>Корова мила даёт много молока.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86125" y="500063"/>
            <a:ext cx="5572125" cy="17145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Спишите, исправляя ошибки в тексте</a:t>
            </a:r>
            <a:endParaRPr lang="ru-RU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11430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716</TotalTime>
  <Words>259</Words>
  <Application>Microsoft Office PowerPoint</Application>
  <PresentationFormat>Экран (4:3)</PresentationFormat>
  <Paragraphs>98</Paragraphs>
  <Slides>13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Calibri</vt:lpstr>
      <vt:lpstr>Arial</vt:lpstr>
      <vt:lpstr>Cambria</vt:lpstr>
      <vt:lpstr>Wingdings 2</vt:lpstr>
      <vt:lpstr>Rockwell</vt:lpstr>
      <vt:lpstr>Тема Office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Цели урока:</vt:lpstr>
      <vt:lpstr>Слова, которые называют имена, отчества, фамилии,  пишутся с большой буквы</vt:lpstr>
      <vt:lpstr>Таня, Ваня, Петя, Галя, Лена, Нина, Мила, Валя, Коля, Ира, Алексей И Серёжка, и Андрей! </vt:lpstr>
      <vt:lpstr>Задание:  </vt:lpstr>
      <vt:lpstr> Ключ к заданию: </vt:lpstr>
      <vt:lpstr>Клички животных пишутся  с большой буквы</vt:lpstr>
      <vt:lpstr>Кошка Маришка, Котёнок Тишка, Щенок Дружок, Цыплёнок Пушок, Корова Бурёнка, Коза Найдёнка, Поросёнок Хрюша И бычок Гаврюша  </vt:lpstr>
      <vt:lpstr>Задание: </vt:lpstr>
      <vt:lpstr>Ключ к заданию: </vt:lpstr>
      <vt:lpstr>Названия городов, сёл, деревень, озёр, рек, морей пишутся с большой буквы</vt:lpstr>
      <vt:lpstr>Задание: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user27</dc:creator>
  <cp:lastModifiedBy>User</cp:lastModifiedBy>
  <cp:revision>71</cp:revision>
  <dcterms:created xsi:type="dcterms:W3CDTF">2008-09-24T11:18:36Z</dcterms:created>
  <dcterms:modified xsi:type="dcterms:W3CDTF">2013-01-08T12:58:25Z</dcterms:modified>
</cp:coreProperties>
</file>