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DE5C-AC87-4FA7-B180-4B7E7B34481F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E746B-01E5-465E-AC08-DCCF56B6D2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23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 smtClean="0"/>
              <a:t>Составьте таблицу формул приведения: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746B-01E5-465E-AC08-DCCF56B6D2A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5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3125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1DF4-7632-4959-9679-8AFCD2357598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9395-1B01-437B-A5ED-56F24FF4A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3125"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Тригонометрия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52" cy="2328882"/>
          </a:xfrm>
        </p:spPr>
        <p:txBody>
          <a:bodyPr>
            <a:normAutofit/>
          </a:bodyPr>
          <a:lstStyle/>
          <a:p>
            <a:r>
              <a:rPr lang="ru-RU" dirty="0" smtClean="0"/>
              <a:t>Формулы приведения.</a:t>
            </a: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Разработано  преподавателем математики</a:t>
            </a:r>
          </a:p>
          <a:p>
            <a:pPr algn="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С-Пб ГБПОУ «Техникум «Приморский»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Жидаль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Н.А.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8938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sin (5x-3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/2)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(2x+4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– sin (5x+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sin 2x = 0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285860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-sin (3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/2-5x)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(4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+2x) – sin (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+5x) sin 2x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5x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2x + sin 5x sin 2x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(5x – 2x) = 0 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3x = 0</a:t>
            </a:r>
          </a:p>
          <a:p>
            <a:endParaRPr lang="en-US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       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k/3 ,    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</a:p>
          <a:p>
            <a:endParaRPr lang="ru-RU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/6 +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k/3 ,    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3459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Составьте таблицу формул приведения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05074879"/>
                  </p:ext>
                </p:extLst>
              </p:nvPr>
            </p:nvGraphicFramePr>
            <p:xfrm>
              <a:off x="503544" y="1844824"/>
              <a:ext cx="8388935" cy="244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4021"/>
                    <a:gridCol w="664134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</a:tblGrid>
                  <a:tr h="73434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𝜷</m:t>
                              </m:r>
                            </m:oMath>
                          </a14:m>
                          <a:endParaRPr lang="ru-RU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ru-RU" sz="1000" dirty="0" err="1" smtClean="0">
                              <a:solidFill>
                                <a:schemeClr val="tx1"/>
                              </a:solidFill>
                            </a:rPr>
                            <a:t>функ</a:t>
                          </a:r>
                          <a:r>
                            <a:rPr lang="ru-RU" sz="1000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</a:p>
                        <a:p>
                          <a:r>
                            <a:rPr lang="ru-RU" sz="1000" smtClean="0">
                              <a:solidFill>
                                <a:schemeClr val="tx1"/>
                              </a:solidFill>
                            </a:rPr>
                            <a:t>ция</a:t>
                          </a:r>
                          <a:endParaRPr lang="ru-RU" sz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1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400" dirty="0" smtClean="0">
                              <a:solidFill>
                                <a:schemeClr val="bg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endParaRPr lang="ru-RU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14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400" dirty="0" smtClean="0">
                              <a:solidFill>
                                <a:schemeClr val="bg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endParaRPr lang="ru-RU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1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100" dirty="0" smtClean="0">
                              <a:solidFill>
                                <a:schemeClr val="bg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ru-RU" sz="110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1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11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100" dirty="0" smtClean="0">
                              <a:solidFill>
                                <a:schemeClr val="bg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ru-RU" sz="110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1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11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  <m:r>
                                <a:rPr lang="ru-RU" sz="11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11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oMath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1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1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1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1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1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  <m:r>
                                      <a:rPr lang="ru-RU" sz="11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ru-RU" sz="11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  <m:r>
                                  <a:rPr lang="ru-RU" sz="110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ru-RU" sz="11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ru-RU" sz="11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lang="ru-RU" sz="11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30978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t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𝑔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ct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g</m:t>
                                    </m:r>
                                  </m:fName>
                                  <m:e>
                                    <m: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ru-RU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05074879"/>
                  </p:ext>
                </p:extLst>
              </p:nvPr>
            </p:nvGraphicFramePr>
            <p:xfrm>
              <a:off x="503544" y="1844824"/>
              <a:ext cx="8388935" cy="244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4021"/>
                    <a:gridCol w="664134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  <a:gridCol w="699078"/>
                  </a:tblGrid>
                  <a:tr h="73434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TlToB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lToBr>
                        <a:blipFill rotWithShape="1">
                          <a:blip r:embed="rId3"/>
                          <a:stretch>
                            <a:fillRect l="-1667" t="-1667" r="-1046667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11927" t="-1667" r="-1052294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870" t="-1667" r="-897391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870" t="-1667" r="-797391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4386" t="-1667" r="-704386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1667" r="-598261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000" t="-1667" r="-498261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6140" t="-1667" r="-402632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99130" t="-1667" r="-299130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99130" t="-1667" r="-199130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7895" t="-1667" r="-100877" b="-23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98261" t="-1667" b="-234167"/>
                          </a:stretch>
                        </a:blipFill>
                      </a:tcPr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67" t="-174286" r="-1046667" b="-3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67" t="-274286" r="-1046667" b="-2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3097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67" t="-374286" r="-1046667" b="-10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2545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67" t="-474286" r="-1046667" b="-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8172400" y="609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58588"/>
      </p:ext>
    </p:extLst>
  </p:cSld>
  <p:clrMapOvr>
    <a:masterClrMapping/>
  </p:clrMapOvr>
  <p:transition spd="slow" advClick="0" advTm="3125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822" y="2967335"/>
            <a:ext cx="5457455" cy="923330"/>
          </a:xfrm>
          <a:prstGeom prst="rect">
            <a:avLst/>
          </a:prstGeom>
          <a:noFill/>
          <a:scene3d>
            <a:camera prst="orthographicFront"/>
            <a:lightRig rig="freezing" dir="t"/>
          </a:scene3d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ЖЕЛАЮ УСПЕХОВ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821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Формулы приведения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Таблицы значений синуса, косинуса, тангенса и котангенса составляются для углов от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90°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Это объясняется тем, что их значения для остальных углов сводятся к значениям для острых углов.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375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3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200"/>
                            </p:stCondLst>
                            <p:childTnLst>
                              <p:par>
                                <p:cTn id="12" presetID="51" presetClass="entr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00034" y="285729"/>
            <a:ext cx="8358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Вычислить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sin 750°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Очевидно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что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750° 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·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360° + 30°.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4071942"/>
            <a:ext cx="835824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Поэтому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sin 750°= sin 30°= ½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верна формула: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(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k) = sin 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при повороте единичного радиуса вокруг начала координат на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750°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точка Р (1; 0) совершит два полных оборота и ещё повернётся на угол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т.е. получится тот же самый угол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что и при повороте на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30°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71673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2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2643182"/>
            <a:ext cx="76438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Следовательно, верна формула</a:t>
            </a:r>
          </a:p>
          <a:p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k)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k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85786" y="50004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так же вычисляется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780°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780°=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360°+60°) =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60° = ½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753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2910" y="285728"/>
                <a:ext cx="7929618" cy="443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Сформулируем правило:</a:t>
                </a:r>
              </a:p>
              <a:p>
                <a:pPr marL="457200" indent="-457200" algn="just">
                  <a:buAutoNum type="arabicPeriod"/>
                </a:pP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Название функции не меняется, если к аргументу левой части добавляется </a:t>
                </a:r>
                <a:r>
                  <a:rPr lang="el-GR" sz="3200" dirty="0" smtClean="0"/>
                  <a:t> </a:t>
                </a:r>
                <a14:m>
                  <m:oMath xmlns:m="http://schemas.openxmlformats.org/officeDocument/2006/math">
                    <m:r>
                      <a:rPr lang="el-GR" sz="3200" i="1" smtClean="0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</m:oMath>
                </a14:m>
                <a:r>
                  <a:rPr lang="ru-RU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ru-RU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или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3200" i="1" smtClean="0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  <m:r>
                      <a:rPr lang="el-GR" sz="32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l-GR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и меняется на противоположное если добавляется </a:t>
                </a:r>
                <a14:m>
                  <m:oMath xmlns:m="http://schemas.openxmlformats.org/officeDocument/2006/math">
                    <m:r>
                      <a:rPr lang="el-GR" sz="3200" i="1" smtClean="0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</m:oMath>
                </a14:m>
                <a:r>
                  <a:rPr lang="el-GR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/2 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l-GR" sz="3200" i="1" smtClean="0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l-GR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π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/2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just"/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Знак в 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правой части </a:t>
                </a:r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определяется знаком в левой части </a:t>
                </a:r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при условии   </a:t>
                </a:r>
                <a:r>
                  <a:rPr lang="ru-RU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 &lt; </a:t>
                </a:r>
                <a:r>
                  <a:rPr lang="el-GR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ru-RU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&lt; 90°. </a:t>
                </a:r>
              </a:p>
              <a:p>
                <a:pPr marL="457200" indent="-457200" algn="just"/>
                <a:endParaRPr lang="en-US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285728"/>
                <a:ext cx="7929618" cy="4431983"/>
              </a:xfrm>
              <a:prstGeom prst="rect">
                <a:avLst/>
              </a:prstGeom>
              <a:blipFill rotWithShape="1">
                <a:blip r:embed="rId3"/>
                <a:stretch>
                  <a:fillRect l="-1922" t="-1926" r="-19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slow" advClick="0" advTm="2312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формулы сложения для синуса и косинуса, мы получаем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формулы приведения: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643050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714612" y="2428869"/>
            <a:ext cx="442915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3214687"/>
            <a:ext cx="407196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86050" y="400050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-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478632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/2–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557214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</p:spTree>
  </p:cSld>
  <p:clrMapOvr>
    <a:masterClrMapping/>
  </p:clrMapOvr>
  <p:transition spd="slow" advClick="0" advTm="2925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50004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1500174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-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2500306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342900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450057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–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)= 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542926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(3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sin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 advClick="0" advTm="3649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значение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острого угла:</a:t>
            </a: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150°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571745"/>
            <a:ext cx="75724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150°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(90° + 60°)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60° = ½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½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78619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 Вычислить: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429132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(6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/3–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/3)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/3) =     =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/3 = ½</a:t>
            </a:r>
          </a:p>
          <a:p>
            <a:endParaRPr lang="en-US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½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953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4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84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33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Решить уравнения: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215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/2 – x) = 1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5009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x = 1</a:t>
            </a:r>
          </a:p>
          <a:p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+ 2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      </a:t>
            </a:r>
            <a:r>
              <a:rPr lang="en-US" sz="3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/2 + 2</a:t>
            </a:r>
            <a:r>
              <a:rPr lang="el-GR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50043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 (3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/2 + x) =1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4071942"/>
            <a:ext cx="7572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1</a:t>
            </a:r>
          </a:p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- 1</a:t>
            </a:r>
          </a:p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 ,      k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97937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9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9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4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"/>
</p:tagLst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745</Words>
  <Application>Microsoft Office PowerPoint</Application>
  <PresentationFormat>Экран (4:3)</PresentationFormat>
  <Paragraphs>96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Тригонометрия</vt:lpstr>
      <vt:lpstr>Формулы приведения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Составьте таблицу формул приведения </vt:lpstr>
      <vt:lpstr>Презентация PowerPoint</vt:lpstr>
    </vt:vector>
  </TitlesOfParts>
  <Company>ПЛ "Приморский"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Тригонометрия</dc:title>
  <dc:creator>Computer5</dc:creator>
  <cp:lastModifiedBy>RePack by Diakov</cp:lastModifiedBy>
  <cp:revision>120</cp:revision>
  <dcterms:created xsi:type="dcterms:W3CDTF">2013-12-06T20:58:42Z</dcterms:created>
  <dcterms:modified xsi:type="dcterms:W3CDTF">2015-11-22T01:19:08Z</dcterms:modified>
</cp:coreProperties>
</file>