
<file path=[Content_Types].xml><?xml version="1.0" encoding="utf-8"?>
<Types xmlns="http://schemas.openxmlformats.org/package/2006/content-types">
  <Default Extension="bin" ContentType="application/vnd.ms-office.activeX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xlsx" ContentType="application/vnd.openxmlformats-officedocument.spreadsheetml.sheet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activeX/activeX1.xml" ContentType="application/vnd.ms-office.activeX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activeX/activeX2.xml" ContentType="application/vnd.ms-office.activeX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activeX/activeX3.xml" ContentType="application/vnd.ms-office.activeX+xml"/>
  <Override PartName="/ppt/notesSlides/notesSlide3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activeX/activeX4.xml" ContentType="application/vnd.ms-office.activeX+xml"/>
  <Override PartName="/ppt/notesSlides/notesSlide4.xml" ContentType="application/vnd.openxmlformats-officedocument.presentationml.notesSlide+xml"/>
  <Override PartName="/ppt/tags/tag24.xml" ContentType="application/vnd.openxmlformats-officedocument.presentationml.tags+xml"/>
  <Override PartName="/ppt/activeX/activeX5.xml" ContentType="application/vnd.ms-office.activeX+xml"/>
  <Override PartName="/ppt/notesSlides/notesSlide5.xml" ContentType="application/vnd.openxmlformats-officedocument.presentationml.notesSlide+xml"/>
  <Override PartName="/ppt/tags/tag25.xml" ContentType="application/vnd.openxmlformats-officedocument.presentationml.tags+xml"/>
  <Override PartName="/ppt/activeX/activeX6.xml" ContentType="application/vnd.ms-office.activeX+xml"/>
  <Override PartName="/ppt/notesSlides/notesSlide6.xml" ContentType="application/vnd.openxmlformats-officedocument.presentationml.notesSlide+xml"/>
  <Override PartName="/ppt/tags/tag26.xml" ContentType="application/vnd.openxmlformats-officedocument.presentationml.tags+xml"/>
  <Override PartName="/ppt/activeX/activeX7.xml" ContentType="application/vnd.ms-office.activeX+xml"/>
  <Override PartName="/ppt/notesSlides/notesSlide7.xml" ContentType="application/vnd.openxmlformats-officedocument.presentationml.notesSlide+xml"/>
  <Override PartName="/ppt/tags/tag27.xml" ContentType="application/vnd.openxmlformats-officedocument.presentationml.tags+xml"/>
  <Override PartName="/ppt/activeX/activeX8.xml" ContentType="application/vnd.ms-office.activeX+xml"/>
  <Override PartName="/ppt/notesSlides/notesSlide8.xml" ContentType="application/vnd.openxmlformats-officedocument.presentationml.notesSlide+xml"/>
  <Override PartName="/ppt/tags/tag28.xml" ContentType="application/vnd.openxmlformats-officedocument.presentationml.tags+xml"/>
  <Override PartName="/ppt/activeX/activeX9.xml" ContentType="application/vnd.ms-office.activeX+xml"/>
  <Override PartName="/ppt/notesSlides/notesSlide9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activeX/activeX10.xml" ContentType="application/vnd.ms-office.activeX+xml"/>
  <Override PartName="/ppt/notesSlides/notesSlide10.xml" ContentType="application/vnd.openxmlformats-officedocument.presentationml.notesSlide+xml"/>
  <Override PartName="/ppt/tags/tag31.xml" ContentType="application/vnd.openxmlformats-officedocument.presentationml.tags+xml"/>
  <Override PartName="/ppt/activeX/activeX11.xml" ContentType="application/vnd.ms-office.activeX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tags/tag32.xml" ContentType="application/vnd.openxmlformats-officedocument.presentationml.tags+xml"/>
  <Override PartName="/ppt/activeX/activeX12.xml" ContentType="application/vnd.ms-office.activeX+xml"/>
  <Override PartName="/ppt/notesSlides/notesSlide12.xml" ContentType="application/vnd.openxmlformats-officedocument.presentationml.notesSlide+xml"/>
  <Override PartName="/ppt/tags/tag33.xml" ContentType="application/vnd.openxmlformats-officedocument.presentationml.tags+xml"/>
  <Override PartName="/ppt/activeX/activeX13.xml" ContentType="application/vnd.ms-office.activeX+xml"/>
  <Override PartName="/ppt/notesSlides/notesSlide13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activeX/activeX14.xml" ContentType="application/vnd.ms-office.activeX+xml"/>
  <Override PartName="/ppt/notesSlides/notesSlide14.xml" ContentType="application/vnd.openxmlformats-officedocument.presentationml.notesSlide+xml"/>
  <Override PartName="/ppt/tags/tag40.xml" ContentType="application/vnd.openxmlformats-officedocument.presentationml.tags+xml"/>
  <Override PartName="/ppt/activeX/activeX15.xml" ContentType="application/vnd.ms-office.activeX+xml"/>
  <Override PartName="/ppt/notesSlides/notesSlide15.xml" ContentType="application/vnd.openxmlformats-officedocument.presentationml.notesSlide+xml"/>
  <Override PartName="/ppt/vbaProject.bin" ContentType="application/vnd.ms-office.vbaPro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cuID" Type="http://schemas.microsoft.com/office/2006/relationships/ui/extensibility" Target="customUI/customUI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</p:sldMasterIdLst>
  <p:notesMasterIdLst>
    <p:notesMasterId r:id="rId24"/>
  </p:notesMasterIdLst>
  <p:sldIdLst>
    <p:sldId id="256" r:id="rId2"/>
    <p:sldId id="285" r:id="rId3"/>
    <p:sldId id="258" r:id="rId4"/>
    <p:sldId id="284" r:id="rId5"/>
    <p:sldId id="279" r:id="rId6"/>
    <p:sldId id="265" r:id="rId7"/>
    <p:sldId id="282" r:id="rId8"/>
    <p:sldId id="283" r:id="rId9"/>
    <p:sldId id="286" r:id="rId10"/>
    <p:sldId id="271" r:id="rId11"/>
    <p:sldId id="270" r:id="rId12"/>
    <p:sldId id="287" r:id="rId13"/>
    <p:sldId id="288" r:id="rId14"/>
    <p:sldId id="289" r:id="rId15"/>
    <p:sldId id="272" r:id="rId16"/>
    <p:sldId id="275" r:id="rId17"/>
    <p:sldId id="274" r:id="rId18"/>
    <p:sldId id="277" r:id="rId19"/>
    <p:sldId id="273" r:id="rId20"/>
    <p:sldId id="276" r:id="rId21"/>
    <p:sldId id="290" r:id="rId22"/>
    <p:sldId id="25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43" autoAdjust="0"/>
    <p:restoredTop sz="94434" autoAdjust="0"/>
  </p:normalViewPr>
  <p:slideViewPr>
    <p:cSldViewPr>
      <p:cViewPr varScale="1">
        <p:scale>
          <a:sx n="62" d="100"/>
          <a:sy n="62" d="100"/>
        </p:scale>
        <p:origin x="-90" y="-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06/relationships/vbaProject" Target="vbaProject.bin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10.xml.rels><?xml version="1.0" encoding="UTF-8" standalone="yes"?>
<Relationships xmlns="http://schemas.openxmlformats.org/package/2006/relationships"><Relationship Id="rId1" Type="http://schemas.microsoft.com/office/2006/relationships/activeXControlBinary" Target="activeX10.bin"/></Relationships>
</file>

<file path=ppt/activeX/_rels/activeX11.xml.rels><?xml version="1.0" encoding="UTF-8" standalone="yes"?>
<Relationships xmlns="http://schemas.openxmlformats.org/package/2006/relationships"><Relationship Id="rId1" Type="http://schemas.microsoft.com/office/2006/relationships/activeXControlBinary" Target="activeX11.bin"/></Relationships>
</file>

<file path=ppt/activeX/_rels/activeX12.xml.rels><?xml version="1.0" encoding="UTF-8" standalone="yes"?>
<Relationships xmlns="http://schemas.openxmlformats.org/package/2006/relationships"><Relationship Id="rId1" Type="http://schemas.microsoft.com/office/2006/relationships/activeXControlBinary" Target="activeX12.bin"/></Relationships>
</file>

<file path=ppt/activeX/_rels/activeX13.xml.rels><?xml version="1.0" encoding="UTF-8" standalone="yes"?>
<Relationships xmlns="http://schemas.openxmlformats.org/package/2006/relationships"><Relationship Id="rId1" Type="http://schemas.microsoft.com/office/2006/relationships/activeXControlBinary" Target="activeX13.bin"/></Relationships>
</file>

<file path=ppt/activeX/_rels/activeX14.xml.rels><?xml version="1.0" encoding="UTF-8" standalone="yes"?>
<Relationships xmlns="http://schemas.openxmlformats.org/package/2006/relationships"><Relationship Id="rId1" Type="http://schemas.microsoft.com/office/2006/relationships/activeXControlBinary" Target="activeX14.bin"/></Relationships>
</file>

<file path=ppt/activeX/_rels/activeX15.xml.rels><?xml version="1.0" encoding="UTF-8" standalone="yes"?>
<Relationships xmlns="http://schemas.openxmlformats.org/package/2006/relationships"><Relationship Id="rId1" Type="http://schemas.microsoft.com/office/2006/relationships/activeXControlBinary" Target="activeX15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_rels/activeX7.xml.rels><?xml version="1.0" encoding="UTF-8" standalone="yes"?>
<Relationships xmlns="http://schemas.openxmlformats.org/package/2006/relationships"><Relationship Id="rId1" Type="http://schemas.microsoft.com/office/2006/relationships/activeXControlBinary" Target="activeX7.bin"/></Relationships>
</file>

<file path=ppt/activeX/_rels/activeX8.xml.rels><?xml version="1.0" encoding="UTF-8" standalone="yes"?>
<Relationships xmlns="http://schemas.openxmlformats.org/package/2006/relationships"><Relationship Id="rId1" Type="http://schemas.microsoft.com/office/2006/relationships/activeXControlBinary" Target="activeX8.bin"/></Relationships>
</file>

<file path=ppt/activeX/_rels/activeX9.xml.rels><?xml version="1.0" encoding="UTF-8" standalone="yes"?>
<Relationships xmlns="http://schemas.openxmlformats.org/package/2006/relationships"><Relationship Id="rId1" Type="http://schemas.microsoft.com/office/2006/relationships/activeXControlBinary" Target="activeX9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0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6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7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8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9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400" dirty="0"/>
              <a:t>Количество телефонов, проданных компаниями в розницу компаниями в 2004 год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телефонов, проданных компаниями в розницу компаниями в 2004 год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1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2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3"/>
            <c:invertIfNegative val="0"/>
            <c:bubble3D val="0"/>
            <c:spPr>
              <a:solidFill>
                <a:srgbClr val="FFC000"/>
              </a:solidFill>
            </c:spPr>
          </c:dPt>
          <c:dLbls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Евросеть</c:v>
                </c:pt>
                <c:pt idx="1">
                  <c:v>Связной</c:v>
                </c:pt>
                <c:pt idx="2">
                  <c:v>Диксис</c:v>
                </c:pt>
                <c:pt idx="3">
                  <c:v>Техмаркет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4.0999999999999996</c:v>
                </c:pt>
                <c:pt idx="1">
                  <c:v>1.72</c:v>
                </c:pt>
                <c:pt idx="2">
                  <c:v>0.68</c:v>
                </c:pt>
                <c:pt idx="3">
                  <c:v>0.65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8442624"/>
        <c:axId val="98509952"/>
      </c:barChart>
      <c:catAx>
        <c:axId val="98442624"/>
        <c:scaling>
          <c:orientation val="minMax"/>
        </c:scaling>
        <c:delete val="0"/>
        <c:axPos val="b"/>
        <c:majorTickMark val="out"/>
        <c:minorTickMark val="none"/>
        <c:tickLblPos val="nextTo"/>
        <c:crossAx val="98509952"/>
        <c:crosses val="autoZero"/>
        <c:auto val="1"/>
        <c:lblAlgn val="ctr"/>
        <c:lblOffset val="100"/>
        <c:noMultiLvlLbl val="0"/>
      </c:catAx>
      <c:valAx>
        <c:axId val="9850995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ru-RU" dirty="0" err="1" smtClean="0"/>
                  <a:t>млн.штук</a:t>
                </a:r>
                <a:endParaRPr lang="ru-RU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984426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DDD22A-0AA9-4CF5-9010-F4F19F86E8A8}" type="datetimeFigureOut">
              <a:rPr lang="ru-RU" smtClean="0"/>
              <a:t>29.03.2014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A68681-29FD-449C-94B3-EDED9152E2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0778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fotopets.ru/publ/foto_dikikh_zhivotnykh/foto_dikikh_zhivotnykh_mira/foto_begemota/44-1-0-132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fotopets.ru/publ/foto_dikikh_zhivotnykh/foto_dikikh_zhivotnykh_mira/foto_begemota/44-1-0-132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fotopets.ru/publ/foto_dikikh_zhivotnykh/foto_dikikh_zhivotnykh_mira/foto_begemota/44-1-0-132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fotopets.ru/publ/foto_dikikh_zhivotnykh/foto_dikikh_zhivotnykh_mira/foto_begemota/44-1-0-132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fotopets.ru/publ/foto_dikikh_zhivotnykh/foto_dikikh_zhivotnykh_mira/foto_begemota/44-1-0-132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fotopets.ru/publ/foto_dikikh_zhivotnykh/foto_dikikh_zhivotnykh_mira/foto_begemota/44-1-0-132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fotopets.ru/publ/foto_dikikh_zhivotnykh/foto_dikikh_zhivotnykh_mira/foto_begemota/44-1-0-132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fotopets.ru/publ/foto_dikikh_zhivotnykh/foto_dikikh_zhivotnykh_mira/foto_begemota/44-1-0-132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fotopets.ru/publ/foto_dikikh_zhivotnykh/foto_dikikh_zhivotnykh_mira/foto_begemota/44-1-0-132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fotopets.ru/publ/foto_dikikh_zhivotnykh/foto_dikikh_zhivotnykh_mira/foto_begemota/44-1-0-132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Версия </a:t>
            </a:r>
            <a:r>
              <a:rPr lang="ru-RU" smtClean="0"/>
              <a:t>от 10.03.2013 </a:t>
            </a:r>
            <a:r>
              <a:rPr lang="ru-RU" dirty="0" smtClean="0"/>
              <a:t>г. Последнюю версию конструктора смотрите на сайте «Тестирование в </a:t>
            </a:r>
            <a:r>
              <a:rPr lang="en-US" dirty="0" smtClean="0"/>
              <a:t>MS PowerPoint</a:t>
            </a:r>
            <a:r>
              <a:rPr lang="ru-RU" dirty="0" smtClean="0"/>
              <a:t>» http://www.rosinka.vrn.ru/pp/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68681-29FD-449C-94B3-EDED9152E23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37422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ru-RU" sz="800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23E246-714D-44DC-BDB1-25926C91976E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75691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sz="800" baseline="0" dirty="0" smtClean="0"/>
              <a:t>Фото с сайта: </a:t>
            </a:r>
            <a:r>
              <a:rPr lang="en-US" sz="800" baseline="0" dirty="0" smtClean="0">
                <a:hlinkClick r:id="rId3"/>
              </a:rPr>
              <a:t>http://fotopets.ru/publ/foto_dikikh_zhivotnykh/foto_dikikh_zhivotnykh_mira/foto_begemota/44-1-0-132</a:t>
            </a:r>
            <a:endParaRPr lang="ru-RU" sz="800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23E246-714D-44DC-BDB1-25926C91976E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75691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sz="800" baseline="0" dirty="0" smtClean="0"/>
              <a:t>Фото с сайта: </a:t>
            </a:r>
            <a:r>
              <a:rPr lang="en-US" sz="800" baseline="0" dirty="0" smtClean="0">
                <a:hlinkClick r:id="rId3"/>
              </a:rPr>
              <a:t>http://fotopets.ru/publ/foto_dikikh_zhivotnykh/foto_dikikh_zhivotnykh_mira/foto_begemota/44-1-0-132</a:t>
            </a:r>
            <a:endParaRPr lang="ru-RU" sz="800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23E246-714D-44DC-BDB1-25926C91976E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75691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ru-RU" sz="800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23E246-714D-44DC-BDB1-25926C91976E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75691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ru-RU" sz="800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23E246-714D-44DC-BDB1-25926C91976E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75691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В  конструкторе использована идея перемещения объектов в режиме просмотра демонстрации, предложенная Гансом </a:t>
            </a:r>
            <a:r>
              <a:rPr lang="ru-RU" dirty="0" err="1" smtClean="0"/>
              <a:t>Хофманом</a:t>
            </a:r>
            <a:r>
              <a:rPr lang="ru-RU" dirty="0" smtClean="0"/>
              <a:t> (</a:t>
            </a:r>
            <a:r>
              <a:rPr lang="ru-RU" dirty="0" err="1" smtClean="0"/>
              <a:t>Hans</a:t>
            </a:r>
            <a:r>
              <a:rPr lang="ru-RU" dirty="0" smtClean="0"/>
              <a:t> </a:t>
            </a:r>
            <a:r>
              <a:rPr lang="ru-RU" dirty="0" err="1" smtClean="0"/>
              <a:t>Werner</a:t>
            </a:r>
            <a:r>
              <a:rPr lang="ru-RU" dirty="0" smtClean="0"/>
              <a:t> </a:t>
            </a:r>
            <a:r>
              <a:rPr lang="ru-RU" dirty="0" err="1" smtClean="0"/>
              <a:t>Hofmann</a:t>
            </a:r>
            <a:r>
              <a:rPr lang="ru-RU" dirty="0" smtClean="0"/>
              <a:t> </a:t>
            </a:r>
            <a:r>
              <a:rPr lang="en-US" dirty="0" smtClean="0"/>
              <a:t>hw@lemitec.de</a:t>
            </a:r>
            <a:r>
              <a:rPr lang="ru-RU" smtClean="0"/>
              <a:t>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68681-29FD-449C-94B3-EDED9152E235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54417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sz="800" baseline="0" dirty="0" smtClean="0"/>
              <a:t>Фото с сайта: </a:t>
            </a:r>
            <a:r>
              <a:rPr lang="en-US" sz="800" baseline="0" dirty="0" smtClean="0">
                <a:hlinkClick r:id="rId3"/>
              </a:rPr>
              <a:t>http://fotopets.ru/publ/foto_dikikh_zhivotnykh/foto_dikikh_zhivotnykh_mira/foto_begemota/44-1-0-132</a:t>
            </a:r>
            <a:endParaRPr lang="ru-RU" sz="800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23E246-714D-44DC-BDB1-25926C91976E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7569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sz="800" baseline="0" dirty="0" smtClean="0"/>
              <a:t>Фото с сайта: </a:t>
            </a:r>
            <a:r>
              <a:rPr lang="en-US" sz="800" baseline="0" dirty="0" smtClean="0">
                <a:hlinkClick r:id="rId3"/>
              </a:rPr>
              <a:t>http://fotopets.ru/publ/foto_dikikh_zhivotnykh/foto_dikikh_zhivotnykh_mira/foto_begemota/44-1-0-132</a:t>
            </a:r>
            <a:endParaRPr lang="ru-RU" sz="800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23E246-714D-44DC-BDB1-25926C91976E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75691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sz="800" baseline="0" dirty="0" smtClean="0"/>
              <a:t>Фото с сайта: </a:t>
            </a:r>
            <a:r>
              <a:rPr lang="en-US" sz="800" baseline="0" dirty="0" smtClean="0">
                <a:hlinkClick r:id="rId3"/>
              </a:rPr>
              <a:t>http://fotopets.ru/publ/foto_dikikh_zhivotnykh/foto_dikikh_zhivotnykh_mira/foto_begemota/44-1-0-132</a:t>
            </a:r>
            <a:endParaRPr lang="ru-RU" sz="800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23E246-714D-44DC-BDB1-25926C91976E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75691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sz="800" baseline="0" dirty="0" smtClean="0"/>
              <a:t>Фото с сайта: </a:t>
            </a:r>
            <a:r>
              <a:rPr lang="en-US" sz="800" baseline="0" dirty="0" smtClean="0">
                <a:hlinkClick r:id="rId3"/>
              </a:rPr>
              <a:t>http://fotopets.ru/publ/foto_dikikh_zhivotnykh/foto_dikikh_zhivotnykh_mira/foto_begemota/44-1-0-132</a:t>
            </a:r>
            <a:endParaRPr lang="ru-RU" sz="800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23E246-714D-44DC-BDB1-25926C91976E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75691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sz="800" baseline="0" dirty="0" smtClean="0"/>
              <a:t>Фото с сайта: </a:t>
            </a:r>
            <a:r>
              <a:rPr lang="en-US" sz="800" baseline="0" dirty="0" smtClean="0">
                <a:hlinkClick r:id="rId3"/>
              </a:rPr>
              <a:t>http://fotopets.ru/publ/foto_dikikh_zhivotnykh/foto_dikikh_zhivotnykh_mira/foto_begemota/44-1-0-132</a:t>
            </a:r>
            <a:endParaRPr lang="ru-RU" sz="800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23E246-714D-44DC-BDB1-25926C91976E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75691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sz="800" baseline="0" dirty="0" smtClean="0"/>
              <a:t>Фото с сайта: </a:t>
            </a:r>
            <a:r>
              <a:rPr lang="en-US" sz="800" baseline="0" dirty="0" smtClean="0">
                <a:hlinkClick r:id="rId3"/>
              </a:rPr>
              <a:t>http://fotopets.ru/publ/foto_dikikh_zhivotnykh/foto_dikikh_zhivotnykh_mira/foto_begemota/44-1-0-132</a:t>
            </a:r>
            <a:endParaRPr lang="ru-RU" sz="800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23E246-714D-44DC-BDB1-25926C91976E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75691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sz="800" baseline="0" dirty="0" smtClean="0"/>
              <a:t>Фото с сайта: </a:t>
            </a:r>
            <a:r>
              <a:rPr lang="en-US" sz="800" baseline="0" dirty="0" smtClean="0">
                <a:hlinkClick r:id="rId3"/>
              </a:rPr>
              <a:t>http://fotopets.ru/publ/foto_dikikh_zhivotnykh/foto_dikikh_zhivotnykh_mira/foto_begemota/44-1-0-132</a:t>
            </a:r>
            <a:endParaRPr lang="ru-RU" sz="800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23E246-714D-44DC-BDB1-25926C91976E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75691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sz="800" baseline="0" dirty="0" smtClean="0"/>
              <a:t>Фото с сайта: </a:t>
            </a:r>
            <a:r>
              <a:rPr lang="en-US" sz="800" baseline="0" dirty="0" smtClean="0">
                <a:hlinkClick r:id="rId3"/>
              </a:rPr>
              <a:t>http://fotopets.ru/publ/foto_dikikh_zhivotnykh/foto_dikikh_zhivotnykh_mira/foto_begemota/44-1-0-132</a:t>
            </a:r>
            <a:endParaRPr lang="ru-RU" sz="800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23E246-714D-44DC-BDB1-25926C91976E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7569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131662-8875-4E84-BC6B-F057167AD8AA}" type="datetimeFigureOut">
              <a:rPr lang="ru-RU" smtClean="0"/>
              <a:t>29.03.2014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7A61F3-101E-4C70-910F-5EEC02D723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4267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131662-8875-4E84-BC6B-F057167AD8AA}" type="datetimeFigureOut">
              <a:rPr lang="ru-RU" smtClean="0"/>
              <a:t>29.03.2014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7A61F3-101E-4C70-910F-5EEC02D723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8389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131662-8875-4E84-BC6B-F057167AD8AA}" type="datetimeFigureOut">
              <a:rPr lang="ru-RU" smtClean="0"/>
              <a:t>29.03.2014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7A61F3-101E-4C70-910F-5EEC02D723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23516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411560" y="3212976"/>
            <a:ext cx="6400800" cy="648072"/>
          </a:xfrm>
        </p:spPr>
        <p:txBody>
          <a:bodyPr/>
          <a:lstStyle>
            <a:lvl1pPr marL="342900" indent="-342900" algn="ctr">
              <a:spcBef>
                <a:spcPct val="20000"/>
              </a:spcBef>
              <a:buNone/>
              <a:defRPr baseline="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marL="342900" indent="-342900" algn="ctr">
              <a:spcBef>
                <a:spcPct val="20000"/>
              </a:spcBef>
            </a:pPr>
            <a:r>
              <a:rPr lang="ru-RU" sz="3200" dirty="0" smtClean="0">
                <a:latin typeface="Arial" charset="0"/>
              </a:rPr>
              <a:t>по предмету, теме</a:t>
            </a:r>
            <a:endParaRPr lang="ru-RU" sz="3200" dirty="0">
              <a:latin typeface="Arial" charset="0"/>
            </a:endParaRP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131662-8875-4E84-BC6B-F057167AD8AA}" type="datetimeFigureOut">
              <a:rPr lang="ru-RU" smtClean="0"/>
              <a:t>29.03.2014</a:t>
            </a:fld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7A61F3-101E-4C70-910F-5EEC02D723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дание и отве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043608" y="116632"/>
            <a:ext cx="7776864" cy="1431925"/>
          </a:xfrm>
        </p:spPr>
        <p:txBody>
          <a:bodyPr anchor="t"/>
          <a:lstStyle>
            <a:lvl1pPr algn="l">
              <a:defRPr b="0"/>
            </a:lvl1pPr>
          </a:lstStyle>
          <a:p>
            <a:r>
              <a:rPr lang="ru-RU" sz="4400" dirty="0" smtClean="0">
                <a:solidFill>
                  <a:schemeClr val="tx2"/>
                </a:solidFill>
                <a:latin typeface="Arial" charset="0"/>
              </a:rPr>
              <a:t>Текст задания</a:t>
            </a:r>
            <a:endParaRPr lang="ru-RU" sz="44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 hasCustomPrompt="1"/>
          </p:nvPr>
        </p:nvSpPr>
        <p:spPr>
          <a:xfrm>
            <a:off x="1276672" y="1981200"/>
            <a:ext cx="7543800" cy="511696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tabLst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lang="ru-RU" sz="2400" dirty="0" smtClean="0">
                <a:latin typeface="Arial" charset="0"/>
              </a:rPr>
              <a:t>Вариант ответа № 1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131662-8875-4E84-BC6B-F057167AD8AA}" type="datetimeFigureOut">
              <a:rPr lang="ru-RU" smtClean="0"/>
              <a:t>29.03.2014</a:t>
            </a:fld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7A61F3-101E-4C70-910F-5EEC02D723F2}" type="slidenum">
              <a:rPr lang="ru-RU" smtClean="0"/>
              <a:t>‹#›</a:t>
            </a:fld>
            <a:endParaRPr lang="ru-RU"/>
          </a:p>
        </p:txBody>
      </p:sp>
      <p:sp>
        <p:nvSpPr>
          <p:cNvPr id="7" name="Содержимое 2"/>
          <p:cNvSpPr>
            <a:spLocks noGrp="1"/>
          </p:cNvSpPr>
          <p:nvPr>
            <p:ph idx="13" hasCustomPrompt="1"/>
          </p:nvPr>
        </p:nvSpPr>
        <p:spPr>
          <a:xfrm>
            <a:off x="1276672" y="2615164"/>
            <a:ext cx="7543800" cy="511696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tabLst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lang="ru-RU" sz="2400" dirty="0" smtClean="0">
                <a:latin typeface="Arial" charset="0"/>
              </a:rPr>
              <a:t>Вариант ответа № 2</a:t>
            </a:r>
          </a:p>
        </p:txBody>
      </p:sp>
      <p:sp>
        <p:nvSpPr>
          <p:cNvPr id="8" name="Содержимое 2"/>
          <p:cNvSpPr>
            <a:spLocks noGrp="1"/>
          </p:cNvSpPr>
          <p:nvPr>
            <p:ph idx="14" hasCustomPrompt="1"/>
          </p:nvPr>
        </p:nvSpPr>
        <p:spPr>
          <a:xfrm>
            <a:off x="1276672" y="3249128"/>
            <a:ext cx="7543800" cy="511696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tabLst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lang="ru-RU" sz="2400" dirty="0" smtClean="0">
                <a:latin typeface="Arial" charset="0"/>
              </a:rPr>
              <a:t>Вариант ответа № 3</a:t>
            </a:r>
          </a:p>
        </p:txBody>
      </p:sp>
      <p:sp>
        <p:nvSpPr>
          <p:cNvPr id="9" name="Содержимое 2"/>
          <p:cNvSpPr>
            <a:spLocks noGrp="1"/>
          </p:cNvSpPr>
          <p:nvPr>
            <p:ph idx="15" hasCustomPrompt="1"/>
          </p:nvPr>
        </p:nvSpPr>
        <p:spPr>
          <a:xfrm>
            <a:off x="1276672" y="3883092"/>
            <a:ext cx="7543800" cy="511696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tabLst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lang="ru-RU" sz="2400" dirty="0" smtClean="0">
                <a:latin typeface="Arial" charset="0"/>
              </a:rPr>
              <a:t>Вариант ответа № 4</a:t>
            </a:r>
          </a:p>
        </p:txBody>
      </p:sp>
      <p:sp>
        <p:nvSpPr>
          <p:cNvPr id="10" name="Содержимое 2"/>
          <p:cNvSpPr>
            <a:spLocks noGrp="1"/>
          </p:cNvSpPr>
          <p:nvPr>
            <p:ph idx="16" hasCustomPrompt="1"/>
          </p:nvPr>
        </p:nvSpPr>
        <p:spPr>
          <a:xfrm>
            <a:off x="1276672" y="4517056"/>
            <a:ext cx="7543800" cy="511696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tabLst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lang="ru-RU" sz="2400" dirty="0" smtClean="0">
                <a:latin typeface="Arial" charset="0"/>
              </a:rPr>
              <a:t>Вариант ответа № 5</a:t>
            </a:r>
          </a:p>
        </p:txBody>
      </p:sp>
      <p:sp>
        <p:nvSpPr>
          <p:cNvPr id="11" name="Содержимое 2"/>
          <p:cNvSpPr>
            <a:spLocks noGrp="1"/>
          </p:cNvSpPr>
          <p:nvPr>
            <p:ph idx="17" hasCustomPrompt="1"/>
          </p:nvPr>
        </p:nvSpPr>
        <p:spPr>
          <a:xfrm>
            <a:off x="1276672" y="5151020"/>
            <a:ext cx="7543800" cy="511696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tabLst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lang="ru-RU" sz="2400" dirty="0" smtClean="0">
                <a:latin typeface="Arial" charset="0"/>
              </a:rPr>
              <a:t>Вариант ответа № 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Ввод отве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31662-8875-4E84-BC6B-F057167AD8AA}" type="datetimeFigureOut">
              <a:rPr lang="ru-RU" smtClean="0"/>
              <a:t>29.03.2014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A61F3-101E-4C70-910F-5EEC02D723F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1043608" y="1988841"/>
            <a:ext cx="7704856" cy="3240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9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043608" y="116632"/>
            <a:ext cx="7704856" cy="1431925"/>
          </a:xfrm>
        </p:spPr>
        <p:txBody>
          <a:bodyPr anchor="t"/>
          <a:lstStyle>
            <a:lvl1pPr algn="l">
              <a:defRPr b="0"/>
            </a:lvl1pPr>
          </a:lstStyle>
          <a:p>
            <a:r>
              <a:rPr lang="ru-RU" sz="4400" dirty="0" smtClean="0">
                <a:solidFill>
                  <a:schemeClr val="tx2"/>
                </a:solidFill>
                <a:latin typeface="Arial" charset="0"/>
              </a:rPr>
              <a:t>Текст задания</a:t>
            </a:r>
            <a:endParaRPr lang="ru-RU" sz="4400" dirty="0">
              <a:solidFill>
                <a:schemeClr val="tx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9003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еремещаемые объе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31662-8875-4E84-BC6B-F057167AD8AA}" type="datetimeFigureOut">
              <a:rPr lang="ru-RU" smtClean="0"/>
              <a:t>29.03.2014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A61F3-101E-4C70-910F-5EEC02D723F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043608" y="116632"/>
            <a:ext cx="7776864" cy="1431925"/>
          </a:xfrm>
        </p:spPr>
        <p:txBody>
          <a:bodyPr anchor="t"/>
          <a:lstStyle>
            <a:lvl1pPr algn="l">
              <a:defRPr b="0"/>
            </a:lvl1pPr>
          </a:lstStyle>
          <a:p>
            <a:r>
              <a:rPr lang="ru-RU" sz="4400" dirty="0" smtClean="0">
                <a:solidFill>
                  <a:schemeClr val="tx2"/>
                </a:solidFill>
                <a:latin typeface="Arial" charset="0"/>
              </a:rPr>
              <a:t>Текст задания</a:t>
            </a:r>
            <a:endParaRPr lang="ru-RU" sz="4400" dirty="0">
              <a:solidFill>
                <a:schemeClr val="tx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5803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131662-8875-4E84-BC6B-F057167AD8AA}" type="datetimeFigureOut">
              <a:rPr lang="ru-RU" smtClean="0"/>
              <a:t>29.03.2014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7A61F3-101E-4C70-910F-5EEC02D723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049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131662-8875-4E84-BC6B-F057167AD8AA}" type="datetimeFigureOut">
              <a:rPr lang="ru-RU" smtClean="0"/>
              <a:t>29.03.2014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7A61F3-101E-4C70-910F-5EEC02D723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528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131662-8875-4E84-BC6B-F057167AD8AA}" type="datetimeFigureOut">
              <a:rPr lang="ru-RU" smtClean="0"/>
              <a:t>29.03.2014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7A61F3-101E-4C70-910F-5EEC02D723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5569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131662-8875-4E84-BC6B-F057167AD8AA}" type="datetimeFigureOut">
              <a:rPr lang="ru-RU" smtClean="0"/>
              <a:t>29.03.2014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7A61F3-101E-4C70-910F-5EEC02D723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7384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131662-8875-4E84-BC6B-F057167AD8AA}" type="datetimeFigureOut">
              <a:rPr lang="ru-RU" smtClean="0"/>
              <a:t>29.03.2014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7A61F3-101E-4C70-910F-5EEC02D723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3443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131662-8875-4E84-BC6B-F057167AD8AA}" type="datetimeFigureOut">
              <a:rPr lang="ru-RU" smtClean="0"/>
              <a:t>29.03.2014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7A61F3-101E-4C70-910F-5EEC02D723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7108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131662-8875-4E84-BC6B-F057167AD8AA}" type="datetimeFigureOut">
              <a:rPr lang="ru-RU" smtClean="0"/>
              <a:t>29.03.2014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7A61F3-101E-4C70-910F-5EEC02D723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0490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131662-8875-4E84-BC6B-F057167AD8AA}" type="datetimeFigureOut">
              <a:rPr lang="ru-RU" smtClean="0"/>
              <a:t>29.03.2014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7A61F3-101E-4C70-910F-5EEC02D723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621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0131662-8875-4E84-BC6B-F057167AD8AA}" type="datetimeFigureOut">
              <a:rPr lang="ru-RU" smtClean="0"/>
              <a:t>29.03.2014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97A61F3-101E-4C70-910F-5EEC02D723F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1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6.xml"/><Relationship Id="rId2" Type="http://schemas.openxmlformats.org/officeDocument/2006/relationships/tags" Target="../tags/tag25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7.wmf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7.xml"/><Relationship Id="rId7" Type="http://schemas.openxmlformats.org/officeDocument/2006/relationships/image" Target="../media/image7.wmf"/><Relationship Id="rId2" Type="http://schemas.openxmlformats.org/officeDocument/2006/relationships/tags" Target="../tags/tag26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7.pn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8.xml"/><Relationship Id="rId7" Type="http://schemas.openxmlformats.org/officeDocument/2006/relationships/image" Target="../media/image7.wmf"/><Relationship Id="rId2" Type="http://schemas.openxmlformats.org/officeDocument/2006/relationships/tags" Target="../tags/tag2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20.pn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9.xml"/><Relationship Id="rId2" Type="http://schemas.openxmlformats.org/officeDocument/2006/relationships/tags" Target="../tags/tag28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7.wmf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10.xml"/><Relationship Id="rId7" Type="http://schemas.openxmlformats.org/officeDocument/2006/relationships/image" Target="../media/image7.wmf"/><Relationship Id="rId2" Type="http://schemas.openxmlformats.org/officeDocument/2006/relationships/tags" Target="../tags/tag30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8.jpe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11.xml"/><Relationship Id="rId7" Type="http://schemas.openxmlformats.org/officeDocument/2006/relationships/image" Target="../media/image7.wmf"/><Relationship Id="rId2" Type="http://schemas.openxmlformats.org/officeDocument/2006/relationships/tags" Target="../tags/tag31.xml"/><Relationship Id="rId1" Type="http://schemas.openxmlformats.org/officeDocument/2006/relationships/vmlDrawing" Target="../drawings/vmlDrawing11.vml"/><Relationship Id="rId6" Type="http://schemas.openxmlformats.org/officeDocument/2006/relationships/chart" Target="../charts/chart1.xml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12.xml"/><Relationship Id="rId2" Type="http://schemas.openxmlformats.org/officeDocument/2006/relationships/tags" Target="../tags/tag3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7.wmf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control" Target="../activeX/activeX13.xml"/><Relationship Id="rId7" Type="http://schemas.openxmlformats.org/officeDocument/2006/relationships/image" Target="../media/image20.gif"/><Relationship Id="rId2" Type="http://schemas.openxmlformats.org/officeDocument/2006/relationships/tags" Target="../tags/tag33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9.gif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7" Type="http://schemas.openxmlformats.org/officeDocument/2006/relationships/image" Target="../media/image21.png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38.xml"/><Relationship Id="rId4" Type="http://schemas.openxmlformats.org/officeDocument/2006/relationships/tags" Target="../tags/tag3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control" Target="../activeX/activeX2.xml"/><Relationship Id="rId7" Type="http://schemas.openxmlformats.org/officeDocument/2006/relationships/image" Target="../media/image6.png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control" Target="../activeX/activeX14.xml"/><Relationship Id="rId7" Type="http://schemas.openxmlformats.org/officeDocument/2006/relationships/image" Target="../media/image23.gif"/><Relationship Id="rId2" Type="http://schemas.openxmlformats.org/officeDocument/2006/relationships/tags" Target="../tags/tag39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22.jpeg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15.xml"/><Relationship Id="rId7" Type="http://schemas.openxmlformats.org/officeDocument/2006/relationships/image" Target="../media/image7.wmf"/><Relationship Id="rId2" Type="http://schemas.openxmlformats.org/officeDocument/2006/relationships/tags" Target="../tags/tag40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5.xml"/><Relationship Id="rId7" Type="http://schemas.openxmlformats.org/officeDocument/2006/relationships/image" Target="../media/image8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7.xml"/><Relationship Id="rId4" Type="http://schemas.openxmlformats.org/officeDocument/2006/relationships/tags" Target="../tags/tag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12.xml"/><Relationship Id="rId4" Type="http://schemas.openxmlformats.org/officeDocument/2006/relationships/tags" Target="../tags/tag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3.xml"/><Relationship Id="rId5" Type="http://schemas.openxmlformats.org/officeDocument/2006/relationships/image" Target="../media/image90.png"/><Relationship Id="rId4" Type="http://schemas.openxmlformats.org/officeDocument/2006/relationships/image" Target="../media/image8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3.xml"/><Relationship Id="rId7" Type="http://schemas.openxmlformats.org/officeDocument/2006/relationships/image" Target="../media/image7.wmf"/><Relationship Id="rId2" Type="http://schemas.openxmlformats.org/officeDocument/2006/relationships/tags" Target="../tags/tag1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22.xml"/><Relationship Id="rId13" Type="http://schemas.openxmlformats.org/officeDocument/2006/relationships/tags" Target="../tags/tag19.xml"/><Relationship Id="rId18" Type="http://schemas.openxmlformats.org/officeDocument/2006/relationships/image" Target="../media/image15.png"/><Relationship Id="rId3" Type="http://schemas.openxmlformats.org/officeDocument/2006/relationships/tags" Target="../tags/tag17.xml"/><Relationship Id="rId7" Type="http://schemas.openxmlformats.org/officeDocument/2006/relationships/tags" Target="../tags/tag21.xml"/><Relationship Id="rId12" Type="http://schemas.openxmlformats.org/officeDocument/2006/relationships/image" Target="../media/image12.png"/><Relationship Id="rId17" Type="http://schemas.openxmlformats.org/officeDocument/2006/relationships/tags" Target="../tags/tag21.xml"/><Relationship Id="rId2" Type="http://schemas.openxmlformats.org/officeDocument/2006/relationships/tags" Target="../tags/tag16.xml"/><Relationship Id="rId16" Type="http://schemas.openxmlformats.org/officeDocument/2006/relationships/image" Target="../media/image14.png"/><Relationship Id="rId20" Type="http://schemas.openxmlformats.org/officeDocument/2006/relationships/image" Target="../media/image16.png"/><Relationship Id="rId1" Type="http://schemas.openxmlformats.org/officeDocument/2006/relationships/tags" Target="../tags/tag15.xml"/><Relationship Id="rId6" Type="http://schemas.openxmlformats.org/officeDocument/2006/relationships/tags" Target="../tags/tag20.xml"/><Relationship Id="rId11" Type="http://schemas.openxmlformats.org/officeDocument/2006/relationships/image" Target="../media/image11.png"/><Relationship Id="rId5" Type="http://schemas.openxmlformats.org/officeDocument/2006/relationships/tags" Target="../tags/tag19.xml"/><Relationship Id="rId15" Type="http://schemas.openxmlformats.org/officeDocument/2006/relationships/tags" Target="../tags/tag20.xml"/><Relationship Id="rId10" Type="http://schemas.openxmlformats.org/officeDocument/2006/relationships/image" Target="../media/image10.png"/><Relationship Id="rId19" Type="http://schemas.openxmlformats.org/officeDocument/2006/relationships/tags" Target="../tags/tag22.xml"/><Relationship Id="rId4" Type="http://schemas.openxmlformats.org/officeDocument/2006/relationships/tags" Target="../tags/tag18.xml"/><Relationship Id="rId9" Type="http://schemas.openxmlformats.org/officeDocument/2006/relationships/slideLayout" Target="../slideLayouts/slideLayout15.xml"/><Relationship Id="rId1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control" Target="../activeX/activeX4.xml"/><Relationship Id="rId7" Type="http://schemas.openxmlformats.org/officeDocument/2006/relationships/image" Target="../media/image6.png"/><Relationship Id="rId2" Type="http://schemas.openxmlformats.org/officeDocument/2006/relationships/tags" Target="../tags/tag23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1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control" Target="../activeX/activeX5.xml"/><Relationship Id="rId7" Type="http://schemas.openxmlformats.org/officeDocument/2006/relationships/image" Target="../media/image6.png"/><Relationship Id="rId2" Type="http://schemas.openxmlformats.org/officeDocument/2006/relationships/tags" Target="../tags/tag24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90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_Fir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nel"/>
          <p:cNvSpPr>
            <a:spLocks noChangeArrowheads="1"/>
          </p:cNvSpPr>
          <p:nvPr/>
        </p:nvSpPr>
        <p:spPr bwMode="auto">
          <a:xfrm>
            <a:off x="0" y="6237312"/>
            <a:ext cx="9144000" cy="6207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ru-RU">
              <a:solidFill>
                <a:srgbClr val="BAC9D0"/>
              </a:solidFill>
              <a:latin typeface="Arial" charset="0"/>
            </a:endParaRPr>
          </a:p>
        </p:txBody>
      </p:sp>
      <p:sp>
        <p:nvSpPr>
          <p:cNvPr id="3" name="Tx_min"/>
          <p:cNvSpPr txBox="1">
            <a:spLocks noChangeArrowheads="1"/>
          </p:cNvSpPr>
          <p:nvPr/>
        </p:nvSpPr>
        <p:spPr bwMode="auto">
          <a:xfrm>
            <a:off x="8629650" y="6441306"/>
            <a:ext cx="4318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>
                <a:solidFill>
                  <a:schemeClr val="tx2"/>
                </a:solidFill>
                <a:latin typeface="Arial" charset="0"/>
              </a:rPr>
              <a:t>мин.</a:t>
            </a:r>
          </a:p>
        </p:txBody>
      </p:sp>
      <p:sp>
        <p:nvSpPr>
          <p:cNvPr id="4" name="Out_Tim"/>
          <p:cNvSpPr txBox="1">
            <a:spLocks noChangeArrowheads="1"/>
          </p:cNvSpPr>
          <p:nvPr/>
        </p:nvSpPr>
        <p:spPr bwMode="auto">
          <a:xfrm>
            <a:off x="8053388" y="6385743"/>
            <a:ext cx="503237" cy="323850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  <a:miter lim="800000"/>
            <a:headEnd/>
            <a:tailEnd/>
          </a:ln>
        </p:spPr>
        <p:txBody>
          <a:bodyPr lIns="18000" tIns="10800" rIns="18000" bIns="10800" anchor="ctr"/>
          <a:lstStyle/>
          <a:p>
            <a:pPr algn="ctr">
              <a:spcBef>
                <a:spcPct val="50000"/>
              </a:spcBef>
            </a:pPr>
            <a:r>
              <a:rPr lang="en-US" b="1" smtClean="0">
                <a:solidFill>
                  <a:schemeClr val="hlink"/>
                </a:solidFill>
                <a:latin typeface="Arial" charset="0"/>
              </a:rPr>
              <a:t>60</a:t>
            </a:r>
            <a:endParaRPr lang="ru-RU" b="1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5" name="Tx_Tim"/>
          <p:cNvSpPr txBox="1">
            <a:spLocks noChangeArrowheads="1"/>
          </p:cNvSpPr>
          <p:nvPr/>
        </p:nvSpPr>
        <p:spPr bwMode="auto">
          <a:xfrm>
            <a:off x="6227763" y="6441306"/>
            <a:ext cx="172878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1400">
                <a:solidFill>
                  <a:schemeClr val="tx2"/>
                </a:solidFill>
                <a:latin typeface="Arial" charset="0"/>
              </a:rPr>
              <a:t>Время тестирования</a:t>
            </a:r>
          </a:p>
        </p:txBody>
      </p:sp>
      <p:sp>
        <p:nvSpPr>
          <p:cNvPr id="6" name="Dalee">
            <a:hlinkClick r:id="" action="ppaction://macro?name=Pusk" highlightClick="1"/>
          </p:cNvPr>
          <p:cNvSpPr>
            <a:spLocks noChangeArrowheads="1"/>
          </p:cNvSpPr>
          <p:nvPr/>
        </p:nvSpPr>
        <p:spPr bwMode="auto">
          <a:xfrm>
            <a:off x="3492500" y="6378600"/>
            <a:ext cx="2159000" cy="338137"/>
          </a:xfrm>
          <a:prstGeom prst="actionButtonBlank">
            <a:avLst/>
          </a:prstGeom>
          <a:solidFill>
            <a:schemeClr val="accent1"/>
          </a:solidFill>
          <a:ln w="317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>
                <a:solidFill>
                  <a:schemeClr val="tx2"/>
                </a:solidFill>
                <a:latin typeface="Arial" charset="0"/>
                <a:cs typeface="Arial" charset="0"/>
                <a:sym typeface="Webdings" pitchFamily="18" charset="2"/>
              </a:rPr>
              <a:t>Начать тестирование</a:t>
            </a:r>
          </a:p>
        </p:txBody>
      </p:sp>
      <p:sp>
        <p:nvSpPr>
          <p:cNvPr id="7" name="Out_Zd"/>
          <p:cNvSpPr txBox="1">
            <a:spLocks noChangeArrowheads="1"/>
          </p:cNvSpPr>
          <p:nvPr/>
        </p:nvSpPr>
        <p:spPr bwMode="auto">
          <a:xfrm>
            <a:off x="1835150" y="6385743"/>
            <a:ext cx="503238" cy="323850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  <a:miter lim="800000"/>
            <a:headEnd/>
            <a:tailEnd/>
          </a:ln>
        </p:spPr>
        <p:txBody>
          <a:bodyPr lIns="18000" tIns="10800" rIns="18000" bIns="10800" anchor="ctr"/>
          <a:lstStyle/>
          <a:p>
            <a:pPr algn="ctr">
              <a:spcBef>
                <a:spcPct val="50000"/>
              </a:spcBef>
            </a:pPr>
            <a:r>
              <a:rPr lang="ru-RU" b="1" smtClean="0">
                <a:solidFill>
                  <a:schemeClr val="hlink"/>
                </a:solidFill>
                <a:latin typeface="Arial" charset="0"/>
              </a:rPr>
              <a:t>20</a:t>
            </a:r>
            <a:endParaRPr lang="ru-RU" b="1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8" name="Tx_Zd"/>
          <p:cNvSpPr txBox="1">
            <a:spLocks noChangeArrowheads="1"/>
          </p:cNvSpPr>
          <p:nvPr/>
        </p:nvSpPr>
        <p:spPr bwMode="auto">
          <a:xfrm>
            <a:off x="539750" y="6441306"/>
            <a:ext cx="122396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1400">
                <a:solidFill>
                  <a:schemeClr val="tx2"/>
                </a:solidFill>
                <a:latin typeface="Arial" charset="0"/>
              </a:rPr>
              <a:t>Всего заданий</a:t>
            </a:r>
          </a:p>
        </p:txBody>
      </p:sp>
      <p:sp>
        <p:nvSpPr>
          <p:cNvPr id="9" name="Text FI"/>
          <p:cNvSpPr txBox="1">
            <a:spLocks noChangeArrowheads="1"/>
          </p:cNvSpPr>
          <p:nvPr/>
        </p:nvSpPr>
        <p:spPr bwMode="auto">
          <a:xfrm>
            <a:off x="3300413" y="5156200"/>
            <a:ext cx="252095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" tIns="10800" rIns="18000" bIns="10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>
                <a:latin typeface="Arial" charset="0"/>
              </a:rPr>
              <a:t>Введите фамилию и имя</a:t>
            </a:r>
          </a:p>
        </p:txBody>
      </p:sp>
      <p:grpSp>
        <p:nvGrpSpPr>
          <p:cNvPr id="10" name="Logo"/>
          <p:cNvGrpSpPr>
            <a:grpSpLocks/>
          </p:cNvGrpSpPr>
          <p:nvPr/>
        </p:nvGrpSpPr>
        <p:grpSpPr bwMode="auto">
          <a:xfrm>
            <a:off x="227013" y="908050"/>
            <a:ext cx="463550" cy="369888"/>
            <a:chOff x="143" y="794"/>
            <a:chExt cx="292" cy="233"/>
          </a:xfrm>
        </p:grpSpPr>
        <p:grpSp>
          <p:nvGrpSpPr>
            <p:cNvPr id="11" name="Group 21"/>
            <p:cNvGrpSpPr>
              <a:grpSpLocks noChangeAspect="1"/>
            </p:cNvGrpSpPr>
            <p:nvPr/>
          </p:nvGrpSpPr>
          <p:grpSpPr bwMode="auto">
            <a:xfrm>
              <a:off x="144" y="801"/>
              <a:ext cx="291" cy="225"/>
              <a:chOff x="2229" y="6190"/>
              <a:chExt cx="3621" cy="2813"/>
            </a:xfrm>
          </p:grpSpPr>
          <p:sp>
            <p:nvSpPr>
              <p:cNvPr id="21" name="Frfm 14"/>
              <p:cNvSpPr>
                <a:spLocks noChangeAspect="1"/>
              </p:cNvSpPr>
              <p:nvPr/>
            </p:nvSpPr>
            <p:spPr bwMode="auto">
              <a:xfrm>
                <a:off x="2229" y="6190"/>
                <a:ext cx="3621" cy="2813"/>
              </a:xfrm>
              <a:custGeom>
                <a:avLst/>
                <a:gdLst>
                  <a:gd name="T0" fmla="*/ 3612 w 3621"/>
                  <a:gd name="T1" fmla="*/ 2813 h 2813"/>
                  <a:gd name="T2" fmla="*/ 12 w 3621"/>
                  <a:gd name="T3" fmla="*/ 2809 h 2813"/>
                  <a:gd name="T4" fmla="*/ 12 w 3621"/>
                  <a:gd name="T5" fmla="*/ 0 h 2813"/>
                  <a:gd name="T6" fmla="*/ 3612 w 3621"/>
                  <a:gd name="T7" fmla="*/ 2813 h 28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1"/>
                  <a:gd name="T13" fmla="*/ 0 h 2813"/>
                  <a:gd name="T14" fmla="*/ 3621 w 3621"/>
                  <a:gd name="T15" fmla="*/ 2813 h 28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1" h="2813">
                    <a:moveTo>
                      <a:pt x="3612" y="2813"/>
                    </a:moveTo>
                    <a:cubicBezTo>
                      <a:pt x="1812" y="2811"/>
                      <a:pt x="12" y="2809"/>
                      <a:pt x="12" y="2809"/>
                    </a:cubicBezTo>
                    <a:cubicBezTo>
                      <a:pt x="12" y="2809"/>
                      <a:pt x="12" y="1404"/>
                      <a:pt x="12" y="0"/>
                    </a:cubicBezTo>
                    <a:cubicBezTo>
                      <a:pt x="0" y="1469"/>
                      <a:pt x="3621" y="1235"/>
                      <a:pt x="3612" y="2813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" name="Frfm 13"/>
              <p:cNvSpPr>
                <a:spLocks noChangeAspect="1"/>
              </p:cNvSpPr>
              <p:nvPr/>
            </p:nvSpPr>
            <p:spPr bwMode="auto">
              <a:xfrm>
                <a:off x="2406" y="6795"/>
                <a:ext cx="876" cy="1770"/>
              </a:xfrm>
              <a:custGeom>
                <a:avLst/>
                <a:gdLst>
                  <a:gd name="T0" fmla="*/ 0 w 876"/>
                  <a:gd name="T1" fmla="*/ 0 h 1770"/>
                  <a:gd name="T2" fmla="*/ 876 w 876"/>
                  <a:gd name="T3" fmla="*/ 594 h 1770"/>
                  <a:gd name="T4" fmla="*/ 538 w 876"/>
                  <a:gd name="T5" fmla="*/ 1625 h 1770"/>
                  <a:gd name="T6" fmla="*/ 0 w 876"/>
                  <a:gd name="T7" fmla="*/ 1770 h 1770"/>
                  <a:gd name="T8" fmla="*/ 0 w 876"/>
                  <a:gd name="T9" fmla="*/ 0 h 17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76"/>
                  <a:gd name="T16" fmla="*/ 0 h 1770"/>
                  <a:gd name="T17" fmla="*/ 876 w 876"/>
                  <a:gd name="T18" fmla="*/ 1770 h 17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76" h="1770">
                    <a:moveTo>
                      <a:pt x="0" y="0"/>
                    </a:moveTo>
                    <a:cubicBezTo>
                      <a:pt x="126" y="237"/>
                      <a:pt x="648" y="513"/>
                      <a:pt x="876" y="594"/>
                    </a:cubicBezTo>
                    <a:lnTo>
                      <a:pt x="538" y="1625"/>
                    </a:lnTo>
                    <a:cubicBezTo>
                      <a:pt x="258" y="1442"/>
                      <a:pt x="0" y="1635"/>
                      <a:pt x="0" y="177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" name="Frfm 12"/>
              <p:cNvSpPr>
                <a:spLocks noChangeAspect="1"/>
              </p:cNvSpPr>
              <p:nvPr/>
            </p:nvSpPr>
            <p:spPr bwMode="auto">
              <a:xfrm>
                <a:off x="2406" y="8628"/>
                <a:ext cx="285" cy="206"/>
              </a:xfrm>
              <a:custGeom>
                <a:avLst/>
                <a:gdLst>
                  <a:gd name="T0" fmla="*/ 0 w 285"/>
                  <a:gd name="T1" fmla="*/ 0 h 206"/>
                  <a:gd name="T2" fmla="*/ 2 w 285"/>
                  <a:gd name="T3" fmla="*/ 198 h 206"/>
                  <a:gd name="T4" fmla="*/ 285 w 285"/>
                  <a:gd name="T5" fmla="*/ 206 h 206"/>
                  <a:gd name="T6" fmla="*/ 0 w 285"/>
                  <a:gd name="T7" fmla="*/ 0 h 20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5"/>
                  <a:gd name="T13" fmla="*/ 0 h 206"/>
                  <a:gd name="T14" fmla="*/ 285 w 285"/>
                  <a:gd name="T15" fmla="*/ 206 h 20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5" h="206">
                    <a:moveTo>
                      <a:pt x="0" y="0"/>
                    </a:moveTo>
                    <a:cubicBezTo>
                      <a:pt x="1" y="99"/>
                      <a:pt x="2" y="198"/>
                      <a:pt x="2" y="198"/>
                    </a:cubicBezTo>
                    <a:lnTo>
                      <a:pt x="285" y="206"/>
                    </a:lnTo>
                    <a:cubicBezTo>
                      <a:pt x="132" y="186"/>
                      <a:pt x="3" y="90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" name="Frfm 11"/>
              <p:cNvSpPr>
                <a:spLocks noChangeAspect="1"/>
              </p:cNvSpPr>
              <p:nvPr/>
            </p:nvSpPr>
            <p:spPr bwMode="auto">
              <a:xfrm>
                <a:off x="2808" y="7443"/>
                <a:ext cx="861" cy="1391"/>
              </a:xfrm>
              <a:custGeom>
                <a:avLst/>
                <a:gdLst>
                  <a:gd name="T0" fmla="*/ 855 w 861"/>
                  <a:gd name="T1" fmla="*/ 1382 h 1391"/>
                  <a:gd name="T2" fmla="*/ 861 w 861"/>
                  <a:gd name="T3" fmla="*/ 96 h 1391"/>
                  <a:gd name="T4" fmla="*/ 609 w 861"/>
                  <a:gd name="T5" fmla="*/ 0 h 1391"/>
                  <a:gd name="T6" fmla="*/ 228 w 861"/>
                  <a:gd name="T7" fmla="*/ 1196 h 1391"/>
                  <a:gd name="T8" fmla="*/ 0 w 861"/>
                  <a:gd name="T9" fmla="*/ 1391 h 1391"/>
                  <a:gd name="T10" fmla="*/ 855 w 861"/>
                  <a:gd name="T11" fmla="*/ 1382 h 139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61"/>
                  <a:gd name="T19" fmla="*/ 0 h 1391"/>
                  <a:gd name="T20" fmla="*/ 861 w 861"/>
                  <a:gd name="T21" fmla="*/ 1391 h 139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61" h="1391">
                    <a:moveTo>
                      <a:pt x="855" y="1382"/>
                    </a:moveTo>
                    <a:lnTo>
                      <a:pt x="861" y="96"/>
                    </a:lnTo>
                    <a:lnTo>
                      <a:pt x="609" y="0"/>
                    </a:lnTo>
                    <a:lnTo>
                      <a:pt x="228" y="1196"/>
                    </a:lnTo>
                    <a:cubicBezTo>
                      <a:pt x="228" y="1196"/>
                      <a:pt x="183" y="1349"/>
                      <a:pt x="0" y="1391"/>
                    </a:cubicBezTo>
                    <a:lnTo>
                      <a:pt x="855" y="138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" name="Frfm 10"/>
              <p:cNvSpPr>
                <a:spLocks noChangeAspect="1"/>
              </p:cNvSpPr>
              <p:nvPr/>
            </p:nvSpPr>
            <p:spPr bwMode="auto">
              <a:xfrm>
                <a:off x="3804" y="7596"/>
                <a:ext cx="444" cy="1229"/>
              </a:xfrm>
              <a:custGeom>
                <a:avLst/>
                <a:gdLst>
                  <a:gd name="T0" fmla="*/ 0 w 444"/>
                  <a:gd name="T1" fmla="*/ 0 h 1229"/>
                  <a:gd name="T2" fmla="*/ 0 w 444"/>
                  <a:gd name="T3" fmla="*/ 1229 h 1229"/>
                  <a:gd name="T4" fmla="*/ 444 w 444"/>
                  <a:gd name="T5" fmla="*/ 1229 h 1229"/>
                  <a:gd name="T6" fmla="*/ 438 w 444"/>
                  <a:gd name="T7" fmla="*/ 153 h 1229"/>
                  <a:gd name="T8" fmla="*/ 0 w 444"/>
                  <a:gd name="T9" fmla="*/ 0 h 12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4"/>
                  <a:gd name="T16" fmla="*/ 0 h 1229"/>
                  <a:gd name="T17" fmla="*/ 444 w 444"/>
                  <a:gd name="T18" fmla="*/ 1229 h 12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4" h="1229">
                    <a:moveTo>
                      <a:pt x="0" y="0"/>
                    </a:moveTo>
                    <a:lnTo>
                      <a:pt x="0" y="1229"/>
                    </a:lnTo>
                    <a:lnTo>
                      <a:pt x="444" y="1229"/>
                    </a:lnTo>
                    <a:lnTo>
                      <a:pt x="438" y="15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" name="Frfm 9"/>
              <p:cNvSpPr>
                <a:spLocks noChangeAspect="1"/>
              </p:cNvSpPr>
              <p:nvPr/>
            </p:nvSpPr>
            <p:spPr bwMode="auto">
              <a:xfrm>
                <a:off x="4389" y="7800"/>
                <a:ext cx="207" cy="659"/>
              </a:xfrm>
              <a:custGeom>
                <a:avLst/>
                <a:gdLst>
                  <a:gd name="T0" fmla="*/ 12 w 207"/>
                  <a:gd name="T1" fmla="*/ 659 h 659"/>
                  <a:gd name="T2" fmla="*/ 0 w 207"/>
                  <a:gd name="T3" fmla="*/ 0 h 659"/>
                  <a:gd name="T4" fmla="*/ 207 w 207"/>
                  <a:gd name="T5" fmla="*/ 84 h 659"/>
                  <a:gd name="T6" fmla="*/ 12 w 207"/>
                  <a:gd name="T7" fmla="*/ 659 h 65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07"/>
                  <a:gd name="T13" fmla="*/ 0 h 659"/>
                  <a:gd name="T14" fmla="*/ 207 w 207"/>
                  <a:gd name="T15" fmla="*/ 659 h 65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07" h="659">
                    <a:moveTo>
                      <a:pt x="12" y="659"/>
                    </a:moveTo>
                    <a:lnTo>
                      <a:pt x="0" y="0"/>
                    </a:lnTo>
                    <a:lnTo>
                      <a:pt x="207" y="84"/>
                    </a:lnTo>
                    <a:lnTo>
                      <a:pt x="12" y="659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" name="Frfm 8"/>
              <p:cNvSpPr>
                <a:spLocks noChangeAspect="1"/>
              </p:cNvSpPr>
              <p:nvPr/>
            </p:nvSpPr>
            <p:spPr bwMode="auto">
              <a:xfrm>
                <a:off x="4437" y="7938"/>
                <a:ext cx="1365" cy="885"/>
              </a:xfrm>
              <a:custGeom>
                <a:avLst/>
                <a:gdLst>
                  <a:gd name="T0" fmla="*/ 294 w 1365"/>
                  <a:gd name="T1" fmla="*/ 0 h 885"/>
                  <a:gd name="T2" fmla="*/ 0 w 1365"/>
                  <a:gd name="T3" fmla="*/ 884 h 885"/>
                  <a:gd name="T4" fmla="*/ 1365 w 1365"/>
                  <a:gd name="T5" fmla="*/ 885 h 885"/>
                  <a:gd name="T6" fmla="*/ 294 w 1365"/>
                  <a:gd name="T7" fmla="*/ 0 h 88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365"/>
                  <a:gd name="T13" fmla="*/ 0 h 885"/>
                  <a:gd name="T14" fmla="*/ 1365 w 1365"/>
                  <a:gd name="T15" fmla="*/ 885 h 88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365" h="885">
                    <a:moveTo>
                      <a:pt x="294" y="0"/>
                    </a:moveTo>
                    <a:cubicBezTo>
                      <a:pt x="147" y="442"/>
                      <a:pt x="0" y="884"/>
                      <a:pt x="0" y="884"/>
                    </a:cubicBezTo>
                    <a:lnTo>
                      <a:pt x="1365" y="885"/>
                    </a:lnTo>
                    <a:cubicBezTo>
                      <a:pt x="1245" y="516"/>
                      <a:pt x="900" y="270"/>
                      <a:pt x="294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2" name="Group 29"/>
            <p:cNvGrpSpPr>
              <a:grpSpLocks noChangeAspect="1"/>
            </p:cNvGrpSpPr>
            <p:nvPr/>
          </p:nvGrpSpPr>
          <p:grpSpPr bwMode="auto">
            <a:xfrm rot="10800000">
              <a:off x="143" y="794"/>
              <a:ext cx="291" cy="225"/>
              <a:chOff x="2229" y="6190"/>
              <a:chExt cx="3621" cy="2813"/>
            </a:xfrm>
          </p:grpSpPr>
          <p:sp>
            <p:nvSpPr>
              <p:cNvPr id="14" name="Frfm 7"/>
              <p:cNvSpPr>
                <a:spLocks noChangeAspect="1"/>
              </p:cNvSpPr>
              <p:nvPr/>
            </p:nvSpPr>
            <p:spPr bwMode="auto">
              <a:xfrm>
                <a:off x="2229" y="6190"/>
                <a:ext cx="3621" cy="2813"/>
              </a:xfrm>
              <a:custGeom>
                <a:avLst/>
                <a:gdLst>
                  <a:gd name="T0" fmla="*/ 3612 w 3621"/>
                  <a:gd name="T1" fmla="*/ 2813 h 2813"/>
                  <a:gd name="T2" fmla="*/ 12 w 3621"/>
                  <a:gd name="T3" fmla="*/ 2809 h 2813"/>
                  <a:gd name="T4" fmla="*/ 12 w 3621"/>
                  <a:gd name="T5" fmla="*/ 0 h 2813"/>
                  <a:gd name="T6" fmla="*/ 3612 w 3621"/>
                  <a:gd name="T7" fmla="*/ 2813 h 28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1"/>
                  <a:gd name="T13" fmla="*/ 0 h 2813"/>
                  <a:gd name="T14" fmla="*/ 3621 w 3621"/>
                  <a:gd name="T15" fmla="*/ 2813 h 28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1" h="2813">
                    <a:moveTo>
                      <a:pt x="3612" y="2813"/>
                    </a:moveTo>
                    <a:cubicBezTo>
                      <a:pt x="1812" y="2811"/>
                      <a:pt x="12" y="2809"/>
                      <a:pt x="12" y="2809"/>
                    </a:cubicBezTo>
                    <a:cubicBezTo>
                      <a:pt x="12" y="2809"/>
                      <a:pt x="12" y="1404"/>
                      <a:pt x="12" y="0"/>
                    </a:cubicBezTo>
                    <a:cubicBezTo>
                      <a:pt x="0" y="1469"/>
                      <a:pt x="3621" y="1235"/>
                      <a:pt x="3612" y="2813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" name="Frfm 6"/>
              <p:cNvSpPr>
                <a:spLocks noChangeAspect="1"/>
              </p:cNvSpPr>
              <p:nvPr/>
            </p:nvSpPr>
            <p:spPr bwMode="auto">
              <a:xfrm>
                <a:off x="2406" y="6795"/>
                <a:ext cx="876" cy="1770"/>
              </a:xfrm>
              <a:custGeom>
                <a:avLst/>
                <a:gdLst>
                  <a:gd name="T0" fmla="*/ 0 w 876"/>
                  <a:gd name="T1" fmla="*/ 0 h 1770"/>
                  <a:gd name="T2" fmla="*/ 876 w 876"/>
                  <a:gd name="T3" fmla="*/ 594 h 1770"/>
                  <a:gd name="T4" fmla="*/ 538 w 876"/>
                  <a:gd name="T5" fmla="*/ 1625 h 1770"/>
                  <a:gd name="T6" fmla="*/ 0 w 876"/>
                  <a:gd name="T7" fmla="*/ 1770 h 1770"/>
                  <a:gd name="T8" fmla="*/ 0 w 876"/>
                  <a:gd name="T9" fmla="*/ 0 h 17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76"/>
                  <a:gd name="T16" fmla="*/ 0 h 1770"/>
                  <a:gd name="T17" fmla="*/ 876 w 876"/>
                  <a:gd name="T18" fmla="*/ 1770 h 17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76" h="1770">
                    <a:moveTo>
                      <a:pt x="0" y="0"/>
                    </a:moveTo>
                    <a:cubicBezTo>
                      <a:pt x="126" y="237"/>
                      <a:pt x="648" y="513"/>
                      <a:pt x="876" y="594"/>
                    </a:cubicBezTo>
                    <a:lnTo>
                      <a:pt x="538" y="1625"/>
                    </a:lnTo>
                    <a:cubicBezTo>
                      <a:pt x="258" y="1442"/>
                      <a:pt x="0" y="1635"/>
                      <a:pt x="0" y="177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" name="Frfm 5"/>
              <p:cNvSpPr>
                <a:spLocks noChangeAspect="1"/>
              </p:cNvSpPr>
              <p:nvPr/>
            </p:nvSpPr>
            <p:spPr bwMode="auto">
              <a:xfrm>
                <a:off x="2406" y="8628"/>
                <a:ext cx="285" cy="206"/>
              </a:xfrm>
              <a:custGeom>
                <a:avLst/>
                <a:gdLst>
                  <a:gd name="T0" fmla="*/ 0 w 285"/>
                  <a:gd name="T1" fmla="*/ 0 h 206"/>
                  <a:gd name="T2" fmla="*/ 2 w 285"/>
                  <a:gd name="T3" fmla="*/ 198 h 206"/>
                  <a:gd name="T4" fmla="*/ 285 w 285"/>
                  <a:gd name="T5" fmla="*/ 206 h 206"/>
                  <a:gd name="T6" fmla="*/ 0 w 285"/>
                  <a:gd name="T7" fmla="*/ 0 h 20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5"/>
                  <a:gd name="T13" fmla="*/ 0 h 206"/>
                  <a:gd name="T14" fmla="*/ 285 w 285"/>
                  <a:gd name="T15" fmla="*/ 206 h 20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5" h="206">
                    <a:moveTo>
                      <a:pt x="0" y="0"/>
                    </a:moveTo>
                    <a:cubicBezTo>
                      <a:pt x="1" y="99"/>
                      <a:pt x="2" y="198"/>
                      <a:pt x="2" y="198"/>
                    </a:cubicBezTo>
                    <a:lnTo>
                      <a:pt x="285" y="206"/>
                    </a:lnTo>
                    <a:cubicBezTo>
                      <a:pt x="132" y="186"/>
                      <a:pt x="3" y="9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" name="Frfm 4"/>
              <p:cNvSpPr>
                <a:spLocks noChangeAspect="1"/>
              </p:cNvSpPr>
              <p:nvPr/>
            </p:nvSpPr>
            <p:spPr bwMode="auto">
              <a:xfrm>
                <a:off x="2808" y="7443"/>
                <a:ext cx="861" cy="1391"/>
              </a:xfrm>
              <a:custGeom>
                <a:avLst/>
                <a:gdLst>
                  <a:gd name="T0" fmla="*/ 855 w 861"/>
                  <a:gd name="T1" fmla="*/ 1382 h 1391"/>
                  <a:gd name="T2" fmla="*/ 861 w 861"/>
                  <a:gd name="T3" fmla="*/ 96 h 1391"/>
                  <a:gd name="T4" fmla="*/ 609 w 861"/>
                  <a:gd name="T5" fmla="*/ 0 h 1391"/>
                  <a:gd name="T6" fmla="*/ 228 w 861"/>
                  <a:gd name="T7" fmla="*/ 1196 h 1391"/>
                  <a:gd name="T8" fmla="*/ 0 w 861"/>
                  <a:gd name="T9" fmla="*/ 1391 h 1391"/>
                  <a:gd name="T10" fmla="*/ 855 w 861"/>
                  <a:gd name="T11" fmla="*/ 1382 h 139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61"/>
                  <a:gd name="T19" fmla="*/ 0 h 1391"/>
                  <a:gd name="T20" fmla="*/ 861 w 861"/>
                  <a:gd name="T21" fmla="*/ 1391 h 139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61" h="1391">
                    <a:moveTo>
                      <a:pt x="855" y="1382"/>
                    </a:moveTo>
                    <a:lnTo>
                      <a:pt x="861" y="96"/>
                    </a:lnTo>
                    <a:lnTo>
                      <a:pt x="609" y="0"/>
                    </a:lnTo>
                    <a:lnTo>
                      <a:pt x="228" y="1196"/>
                    </a:lnTo>
                    <a:cubicBezTo>
                      <a:pt x="228" y="1196"/>
                      <a:pt x="183" y="1349"/>
                      <a:pt x="0" y="1391"/>
                    </a:cubicBezTo>
                    <a:lnTo>
                      <a:pt x="855" y="1382"/>
                    </a:lnTo>
                    <a:close/>
                  </a:path>
                </a:pathLst>
              </a:custGeom>
              <a:solidFill>
                <a:schemeClr val="folHlink"/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" name="Frfm 3"/>
              <p:cNvSpPr>
                <a:spLocks noChangeAspect="1"/>
              </p:cNvSpPr>
              <p:nvPr/>
            </p:nvSpPr>
            <p:spPr bwMode="auto">
              <a:xfrm>
                <a:off x="3804" y="7596"/>
                <a:ext cx="444" cy="1229"/>
              </a:xfrm>
              <a:custGeom>
                <a:avLst/>
                <a:gdLst>
                  <a:gd name="T0" fmla="*/ 0 w 444"/>
                  <a:gd name="T1" fmla="*/ 0 h 1229"/>
                  <a:gd name="T2" fmla="*/ 0 w 444"/>
                  <a:gd name="T3" fmla="*/ 1229 h 1229"/>
                  <a:gd name="T4" fmla="*/ 444 w 444"/>
                  <a:gd name="T5" fmla="*/ 1229 h 1229"/>
                  <a:gd name="T6" fmla="*/ 438 w 444"/>
                  <a:gd name="T7" fmla="*/ 153 h 1229"/>
                  <a:gd name="T8" fmla="*/ 0 w 444"/>
                  <a:gd name="T9" fmla="*/ 0 h 12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4"/>
                  <a:gd name="T16" fmla="*/ 0 h 1229"/>
                  <a:gd name="T17" fmla="*/ 444 w 444"/>
                  <a:gd name="T18" fmla="*/ 1229 h 12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4" h="1229">
                    <a:moveTo>
                      <a:pt x="0" y="0"/>
                    </a:moveTo>
                    <a:lnTo>
                      <a:pt x="0" y="1229"/>
                    </a:lnTo>
                    <a:lnTo>
                      <a:pt x="444" y="1229"/>
                    </a:lnTo>
                    <a:lnTo>
                      <a:pt x="438" y="15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" name="Frfm 2"/>
              <p:cNvSpPr>
                <a:spLocks noChangeAspect="1"/>
              </p:cNvSpPr>
              <p:nvPr/>
            </p:nvSpPr>
            <p:spPr bwMode="auto">
              <a:xfrm>
                <a:off x="4389" y="7800"/>
                <a:ext cx="207" cy="659"/>
              </a:xfrm>
              <a:custGeom>
                <a:avLst/>
                <a:gdLst>
                  <a:gd name="T0" fmla="*/ 12 w 207"/>
                  <a:gd name="T1" fmla="*/ 659 h 659"/>
                  <a:gd name="T2" fmla="*/ 0 w 207"/>
                  <a:gd name="T3" fmla="*/ 0 h 659"/>
                  <a:gd name="T4" fmla="*/ 207 w 207"/>
                  <a:gd name="T5" fmla="*/ 84 h 659"/>
                  <a:gd name="T6" fmla="*/ 12 w 207"/>
                  <a:gd name="T7" fmla="*/ 659 h 65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07"/>
                  <a:gd name="T13" fmla="*/ 0 h 659"/>
                  <a:gd name="T14" fmla="*/ 207 w 207"/>
                  <a:gd name="T15" fmla="*/ 659 h 65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07" h="659">
                    <a:moveTo>
                      <a:pt x="12" y="659"/>
                    </a:moveTo>
                    <a:lnTo>
                      <a:pt x="0" y="0"/>
                    </a:lnTo>
                    <a:lnTo>
                      <a:pt x="207" y="84"/>
                    </a:lnTo>
                    <a:lnTo>
                      <a:pt x="12" y="659"/>
                    </a:lnTo>
                    <a:close/>
                  </a:path>
                </a:pathLst>
              </a:custGeom>
              <a:solidFill>
                <a:schemeClr val="folHlink"/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" name="Frfm 1"/>
              <p:cNvSpPr>
                <a:spLocks noChangeAspect="1"/>
              </p:cNvSpPr>
              <p:nvPr/>
            </p:nvSpPr>
            <p:spPr bwMode="auto">
              <a:xfrm>
                <a:off x="4437" y="7938"/>
                <a:ext cx="1365" cy="885"/>
              </a:xfrm>
              <a:custGeom>
                <a:avLst/>
                <a:gdLst>
                  <a:gd name="T0" fmla="*/ 294 w 1365"/>
                  <a:gd name="T1" fmla="*/ 0 h 885"/>
                  <a:gd name="T2" fmla="*/ 0 w 1365"/>
                  <a:gd name="T3" fmla="*/ 884 h 885"/>
                  <a:gd name="T4" fmla="*/ 1365 w 1365"/>
                  <a:gd name="T5" fmla="*/ 885 h 885"/>
                  <a:gd name="T6" fmla="*/ 294 w 1365"/>
                  <a:gd name="T7" fmla="*/ 0 h 88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365"/>
                  <a:gd name="T13" fmla="*/ 0 h 885"/>
                  <a:gd name="T14" fmla="*/ 1365 w 1365"/>
                  <a:gd name="T15" fmla="*/ 885 h 88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365" h="885">
                    <a:moveTo>
                      <a:pt x="294" y="0"/>
                    </a:moveTo>
                    <a:cubicBezTo>
                      <a:pt x="147" y="442"/>
                      <a:pt x="0" y="884"/>
                      <a:pt x="0" y="884"/>
                    </a:cubicBezTo>
                    <a:lnTo>
                      <a:pt x="1365" y="885"/>
                    </a:lnTo>
                    <a:cubicBezTo>
                      <a:pt x="1245" y="516"/>
                      <a:pt x="900" y="270"/>
                      <a:pt x="294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3" name="Rect1">
              <a:hlinkClick r:id="" action="ppaction://macro?name=AddCmdBar"/>
            </p:cNvPr>
            <p:cNvSpPr>
              <a:spLocks noChangeAspect="1" noChangeArrowheads="1"/>
            </p:cNvSpPr>
            <p:nvPr/>
          </p:nvSpPr>
          <p:spPr bwMode="auto">
            <a:xfrm>
              <a:off x="145" y="798"/>
              <a:ext cx="288" cy="229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3175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8" name="Headline"/>
          <p:cNvSpPr/>
          <p:nvPr/>
        </p:nvSpPr>
        <p:spPr>
          <a:xfrm>
            <a:off x="3300413" y="1772816"/>
            <a:ext cx="2497800" cy="1323439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8000" b="1" dirty="0" smtClean="0">
                <a:ln w="1778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Тест</a:t>
            </a:r>
            <a:endParaRPr lang="ru-RU" sz="8000" b="1" cap="none" spc="0" dirty="0">
              <a:ln w="17780" cmpd="sng">
                <a:noFill/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29" name="Подзаголовок 2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по математике</a:t>
            </a:r>
            <a:endParaRPr lang="ru-RU" dirty="0"/>
          </a:p>
        </p:txBody>
      </p:sp>
    </p:spTree>
    <p:custDataLst>
      <p:tags r:id="rId2"/>
    </p:custDataLst>
    <p:controls>
      <mc:AlternateContent xmlns:mc="http://schemas.openxmlformats.org/markup-compatibility/2006">
        <mc:Choice xmlns:v="urn:schemas-microsoft-com:vml" Requires="v">
          <p:control spid="1129" name="TextBox1" r:id="rId3" imgW="2952720" imgH="285840"/>
        </mc:Choice>
        <mc:Fallback>
          <p:control name="TextBox1" r:id="rId3" imgW="2952720" imgH="285840">
            <p:pic>
              <p:nvPicPr>
                <p:cNvPr id="0" name="TextBox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092450" y="5445125"/>
                  <a:ext cx="2952750" cy="2889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104119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nel"/>
          <p:cNvSpPr/>
          <p:nvPr/>
        </p:nvSpPr>
        <p:spPr>
          <a:xfrm>
            <a:off x="0" y="6235700"/>
            <a:ext cx="9144000" cy="619125"/>
          </a:xfrm>
          <a:prstGeom prst="rect">
            <a:avLst/>
          </a:prstGeom>
          <a:gradFill flip="none" rotWithShape="1">
            <a:gsLst>
              <a:gs pos="50000">
                <a:schemeClr val="accent1"/>
              </a:gs>
              <a:gs pos="0">
                <a:schemeClr val="bg1"/>
              </a:gs>
              <a:gs pos="100000">
                <a:schemeClr val="bg1"/>
              </a:gs>
            </a:gsLst>
            <a:lin ang="16200000" scaled="1"/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" name="Back"/>
          <p:cNvGrpSpPr/>
          <p:nvPr/>
        </p:nvGrpSpPr>
        <p:grpSpPr>
          <a:xfrm>
            <a:off x="6712712" y="6395212"/>
            <a:ext cx="290068" cy="301752"/>
            <a:chOff x="6712712" y="6395212"/>
            <a:chExt cx="290068" cy="301752"/>
          </a:xfrm>
        </p:grpSpPr>
        <p:sp>
          <p:nvSpPr>
            <p:cNvPr id="4" name="Treug1"/>
            <p:cNvSpPr/>
            <p:nvPr/>
          </p:nvSpPr>
          <p:spPr>
            <a:xfrm rot="16200000">
              <a:off x="6705600" y="6402324"/>
              <a:ext cx="298450" cy="284226"/>
            </a:xfrm>
            <a:prstGeom prst="triangl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Treug2"/>
            <p:cNvSpPr/>
            <p:nvPr/>
          </p:nvSpPr>
          <p:spPr>
            <a:xfrm rot="16200000">
              <a:off x="6722618" y="6416802"/>
              <a:ext cx="287274" cy="273050"/>
            </a:xfrm>
            <a:prstGeom prst="triangle">
              <a:avLst/>
            </a:prstGeom>
            <a:solidFill>
              <a:srgbClr val="777777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Treug3">
              <a:hlinkClick r:id="" action="ppaction://hlinkshowjump?jump=previousslide"/>
            </p:cNvPr>
            <p:cNvSpPr/>
            <p:nvPr/>
          </p:nvSpPr>
          <p:spPr>
            <a:xfrm rot="16200000">
              <a:off x="6726301" y="6423914"/>
              <a:ext cx="266319" cy="251968"/>
            </a:xfrm>
            <a:prstGeom prst="triangl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Out_Tim"/>
          <p:cNvSpPr txBox="1"/>
          <p:nvPr/>
        </p:nvSpPr>
        <p:spPr>
          <a:xfrm>
            <a:off x="8102600" y="6438900"/>
            <a:ext cx="647700" cy="212879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</a:ln>
        </p:spPr>
        <p:txBody>
          <a:bodyPr vert="horz" lIns="12700" tIns="6350" rIns="12700" bIns="6350" rtlCol="0" anchor="ctr" anchorCtr="1">
            <a:spAutoFit/>
          </a:bodyPr>
          <a:lstStyle/>
          <a:p>
            <a:endParaRPr lang="ru-RU" sz="1300">
              <a:solidFill>
                <a:schemeClr val="hlink"/>
              </a:solidFill>
              <a:latin typeface="Arial"/>
            </a:endParaRPr>
          </a:p>
        </p:txBody>
      </p:sp>
      <p:sp>
        <p:nvSpPr>
          <p:cNvPr id="9" name="Dalee">
            <a:hlinkClick r:id="" action="ppaction://macro?name=Next_Slide"/>
          </p:cNvPr>
          <p:cNvSpPr/>
          <p:nvPr/>
        </p:nvSpPr>
        <p:spPr>
          <a:xfrm>
            <a:off x="7086600" y="6395212"/>
            <a:ext cx="939800" cy="304800"/>
          </a:xfrm>
          <a:prstGeom prst="actionButtonBlank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smtClean="0">
                <a:solidFill>
                  <a:schemeClr val="tx2"/>
                </a:solidFill>
                <a:latin typeface="Arial"/>
              </a:rPr>
              <a:t>Далее</a:t>
            </a:r>
            <a:endParaRPr lang="ru-RU" sz="1400" b="1">
              <a:solidFill>
                <a:schemeClr val="tx2"/>
              </a:solidFill>
              <a:latin typeface="Arial"/>
            </a:endParaRPr>
          </a:p>
        </p:txBody>
      </p:sp>
      <p:sp>
        <p:nvSpPr>
          <p:cNvPr id="10" name="Out_Zd"/>
          <p:cNvSpPr txBox="1"/>
          <p:nvPr/>
        </p:nvSpPr>
        <p:spPr>
          <a:xfrm>
            <a:off x="1333500" y="6424044"/>
            <a:ext cx="504190" cy="289823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</a:ln>
        </p:spPr>
        <p:txBody>
          <a:bodyPr vert="horz" lIns="12700" tIns="6350" rIns="12700" bIns="6350" rtlCol="0" anchor="ctr" anchorCtr="1">
            <a:spAutoFit/>
          </a:bodyPr>
          <a:lstStyle/>
          <a:p>
            <a:r>
              <a:rPr lang="ru-RU" b="1" smtClean="0">
                <a:solidFill>
                  <a:schemeClr val="hlink"/>
                </a:solidFill>
                <a:latin typeface="Arial"/>
              </a:rPr>
              <a:t>9</a:t>
            </a:r>
            <a:endParaRPr lang="ru-RU" b="1">
              <a:solidFill>
                <a:schemeClr val="hlink"/>
              </a:solidFill>
              <a:latin typeface="Arial"/>
            </a:endParaRPr>
          </a:p>
        </p:txBody>
      </p:sp>
      <p:sp>
        <p:nvSpPr>
          <p:cNvPr id="11" name="Tx_Zd"/>
          <p:cNvSpPr txBox="1"/>
          <p:nvPr/>
        </p:nvSpPr>
        <p:spPr>
          <a:xfrm>
            <a:off x="508000" y="6438900"/>
            <a:ext cx="762000" cy="215444"/>
          </a:xfrm>
          <a:prstGeom prst="rect">
            <a:avLst/>
          </a:prstGeom>
          <a:noFill/>
        </p:spPr>
        <p:txBody>
          <a:bodyPr vert="horz" lIns="0" tIns="0" rIns="0" bIns="0" rtlCol="0" anchor="ctr">
            <a:spAutoFit/>
          </a:bodyPr>
          <a:lstStyle/>
          <a:p>
            <a:pPr algn="r"/>
            <a:r>
              <a:rPr lang="ru-RU" sz="1400" smtClean="0">
                <a:solidFill>
                  <a:schemeClr val="tx2"/>
                </a:solidFill>
                <a:latin typeface="Arial"/>
              </a:rPr>
              <a:t>Задание</a:t>
            </a:r>
            <a:endParaRPr lang="ru-RU" sz="1400">
              <a:solidFill>
                <a:schemeClr val="tx2"/>
              </a:solidFill>
              <a:latin typeface="Arial"/>
            </a:endParaRPr>
          </a:p>
        </p:txBody>
      </p:sp>
      <p:sp>
        <p:nvSpPr>
          <p:cNvPr id="12" name="Cena"/>
          <p:cNvSpPr txBox="1"/>
          <p:nvPr/>
        </p:nvSpPr>
        <p:spPr>
          <a:xfrm>
            <a:off x="1866900" y="6468110"/>
            <a:ext cx="431800" cy="153888"/>
          </a:xfrm>
          <a:prstGeom prst="rect">
            <a:avLst/>
          </a:prstGeom>
          <a:noFill/>
        </p:spPr>
        <p:txBody>
          <a:bodyPr vert="horz" lIns="0" tIns="0" rIns="0" bIns="0" rtlCol="0" anchor="ctr">
            <a:spAutoFit/>
          </a:bodyPr>
          <a:lstStyle/>
          <a:p>
            <a:pPr algn="r"/>
            <a:r>
              <a:rPr lang="ru-RU" sz="1000" smtClean="0">
                <a:solidFill>
                  <a:schemeClr val="tx2"/>
                </a:solidFill>
                <a:latin typeface="Arial"/>
              </a:rPr>
              <a:t>1 бал.</a:t>
            </a:r>
            <a:endParaRPr lang="ru-RU" sz="1000">
              <a:solidFill>
                <a:schemeClr val="tx2"/>
              </a:solidFill>
              <a:latin typeface="Arial"/>
            </a:endParaRPr>
          </a:p>
        </p:txBody>
      </p:sp>
      <p:sp>
        <p:nvSpPr>
          <p:cNvPr id="13" name="Tx_Inp"/>
          <p:cNvSpPr txBox="1"/>
          <p:nvPr/>
        </p:nvSpPr>
        <p:spPr>
          <a:xfrm>
            <a:off x="1111250" y="5589240"/>
            <a:ext cx="2374900" cy="461665"/>
          </a:xfrm>
          <a:prstGeom prst="rect">
            <a:avLst/>
          </a:prstGeom>
          <a:noFill/>
        </p:spPr>
        <p:txBody>
          <a:bodyPr vert="horz" rtlCol="0" anchor="ctr">
            <a:spAutoFit/>
          </a:bodyPr>
          <a:lstStyle/>
          <a:p>
            <a:pPr algn="r"/>
            <a:r>
              <a:rPr lang="ru-RU" sz="2400" dirty="0" smtClean="0">
                <a:latin typeface="Arial"/>
              </a:rPr>
              <a:t>Введите ответ:</a:t>
            </a:r>
            <a:endParaRPr lang="ru-RU" sz="2400" dirty="0">
              <a:latin typeface="Arial"/>
            </a:endParaRPr>
          </a:p>
        </p:txBody>
      </p: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683568" y="332656"/>
            <a:ext cx="8064896" cy="1584176"/>
          </a:xfrm>
        </p:spPr>
        <p:txBody>
          <a:bodyPr/>
          <a:lstStyle/>
          <a:p>
            <a:r>
              <a:rPr lang="ru-RU" sz="2000" b="1" dirty="0" smtClean="0">
                <a:solidFill>
                  <a:schemeClr val="accent3">
                    <a:lumMod val="10000"/>
                  </a:schemeClr>
                </a:solidFill>
              </a:rPr>
              <a:t>Найдите площадь  треугольника, изображенного на рисунке.</a:t>
            </a:r>
            <a:endParaRPr lang="ru-RU" sz="2000" b="1" dirty="0">
              <a:solidFill>
                <a:schemeClr val="accent3">
                  <a:lumMod val="10000"/>
                </a:schemeClr>
              </a:solidFill>
            </a:endParaRPr>
          </a:p>
        </p:txBody>
      </p:sp>
      <p:sp>
        <p:nvSpPr>
          <p:cNvPr id="2" name="Равнобедренный треугольник 1"/>
          <p:cNvSpPr/>
          <p:nvPr/>
        </p:nvSpPr>
        <p:spPr>
          <a:xfrm>
            <a:off x="2809571" y="1772816"/>
            <a:ext cx="3007054" cy="259228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4094128" y="4365104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10</a:t>
            </a:r>
            <a:endParaRPr lang="ru-RU" dirty="0"/>
          </a:p>
        </p:txBody>
      </p:sp>
      <p:cxnSp>
        <p:nvCxnSpPr>
          <p:cNvPr id="19" name="Прямая соединительная линия 18"/>
          <p:cNvCxnSpPr>
            <a:stCxn id="2" idx="0"/>
            <a:endCxn id="2" idx="3"/>
          </p:cNvCxnSpPr>
          <p:nvPr/>
        </p:nvCxnSpPr>
        <p:spPr>
          <a:xfrm>
            <a:off x="4313098" y="1772816"/>
            <a:ext cx="0" cy="2592288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376416" y="2884294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5</a:t>
            </a:r>
            <a:endParaRPr lang="ru-RU" dirty="0"/>
          </a:p>
        </p:txBody>
      </p:sp>
    </p:spTree>
    <p:custDataLst>
      <p:tags r:id="rId2"/>
    </p:custDataLst>
    <p:controls>
      <mc:AlternateContent xmlns:mc="http://schemas.openxmlformats.org/markup-compatibility/2006">
        <mc:Choice xmlns:v="urn:schemas-microsoft-com:vml" Requires="v">
          <p:control spid="10255" name="KAN_1" r:id="rId3" imgW="3876840" imgH="295200"/>
        </mc:Choice>
        <mc:Fallback>
          <p:control name="KAN_1" r:id="rId3" imgW="3876840" imgH="295200">
            <p:pic>
              <p:nvPicPr>
                <p:cNvPr id="0" name="KAN_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51275" y="5661025"/>
                  <a:ext cx="3873500" cy="2921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416409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nel"/>
          <p:cNvSpPr/>
          <p:nvPr/>
        </p:nvSpPr>
        <p:spPr>
          <a:xfrm>
            <a:off x="0" y="6235700"/>
            <a:ext cx="9144000" cy="619125"/>
          </a:xfrm>
          <a:prstGeom prst="rect">
            <a:avLst/>
          </a:prstGeom>
          <a:gradFill flip="none" rotWithShape="1">
            <a:gsLst>
              <a:gs pos="50000">
                <a:schemeClr val="accent1"/>
              </a:gs>
              <a:gs pos="0">
                <a:schemeClr val="bg1"/>
              </a:gs>
              <a:gs pos="100000">
                <a:schemeClr val="bg1"/>
              </a:gs>
            </a:gsLst>
            <a:lin ang="16200000" scaled="1"/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" name="Back"/>
          <p:cNvGrpSpPr/>
          <p:nvPr/>
        </p:nvGrpSpPr>
        <p:grpSpPr>
          <a:xfrm>
            <a:off x="6712712" y="6395212"/>
            <a:ext cx="290068" cy="301752"/>
            <a:chOff x="6712712" y="6395212"/>
            <a:chExt cx="290068" cy="301752"/>
          </a:xfrm>
        </p:grpSpPr>
        <p:sp>
          <p:nvSpPr>
            <p:cNvPr id="4" name="Treug1"/>
            <p:cNvSpPr/>
            <p:nvPr/>
          </p:nvSpPr>
          <p:spPr>
            <a:xfrm rot="16200000">
              <a:off x="6705600" y="6402324"/>
              <a:ext cx="298450" cy="284226"/>
            </a:xfrm>
            <a:prstGeom prst="triangl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Treug2"/>
            <p:cNvSpPr/>
            <p:nvPr/>
          </p:nvSpPr>
          <p:spPr>
            <a:xfrm rot="16200000">
              <a:off x="6722618" y="6416802"/>
              <a:ext cx="287274" cy="273050"/>
            </a:xfrm>
            <a:prstGeom prst="triangle">
              <a:avLst/>
            </a:prstGeom>
            <a:solidFill>
              <a:srgbClr val="777777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Treug3">
              <a:hlinkClick r:id="" action="ppaction://hlinkshowjump?jump=previousslide"/>
            </p:cNvPr>
            <p:cNvSpPr/>
            <p:nvPr/>
          </p:nvSpPr>
          <p:spPr>
            <a:xfrm rot="16200000">
              <a:off x="6726301" y="6423914"/>
              <a:ext cx="266319" cy="251968"/>
            </a:xfrm>
            <a:prstGeom prst="triangl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Out_Tim"/>
          <p:cNvSpPr txBox="1"/>
          <p:nvPr/>
        </p:nvSpPr>
        <p:spPr>
          <a:xfrm>
            <a:off x="8102600" y="6438900"/>
            <a:ext cx="647700" cy="212879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</a:ln>
        </p:spPr>
        <p:txBody>
          <a:bodyPr vert="horz" lIns="12700" tIns="6350" rIns="12700" bIns="6350" rtlCol="0" anchor="ctr" anchorCtr="1">
            <a:spAutoFit/>
          </a:bodyPr>
          <a:lstStyle/>
          <a:p>
            <a:endParaRPr lang="ru-RU" sz="1300">
              <a:solidFill>
                <a:schemeClr val="hlink"/>
              </a:solidFill>
              <a:latin typeface="Arial"/>
            </a:endParaRPr>
          </a:p>
        </p:txBody>
      </p:sp>
      <p:sp>
        <p:nvSpPr>
          <p:cNvPr id="9" name="Dalee">
            <a:hlinkClick r:id="" action="ppaction://macro?name=Next_Slide"/>
          </p:cNvPr>
          <p:cNvSpPr/>
          <p:nvPr/>
        </p:nvSpPr>
        <p:spPr>
          <a:xfrm>
            <a:off x="7086600" y="6395212"/>
            <a:ext cx="939800" cy="304800"/>
          </a:xfrm>
          <a:prstGeom prst="actionButtonBlank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smtClean="0">
                <a:solidFill>
                  <a:schemeClr val="tx2"/>
                </a:solidFill>
                <a:latin typeface="Arial"/>
              </a:rPr>
              <a:t>Далее</a:t>
            </a:r>
            <a:endParaRPr lang="ru-RU" sz="1400" b="1">
              <a:solidFill>
                <a:schemeClr val="tx2"/>
              </a:solidFill>
              <a:latin typeface="Arial"/>
            </a:endParaRPr>
          </a:p>
        </p:txBody>
      </p:sp>
      <p:sp>
        <p:nvSpPr>
          <p:cNvPr id="10" name="Out_Zd"/>
          <p:cNvSpPr txBox="1"/>
          <p:nvPr/>
        </p:nvSpPr>
        <p:spPr>
          <a:xfrm>
            <a:off x="1333500" y="6424044"/>
            <a:ext cx="504190" cy="289823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</a:ln>
        </p:spPr>
        <p:txBody>
          <a:bodyPr vert="horz" lIns="12700" tIns="6350" rIns="12700" bIns="6350" rtlCol="0" anchor="ctr" anchorCtr="1">
            <a:spAutoFit/>
          </a:bodyPr>
          <a:lstStyle/>
          <a:p>
            <a:r>
              <a:rPr lang="ru-RU" b="1" smtClean="0">
                <a:solidFill>
                  <a:schemeClr val="hlink"/>
                </a:solidFill>
                <a:latin typeface="Arial"/>
              </a:rPr>
              <a:t>10</a:t>
            </a:r>
            <a:endParaRPr lang="ru-RU" b="1">
              <a:solidFill>
                <a:schemeClr val="hlink"/>
              </a:solidFill>
              <a:latin typeface="Arial"/>
            </a:endParaRPr>
          </a:p>
        </p:txBody>
      </p:sp>
      <p:sp>
        <p:nvSpPr>
          <p:cNvPr id="11" name="Tx_Zd"/>
          <p:cNvSpPr txBox="1"/>
          <p:nvPr/>
        </p:nvSpPr>
        <p:spPr>
          <a:xfrm>
            <a:off x="508000" y="6438900"/>
            <a:ext cx="762000" cy="215444"/>
          </a:xfrm>
          <a:prstGeom prst="rect">
            <a:avLst/>
          </a:prstGeom>
          <a:noFill/>
        </p:spPr>
        <p:txBody>
          <a:bodyPr vert="horz" lIns="0" tIns="0" rIns="0" bIns="0" rtlCol="0" anchor="ctr">
            <a:spAutoFit/>
          </a:bodyPr>
          <a:lstStyle/>
          <a:p>
            <a:pPr algn="r"/>
            <a:r>
              <a:rPr lang="ru-RU" sz="1400" smtClean="0">
                <a:solidFill>
                  <a:schemeClr val="tx2"/>
                </a:solidFill>
                <a:latin typeface="Arial"/>
              </a:rPr>
              <a:t>Задание</a:t>
            </a:r>
            <a:endParaRPr lang="ru-RU" sz="1400">
              <a:solidFill>
                <a:schemeClr val="tx2"/>
              </a:solidFill>
              <a:latin typeface="Arial"/>
            </a:endParaRPr>
          </a:p>
        </p:txBody>
      </p:sp>
      <p:sp>
        <p:nvSpPr>
          <p:cNvPr id="12" name="Cena"/>
          <p:cNvSpPr txBox="1"/>
          <p:nvPr/>
        </p:nvSpPr>
        <p:spPr>
          <a:xfrm>
            <a:off x="1866900" y="6468110"/>
            <a:ext cx="431800" cy="153888"/>
          </a:xfrm>
          <a:prstGeom prst="rect">
            <a:avLst/>
          </a:prstGeom>
          <a:noFill/>
        </p:spPr>
        <p:txBody>
          <a:bodyPr vert="horz" lIns="0" tIns="0" rIns="0" bIns="0" rtlCol="0" anchor="ctr">
            <a:spAutoFit/>
          </a:bodyPr>
          <a:lstStyle/>
          <a:p>
            <a:pPr algn="r"/>
            <a:r>
              <a:rPr lang="ru-RU" sz="1000" smtClean="0">
                <a:solidFill>
                  <a:schemeClr val="tx2"/>
                </a:solidFill>
                <a:latin typeface="Arial"/>
              </a:rPr>
              <a:t>1 бал.</a:t>
            </a:r>
            <a:endParaRPr lang="ru-RU" sz="1000">
              <a:solidFill>
                <a:schemeClr val="tx2"/>
              </a:solidFill>
              <a:latin typeface="Arial"/>
            </a:endParaRPr>
          </a:p>
        </p:txBody>
      </p:sp>
      <p:sp>
        <p:nvSpPr>
          <p:cNvPr id="13" name="Tx_Inp"/>
          <p:cNvSpPr txBox="1"/>
          <p:nvPr/>
        </p:nvSpPr>
        <p:spPr>
          <a:xfrm>
            <a:off x="1111250" y="5589240"/>
            <a:ext cx="2374900" cy="461665"/>
          </a:xfrm>
          <a:prstGeom prst="rect">
            <a:avLst/>
          </a:prstGeom>
          <a:noFill/>
        </p:spPr>
        <p:txBody>
          <a:bodyPr vert="horz" rtlCol="0" anchor="ctr">
            <a:spAutoFit/>
          </a:bodyPr>
          <a:lstStyle/>
          <a:p>
            <a:pPr algn="r"/>
            <a:r>
              <a:rPr lang="ru-RU" sz="2400" dirty="0" smtClean="0">
                <a:latin typeface="Arial"/>
              </a:rPr>
              <a:t>Введите ответ:</a:t>
            </a:r>
            <a:endParaRPr lang="ru-RU" sz="2400" dirty="0">
              <a:latin typeface="Arial"/>
            </a:endParaRPr>
          </a:p>
        </p:txBody>
      </p: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683568" y="332656"/>
            <a:ext cx="8064896" cy="1584176"/>
          </a:xfrm>
        </p:spPr>
        <p:txBody>
          <a:bodyPr/>
          <a:lstStyle/>
          <a:p>
            <a:r>
              <a:rPr lang="ru-RU" sz="2000" b="1" dirty="0" smtClean="0">
                <a:solidFill>
                  <a:schemeClr val="accent3">
                    <a:lumMod val="10000"/>
                  </a:schemeClr>
                </a:solidFill>
              </a:rPr>
              <a:t>Из квадрата со стороной 10 см вырезан прямоугольник со сторонами 3 см и 4 см. Найдите площадь оставшейся части квадрата.</a:t>
            </a:r>
            <a:endParaRPr lang="ru-RU" sz="2000" b="1" dirty="0">
              <a:solidFill>
                <a:schemeClr val="accent3">
                  <a:lumMod val="10000"/>
                </a:schemeClr>
              </a:solidFill>
            </a:endParaRPr>
          </a:p>
        </p:txBody>
      </p:sp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340768"/>
            <a:ext cx="3528392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2"/>
    </p:custDataLst>
    <p:controls>
      <mc:AlternateContent xmlns:mc="http://schemas.openxmlformats.org/markup-compatibility/2006">
        <mc:Choice xmlns:v="urn:schemas-microsoft-com:vml" Requires="v">
          <p:control spid="9231" name="KAN_1" r:id="rId3" imgW="3876840" imgH="295200"/>
        </mc:Choice>
        <mc:Fallback>
          <p:control name="KAN_1" r:id="rId3" imgW="3876840" imgH="295200">
            <p:pic>
              <p:nvPicPr>
                <p:cNvPr id="0" name="KAN_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51275" y="5661025"/>
                  <a:ext cx="3873500" cy="2921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088139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nel"/>
          <p:cNvSpPr/>
          <p:nvPr/>
        </p:nvSpPr>
        <p:spPr>
          <a:xfrm>
            <a:off x="0" y="6235700"/>
            <a:ext cx="9144000" cy="619125"/>
          </a:xfrm>
          <a:prstGeom prst="rect">
            <a:avLst/>
          </a:prstGeom>
          <a:gradFill flip="none" rotWithShape="1">
            <a:gsLst>
              <a:gs pos="50000">
                <a:schemeClr val="accent1"/>
              </a:gs>
              <a:gs pos="0">
                <a:schemeClr val="bg1"/>
              </a:gs>
              <a:gs pos="100000">
                <a:schemeClr val="bg1"/>
              </a:gs>
            </a:gsLst>
            <a:lin ang="16200000" scaled="1"/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" name="Back"/>
          <p:cNvGrpSpPr/>
          <p:nvPr/>
        </p:nvGrpSpPr>
        <p:grpSpPr>
          <a:xfrm>
            <a:off x="6712712" y="6395212"/>
            <a:ext cx="290068" cy="301752"/>
            <a:chOff x="6712712" y="6395212"/>
            <a:chExt cx="290068" cy="301752"/>
          </a:xfrm>
        </p:grpSpPr>
        <p:sp>
          <p:nvSpPr>
            <p:cNvPr id="4" name="Treug1"/>
            <p:cNvSpPr/>
            <p:nvPr/>
          </p:nvSpPr>
          <p:spPr>
            <a:xfrm rot="16200000">
              <a:off x="6705600" y="6402324"/>
              <a:ext cx="298450" cy="284226"/>
            </a:xfrm>
            <a:prstGeom prst="triangl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Treug2"/>
            <p:cNvSpPr/>
            <p:nvPr/>
          </p:nvSpPr>
          <p:spPr>
            <a:xfrm rot="16200000">
              <a:off x="6722618" y="6416802"/>
              <a:ext cx="287274" cy="273050"/>
            </a:xfrm>
            <a:prstGeom prst="triangle">
              <a:avLst/>
            </a:prstGeom>
            <a:solidFill>
              <a:srgbClr val="777777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Treug3">
              <a:hlinkClick r:id="" action="ppaction://hlinkshowjump?jump=previousslide"/>
            </p:cNvPr>
            <p:cNvSpPr/>
            <p:nvPr/>
          </p:nvSpPr>
          <p:spPr>
            <a:xfrm rot="16200000">
              <a:off x="6726301" y="6423914"/>
              <a:ext cx="266319" cy="251968"/>
            </a:xfrm>
            <a:prstGeom prst="triangl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Out_Tim"/>
          <p:cNvSpPr txBox="1"/>
          <p:nvPr/>
        </p:nvSpPr>
        <p:spPr>
          <a:xfrm>
            <a:off x="8102600" y="6438900"/>
            <a:ext cx="647700" cy="212879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</a:ln>
        </p:spPr>
        <p:txBody>
          <a:bodyPr vert="horz" lIns="12700" tIns="6350" rIns="12700" bIns="6350" rtlCol="0" anchor="ctr" anchorCtr="1">
            <a:spAutoFit/>
          </a:bodyPr>
          <a:lstStyle/>
          <a:p>
            <a:endParaRPr lang="ru-RU" sz="1300">
              <a:solidFill>
                <a:schemeClr val="hlink"/>
              </a:solidFill>
              <a:latin typeface="Arial"/>
            </a:endParaRPr>
          </a:p>
        </p:txBody>
      </p:sp>
      <p:sp>
        <p:nvSpPr>
          <p:cNvPr id="9" name="Dalee">
            <a:hlinkClick r:id="" action="ppaction://macro?name=Next_Slide"/>
          </p:cNvPr>
          <p:cNvSpPr/>
          <p:nvPr/>
        </p:nvSpPr>
        <p:spPr>
          <a:xfrm>
            <a:off x="7086600" y="6395212"/>
            <a:ext cx="939800" cy="304800"/>
          </a:xfrm>
          <a:prstGeom prst="actionButtonBlank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smtClean="0">
                <a:solidFill>
                  <a:schemeClr val="tx2"/>
                </a:solidFill>
                <a:latin typeface="Arial"/>
              </a:rPr>
              <a:t>Далее</a:t>
            </a:r>
            <a:endParaRPr lang="ru-RU" sz="1400" b="1">
              <a:solidFill>
                <a:schemeClr val="tx2"/>
              </a:solidFill>
              <a:latin typeface="Arial"/>
            </a:endParaRPr>
          </a:p>
        </p:txBody>
      </p:sp>
      <p:sp>
        <p:nvSpPr>
          <p:cNvPr id="10" name="Out_Zd"/>
          <p:cNvSpPr txBox="1"/>
          <p:nvPr/>
        </p:nvSpPr>
        <p:spPr>
          <a:xfrm>
            <a:off x="1333500" y="6424044"/>
            <a:ext cx="504190" cy="289823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</a:ln>
        </p:spPr>
        <p:txBody>
          <a:bodyPr vert="horz" lIns="12700" tIns="6350" rIns="12700" bIns="6350" rtlCol="0" anchor="ctr" anchorCtr="1">
            <a:spAutoFit/>
          </a:bodyPr>
          <a:lstStyle/>
          <a:p>
            <a:r>
              <a:rPr lang="ru-RU" b="1" smtClean="0">
                <a:solidFill>
                  <a:schemeClr val="hlink"/>
                </a:solidFill>
                <a:latin typeface="Arial"/>
              </a:rPr>
              <a:t>11</a:t>
            </a:r>
            <a:endParaRPr lang="ru-RU" b="1">
              <a:solidFill>
                <a:schemeClr val="hlink"/>
              </a:solidFill>
              <a:latin typeface="Arial"/>
            </a:endParaRPr>
          </a:p>
        </p:txBody>
      </p:sp>
      <p:sp>
        <p:nvSpPr>
          <p:cNvPr id="11" name="Tx_Zd"/>
          <p:cNvSpPr txBox="1"/>
          <p:nvPr/>
        </p:nvSpPr>
        <p:spPr>
          <a:xfrm>
            <a:off x="508000" y="6438900"/>
            <a:ext cx="762000" cy="215444"/>
          </a:xfrm>
          <a:prstGeom prst="rect">
            <a:avLst/>
          </a:prstGeom>
          <a:noFill/>
        </p:spPr>
        <p:txBody>
          <a:bodyPr vert="horz" lIns="0" tIns="0" rIns="0" bIns="0" rtlCol="0" anchor="ctr">
            <a:spAutoFit/>
          </a:bodyPr>
          <a:lstStyle/>
          <a:p>
            <a:pPr algn="r"/>
            <a:r>
              <a:rPr lang="ru-RU" sz="1400" smtClean="0">
                <a:solidFill>
                  <a:schemeClr val="tx2"/>
                </a:solidFill>
                <a:latin typeface="Arial"/>
              </a:rPr>
              <a:t>Задание</a:t>
            </a:r>
            <a:endParaRPr lang="ru-RU" sz="1400">
              <a:solidFill>
                <a:schemeClr val="tx2"/>
              </a:solidFill>
              <a:latin typeface="Arial"/>
            </a:endParaRPr>
          </a:p>
        </p:txBody>
      </p:sp>
      <p:sp>
        <p:nvSpPr>
          <p:cNvPr id="12" name="Cena"/>
          <p:cNvSpPr txBox="1"/>
          <p:nvPr/>
        </p:nvSpPr>
        <p:spPr>
          <a:xfrm>
            <a:off x="1866900" y="6468110"/>
            <a:ext cx="431800" cy="153888"/>
          </a:xfrm>
          <a:prstGeom prst="rect">
            <a:avLst/>
          </a:prstGeom>
          <a:noFill/>
        </p:spPr>
        <p:txBody>
          <a:bodyPr vert="horz" lIns="0" tIns="0" rIns="0" bIns="0" rtlCol="0" anchor="ctr">
            <a:spAutoFit/>
          </a:bodyPr>
          <a:lstStyle/>
          <a:p>
            <a:pPr algn="r"/>
            <a:r>
              <a:rPr lang="ru-RU" sz="1000" smtClean="0">
                <a:solidFill>
                  <a:schemeClr val="tx2"/>
                </a:solidFill>
                <a:latin typeface="Arial"/>
              </a:rPr>
              <a:t>1 бал.</a:t>
            </a:r>
            <a:endParaRPr lang="ru-RU" sz="1000">
              <a:solidFill>
                <a:schemeClr val="tx2"/>
              </a:solidFill>
              <a:latin typeface="Arial"/>
            </a:endParaRPr>
          </a:p>
        </p:txBody>
      </p:sp>
      <p:sp>
        <p:nvSpPr>
          <p:cNvPr id="13" name="Tx_Inp"/>
          <p:cNvSpPr txBox="1"/>
          <p:nvPr/>
        </p:nvSpPr>
        <p:spPr>
          <a:xfrm>
            <a:off x="1111250" y="5589240"/>
            <a:ext cx="2374900" cy="461665"/>
          </a:xfrm>
          <a:prstGeom prst="rect">
            <a:avLst/>
          </a:prstGeom>
          <a:noFill/>
        </p:spPr>
        <p:txBody>
          <a:bodyPr vert="horz" rtlCol="0" anchor="ctr">
            <a:spAutoFit/>
          </a:bodyPr>
          <a:lstStyle/>
          <a:p>
            <a:pPr algn="r"/>
            <a:r>
              <a:rPr lang="ru-RU" sz="2400" dirty="0" smtClean="0">
                <a:latin typeface="Arial"/>
              </a:rPr>
              <a:t>Введите ответ:</a:t>
            </a:r>
            <a:endParaRPr lang="ru-RU" sz="2400" dirty="0">
              <a:latin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Заголовок 13"/>
              <p:cNvSpPr>
                <a:spLocks noGrp="1"/>
              </p:cNvSpPr>
              <p:nvPr>
                <p:ph type="title"/>
              </p:nvPr>
            </p:nvSpPr>
            <p:spPr>
              <a:xfrm>
                <a:off x="683568" y="332656"/>
                <a:ext cx="8064896" cy="1584176"/>
              </a:xfrm>
            </p:spPr>
            <p:txBody>
              <a:bodyPr/>
              <a:lstStyle/>
              <a:p>
                <a:r>
                  <a:rPr lang="ru-RU" sz="2000" b="1" dirty="0" smtClean="0">
                    <a:solidFill>
                      <a:schemeClr val="accent3">
                        <a:lumMod val="10000"/>
                      </a:schemeClr>
                    </a:solidFill>
                  </a:rPr>
                  <a:t>Прямоугольный равнобедренный треугольник вписан в окружность</a:t>
                </a:r>
                <a:r>
                  <a:rPr lang="en-US" sz="2000" b="1" dirty="0" smtClean="0">
                    <a:solidFill>
                      <a:schemeClr val="accent3">
                        <a:lumMod val="10000"/>
                      </a:schemeClr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ru-RU" sz="2000" b="1" i="1" smtClean="0">
                        <a:solidFill>
                          <a:schemeClr val="accent3">
                            <a:lumMod val="10000"/>
                          </a:schemeClr>
                        </a:solidFill>
                        <a:latin typeface="Cambria Math"/>
                        <a:ea typeface="Cambria Math"/>
                      </a:rPr>
                      <m:t>∠</m:t>
                    </m:r>
                    <m:r>
                      <a:rPr lang="en-US" sz="2000" b="1" i="1" smtClean="0">
                        <a:solidFill>
                          <a:schemeClr val="accent3">
                            <a:lumMod val="10000"/>
                          </a:schemeClr>
                        </a:solidFill>
                        <a:latin typeface="Cambria Math"/>
                        <a:ea typeface="Cambria Math"/>
                      </a:rPr>
                      <m:t>𝑨</m:t>
                    </m:r>
                    <m:r>
                      <a:rPr lang="en-US" sz="2000" b="1" i="1" smtClean="0">
                        <a:solidFill>
                          <a:schemeClr val="accent3">
                            <a:lumMod val="10000"/>
                          </a:schemeClr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000" b="1" i="1" smtClean="0">
                        <a:solidFill>
                          <a:schemeClr val="accent3">
                            <a:lumMod val="10000"/>
                          </a:schemeClr>
                        </a:solidFill>
                        <a:latin typeface="Cambria Math"/>
                        <a:ea typeface="Cambria Math"/>
                      </a:rPr>
                      <m:t>𝟗𝟎</m:t>
                    </m:r>
                    <m:r>
                      <a:rPr lang="en-US" sz="2000" b="1" i="1" smtClean="0">
                        <a:solidFill>
                          <a:schemeClr val="accent3">
                            <a:lumMod val="10000"/>
                          </a:schemeClr>
                        </a:solidFill>
                        <a:latin typeface="Cambria Math"/>
                        <a:ea typeface="Cambria Math"/>
                      </a:rPr>
                      <m:t>°</m:t>
                    </m:r>
                    <m:r>
                      <a:rPr lang="en-US" sz="2000" b="1" i="0" smtClean="0">
                        <a:solidFill>
                          <a:schemeClr val="accent3">
                            <a:lumMod val="10000"/>
                          </a:schemeClr>
                        </a:solidFill>
                        <a:latin typeface="Cambria Math"/>
                        <a:ea typeface="Cambria Math"/>
                      </a:rPr>
                      <m:t>.</m:t>
                    </m:r>
                  </m:oMath>
                </a14:m>
                <a:r>
                  <a:rPr lang="ru-RU" sz="2000" b="1" dirty="0" smtClean="0">
                    <a:solidFill>
                      <a:schemeClr val="accent3">
                        <a:lumMod val="10000"/>
                      </a:schemeClr>
                    </a:solidFill>
                  </a:rPr>
                  <a:t> Найдите величину угла </a:t>
                </a:r>
                <a:r>
                  <a:rPr lang="en-US" sz="2000" b="1" dirty="0" err="1" smtClean="0">
                    <a:solidFill>
                      <a:schemeClr val="accent3">
                        <a:lumMod val="10000"/>
                      </a:schemeClr>
                    </a:solidFill>
                  </a:rPr>
                  <a:t>ADB</a:t>
                </a:r>
                <a:r>
                  <a:rPr lang="en-US" sz="2000" b="1" dirty="0" smtClean="0">
                    <a:solidFill>
                      <a:schemeClr val="accent3">
                        <a:lumMod val="10000"/>
                      </a:schemeClr>
                    </a:solidFill>
                  </a:rPr>
                  <a:t>.</a:t>
                </a:r>
                <a:br>
                  <a:rPr lang="en-US" sz="2000" b="1" dirty="0" smtClean="0">
                    <a:solidFill>
                      <a:schemeClr val="accent3">
                        <a:lumMod val="10000"/>
                      </a:schemeClr>
                    </a:solidFill>
                  </a:rPr>
                </a:br>
                <a:r>
                  <a:rPr lang="en-US" sz="2000" b="1" dirty="0">
                    <a:solidFill>
                      <a:schemeClr val="accent3">
                        <a:lumMod val="10000"/>
                      </a:schemeClr>
                    </a:solidFill>
                  </a:rPr>
                  <a:t/>
                </a:r>
                <a:br>
                  <a:rPr lang="en-US" sz="2000" b="1" dirty="0">
                    <a:solidFill>
                      <a:schemeClr val="accent3">
                        <a:lumMod val="10000"/>
                      </a:schemeClr>
                    </a:solidFill>
                  </a:rPr>
                </a:br>
                <a:endParaRPr lang="ru-RU" sz="2000" b="1" dirty="0">
                  <a:solidFill>
                    <a:schemeClr val="accent3">
                      <a:lumMod val="1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" name="Заголовок 1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83568" y="332656"/>
                <a:ext cx="8064896" cy="1584176"/>
              </a:xfrm>
              <a:blipFill rotWithShape="1">
                <a:blip r:embed="rId6"/>
                <a:stretch>
                  <a:fillRect l="-756" t="-193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Овал 1"/>
          <p:cNvSpPr/>
          <p:nvPr/>
        </p:nvSpPr>
        <p:spPr>
          <a:xfrm>
            <a:off x="3767971" y="1885569"/>
            <a:ext cx="2520280" cy="2520280"/>
          </a:xfrm>
          <a:prstGeom prst="ellipse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ый треугольник 14"/>
          <p:cNvSpPr/>
          <p:nvPr/>
        </p:nvSpPr>
        <p:spPr>
          <a:xfrm rot="5400000">
            <a:off x="4190747" y="2247852"/>
            <a:ext cx="1674727" cy="1795716"/>
          </a:xfrm>
          <a:prstGeom prst="rtTriangl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flipH="1">
            <a:off x="3935670" y="2254654"/>
            <a:ext cx="213129" cy="1534385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V="1">
            <a:off x="3903322" y="2308347"/>
            <a:ext cx="2002041" cy="1480693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Дуга 23"/>
          <p:cNvSpPr/>
          <p:nvPr/>
        </p:nvSpPr>
        <p:spPr>
          <a:xfrm rot="467060">
            <a:off x="3935670" y="3463000"/>
            <a:ext cx="387059" cy="90010"/>
          </a:xfrm>
          <a:prstGeom prst="arc">
            <a:avLst>
              <a:gd name="adj1" fmla="val 10446051"/>
              <a:gd name="adj2" fmla="val 0"/>
            </a:avLst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3857503" y="1939015"/>
            <a:ext cx="340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A</a:t>
            </a:r>
            <a:endParaRPr lang="ru-RU" sz="20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5959315" y="1968805"/>
            <a:ext cx="328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B</a:t>
            </a:r>
            <a:endParaRPr lang="ru-RU" sz="20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3857503" y="4005739"/>
            <a:ext cx="328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C</a:t>
            </a:r>
            <a:endParaRPr lang="ru-RU" sz="20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3584787" y="3588985"/>
            <a:ext cx="3465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D</a:t>
            </a:r>
            <a:endParaRPr lang="ru-RU" sz="2000" b="1" dirty="0"/>
          </a:p>
        </p:txBody>
      </p:sp>
    </p:spTree>
    <p:custDataLst>
      <p:tags r:id="rId2"/>
    </p:custDataLst>
    <p:controls>
      <mc:AlternateContent xmlns:mc="http://schemas.openxmlformats.org/markup-compatibility/2006">
        <mc:Choice xmlns:v="urn:schemas-microsoft-com:vml" Requires="v">
          <p:control spid="21512" name="KAN_1" r:id="rId3" imgW="3876840" imgH="295200"/>
        </mc:Choice>
        <mc:Fallback>
          <p:control name="KAN_1" r:id="rId3" imgW="3876840" imgH="295200">
            <p:pic>
              <p:nvPicPr>
                <p:cNvPr id="0" name="KAN_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51275" y="5661025"/>
                  <a:ext cx="3873500" cy="2921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099574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nel"/>
          <p:cNvSpPr/>
          <p:nvPr/>
        </p:nvSpPr>
        <p:spPr>
          <a:xfrm>
            <a:off x="0" y="6235700"/>
            <a:ext cx="9144000" cy="619125"/>
          </a:xfrm>
          <a:prstGeom prst="rect">
            <a:avLst/>
          </a:prstGeom>
          <a:gradFill flip="none" rotWithShape="1">
            <a:gsLst>
              <a:gs pos="50000">
                <a:schemeClr val="accent1"/>
              </a:gs>
              <a:gs pos="0">
                <a:schemeClr val="bg1"/>
              </a:gs>
              <a:gs pos="100000">
                <a:schemeClr val="bg1"/>
              </a:gs>
            </a:gsLst>
            <a:lin ang="16200000" scaled="1"/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" name="Back"/>
          <p:cNvGrpSpPr/>
          <p:nvPr/>
        </p:nvGrpSpPr>
        <p:grpSpPr>
          <a:xfrm>
            <a:off x="6712712" y="6395212"/>
            <a:ext cx="290068" cy="301752"/>
            <a:chOff x="6712712" y="6395212"/>
            <a:chExt cx="290068" cy="301752"/>
          </a:xfrm>
        </p:grpSpPr>
        <p:sp>
          <p:nvSpPr>
            <p:cNvPr id="4" name="Treug1"/>
            <p:cNvSpPr/>
            <p:nvPr/>
          </p:nvSpPr>
          <p:spPr>
            <a:xfrm rot="16200000">
              <a:off x="6705600" y="6402324"/>
              <a:ext cx="298450" cy="284226"/>
            </a:xfrm>
            <a:prstGeom prst="triangl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Treug2"/>
            <p:cNvSpPr/>
            <p:nvPr/>
          </p:nvSpPr>
          <p:spPr>
            <a:xfrm rot="16200000">
              <a:off x="6722618" y="6416802"/>
              <a:ext cx="287274" cy="273050"/>
            </a:xfrm>
            <a:prstGeom prst="triangle">
              <a:avLst/>
            </a:prstGeom>
            <a:solidFill>
              <a:srgbClr val="777777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Treug3">
              <a:hlinkClick r:id="" action="ppaction://hlinkshowjump?jump=previousslide"/>
            </p:cNvPr>
            <p:cNvSpPr/>
            <p:nvPr/>
          </p:nvSpPr>
          <p:spPr>
            <a:xfrm rot="16200000">
              <a:off x="6726301" y="6423914"/>
              <a:ext cx="266319" cy="251968"/>
            </a:xfrm>
            <a:prstGeom prst="triangl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Out_Tim"/>
          <p:cNvSpPr txBox="1"/>
          <p:nvPr/>
        </p:nvSpPr>
        <p:spPr>
          <a:xfrm>
            <a:off x="8102600" y="6438900"/>
            <a:ext cx="647700" cy="212879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</a:ln>
        </p:spPr>
        <p:txBody>
          <a:bodyPr vert="horz" lIns="12700" tIns="6350" rIns="12700" bIns="6350" rtlCol="0" anchor="ctr" anchorCtr="1">
            <a:spAutoFit/>
          </a:bodyPr>
          <a:lstStyle/>
          <a:p>
            <a:endParaRPr lang="ru-RU" sz="1300">
              <a:solidFill>
                <a:schemeClr val="hlink"/>
              </a:solidFill>
              <a:latin typeface="Arial"/>
            </a:endParaRPr>
          </a:p>
        </p:txBody>
      </p:sp>
      <p:sp>
        <p:nvSpPr>
          <p:cNvPr id="9" name="Dalee">
            <a:hlinkClick r:id="" action="ppaction://macro?name=Next_Slide"/>
          </p:cNvPr>
          <p:cNvSpPr/>
          <p:nvPr/>
        </p:nvSpPr>
        <p:spPr>
          <a:xfrm>
            <a:off x="7086600" y="6395212"/>
            <a:ext cx="939800" cy="304800"/>
          </a:xfrm>
          <a:prstGeom prst="actionButtonBlank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smtClean="0">
                <a:solidFill>
                  <a:schemeClr val="tx2"/>
                </a:solidFill>
                <a:latin typeface="Arial"/>
              </a:rPr>
              <a:t>Далее</a:t>
            </a:r>
            <a:endParaRPr lang="ru-RU" sz="1400" b="1">
              <a:solidFill>
                <a:schemeClr val="tx2"/>
              </a:solidFill>
              <a:latin typeface="Arial"/>
            </a:endParaRPr>
          </a:p>
        </p:txBody>
      </p:sp>
      <p:sp>
        <p:nvSpPr>
          <p:cNvPr id="10" name="Out_Zd"/>
          <p:cNvSpPr txBox="1"/>
          <p:nvPr/>
        </p:nvSpPr>
        <p:spPr>
          <a:xfrm>
            <a:off x="1333500" y="6424044"/>
            <a:ext cx="504190" cy="289823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</a:ln>
        </p:spPr>
        <p:txBody>
          <a:bodyPr vert="horz" lIns="12700" tIns="6350" rIns="12700" bIns="6350" rtlCol="0" anchor="ctr" anchorCtr="1">
            <a:spAutoFit/>
          </a:bodyPr>
          <a:lstStyle/>
          <a:p>
            <a:r>
              <a:rPr lang="ru-RU" b="1" smtClean="0">
                <a:solidFill>
                  <a:schemeClr val="hlink"/>
                </a:solidFill>
                <a:latin typeface="Arial"/>
              </a:rPr>
              <a:t>12</a:t>
            </a:r>
            <a:endParaRPr lang="ru-RU" b="1">
              <a:solidFill>
                <a:schemeClr val="hlink"/>
              </a:solidFill>
              <a:latin typeface="Arial"/>
            </a:endParaRPr>
          </a:p>
        </p:txBody>
      </p:sp>
      <p:sp>
        <p:nvSpPr>
          <p:cNvPr id="11" name="Tx_Zd"/>
          <p:cNvSpPr txBox="1"/>
          <p:nvPr/>
        </p:nvSpPr>
        <p:spPr>
          <a:xfrm>
            <a:off x="508000" y="6438900"/>
            <a:ext cx="762000" cy="215444"/>
          </a:xfrm>
          <a:prstGeom prst="rect">
            <a:avLst/>
          </a:prstGeom>
          <a:noFill/>
        </p:spPr>
        <p:txBody>
          <a:bodyPr vert="horz" lIns="0" tIns="0" rIns="0" bIns="0" rtlCol="0" anchor="ctr">
            <a:spAutoFit/>
          </a:bodyPr>
          <a:lstStyle/>
          <a:p>
            <a:pPr algn="r"/>
            <a:r>
              <a:rPr lang="ru-RU" sz="1400" smtClean="0">
                <a:solidFill>
                  <a:schemeClr val="tx2"/>
                </a:solidFill>
                <a:latin typeface="Arial"/>
              </a:rPr>
              <a:t>Задание</a:t>
            </a:r>
            <a:endParaRPr lang="ru-RU" sz="1400">
              <a:solidFill>
                <a:schemeClr val="tx2"/>
              </a:solidFill>
              <a:latin typeface="Arial"/>
            </a:endParaRPr>
          </a:p>
        </p:txBody>
      </p:sp>
      <p:sp>
        <p:nvSpPr>
          <p:cNvPr id="12" name="Cena"/>
          <p:cNvSpPr txBox="1"/>
          <p:nvPr/>
        </p:nvSpPr>
        <p:spPr>
          <a:xfrm>
            <a:off x="1866900" y="6468110"/>
            <a:ext cx="431800" cy="153888"/>
          </a:xfrm>
          <a:prstGeom prst="rect">
            <a:avLst/>
          </a:prstGeom>
          <a:noFill/>
        </p:spPr>
        <p:txBody>
          <a:bodyPr vert="horz" lIns="0" tIns="0" rIns="0" bIns="0" rtlCol="0" anchor="ctr">
            <a:spAutoFit/>
          </a:bodyPr>
          <a:lstStyle/>
          <a:p>
            <a:pPr algn="r"/>
            <a:r>
              <a:rPr lang="ru-RU" sz="1000" smtClean="0">
                <a:solidFill>
                  <a:schemeClr val="tx2"/>
                </a:solidFill>
                <a:latin typeface="Arial"/>
              </a:rPr>
              <a:t>1 бал.</a:t>
            </a:r>
            <a:endParaRPr lang="ru-RU" sz="1000">
              <a:solidFill>
                <a:schemeClr val="tx2"/>
              </a:solidFill>
              <a:latin typeface="Arial"/>
            </a:endParaRPr>
          </a:p>
        </p:txBody>
      </p:sp>
      <p:sp>
        <p:nvSpPr>
          <p:cNvPr id="13" name="Tx_Inp"/>
          <p:cNvSpPr txBox="1"/>
          <p:nvPr/>
        </p:nvSpPr>
        <p:spPr>
          <a:xfrm>
            <a:off x="1111250" y="5589240"/>
            <a:ext cx="2374900" cy="461665"/>
          </a:xfrm>
          <a:prstGeom prst="rect">
            <a:avLst/>
          </a:prstGeom>
          <a:noFill/>
        </p:spPr>
        <p:txBody>
          <a:bodyPr vert="horz" rtlCol="0" anchor="ctr">
            <a:spAutoFit/>
          </a:bodyPr>
          <a:lstStyle/>
          <a:p>
            <a:pPr algn="r"/>
            <a:r>
              <a:rPr lang="ru-RU" sz="2400" dirty="0" smtClean="0">
                <a:latin typeface="Arial"/>
              </a:rPr>
              <a:t>Введите ответ:</a:t>
            </a:r>
            <a:endParaRPr lang="ru-RU" sz="2400" dirty="0">
              <a:latin typeface="Arial"/>
            </a:endParaRPr>
          </a:p>
        </p:txBody>
      </p: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683568" y="332656"/>
            <a:ext cx="8064896" cy="1584176"/>
          </a:xfrm>
        </p:spPr>
        <p:txBody>
          <a:bodyPr/>
          <a:lstStyle/>
          <a:p>
            <a:r>
              <a:rPr lang="ru-RU" sz="2000" b="1" dirty="0" smtClean="0">
                <a:solidFill>
                  <a:schemeClr val="accent3">
                    <a:lumMod val="10000"/>
                  </a:schemeClr>
                </a:solidFill>
              </a:rPr>
              <a:t>Сторона ромба равна 20 см, а острый угол равен 60°. Найдите длину меньшей диагонали ромба.</a:t>
            </a:r>
            <a:r>
              <a:rPr lang="en-US" sz="2000" b="1" dirty="0">
                <a:solidFill>
                  <a:schemeClr val="accent3">
                    <a:lumMod val="10000"/>
                  </a:schemeClr>
                </a:solidFill>
              </a:rPr>
              <a:t/>
            </a:r>
            <a:br>
              <a:rPr lang="en-US" sz="2000" b="1" dirty="0">
                <a:solidFill>
                  <a:schemeClr val="accent3">
                    <a:lumMod val="10000"/>
                  </a:schemeClr>
                </a:solidFill>
              </a:rPr>
            </a:br>
            <a:endParaRPr lang="ru-RU" sz="2000" b="1" dirty="0">
              <a:solidFill>
                <a:schemeClr val="accent3">
                  <a:lumMod val="10000"/>
                </a:schemeClr>
              </a:solidFill>
            </a:endParaRPr>
          </a:p>
        </p:txBody>
      </p:sp>
      <p:sp>
        <p:nvSpPr>
          <p:cNvPr id="2" name="Параллелограмм 1"/>
          <p:cNvSpPr/>
          <p:nvPr/>
        </p:nvSpPr>
        <p:spPr>
          <a:xfrm>
            <a:off x="2915816" y="1772816"/>
            <a:ext cx="2872209" cy="2376264"/>
          </a:xfrm>
          <a:prstGeom prst="parallelogram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3486150" y="1772816"/>
            <a:ext cx="1733922" cy="2376264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Дуга 20"/>
          <p:cNvSpPr/>
          <p:nvPr/>
        </p:nvSpPr>
        <p:spPr>
          <a:xfrm rot="1205764">
            <a:off x="2846673" y="3775151"/>
            <a:ext cx="426318" cy="576939"/>
          </a:xfrm>
          <a:prstGeom prst="arc">
            <a:avLst>
              <a:gd name="adj1" fmla="val 14472044"/>
              <a:gd name="adj2" fmla="val 0"/>
            </a:avLst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3812938" y="422448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20</a:t>
            </a:r>
            <a:endParaRPr lang="ru-RU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3110505" y="3534807"/>
            <a:ext cx="497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60°</a:t>
            </a:r>
            <a:endParaRPr lang="ru-RU" b="1" dirty="0"/>
          </a:p>
        </p:txBody>
      </p:sp>
    </p:spTree>
    <p:custDataLst>
      <p:tags r:id="rId2"/>
    </p:custDataLst>
    <p:controls>
      <mc:AlternateContent xmlns:mc="http://schemas.openxmlformats.org/markup-compatibility/2006">
        <mc:Choice xmlns:v="urn:schemas-microsoft-com:vml" Requires="v">
          <p:control spid="22536" name="KAN_1" r:id="rId3" imgW="3876840" imgH="295200"/>
        </mc:Choice>
        <mc:Fallback>
          <p:control name="KAN_1" r:id="rId3" imgW="3876840" imgH="295200">
            <p:pic>
              <p:nvPicPr>
                <p:cNvPr id="0" name="KAN_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51275" y="5661025"/>
                  <a:ext cx="3873500" cy="2921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523568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nel"/>
          <p:cNvSpPr/>
          <p:nvPr/>
        </p:nvSpPr>
        <p:spPr>
          <a:xfrm>
            <a:off x="0" y="6235700"/>
            <a:ext cx="9144000" cy="619125"/>
          </a:xfrm>
          <a:prstGeom prst="rect">
            <a:avLst/>
          </a:prstGeom>
          <a:gradFill flip="none" rotWithShape="1">
            <a:gsLst>
              <a:gs pos="50000">
                <a:schemeClr val="accent1"/>
              </a:gs>
              <a:gs pos="0">
                <a:schemeClr val="bg1"/>
              </a:gs>
              <a:gs pos="100000">
                <a:schemeClr val="bg1"/>
              </a:gs>
            </a:gsLst>
            <a:lin ang="16200000" scaled="1"/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" name="Back"/>
          <p:cNvGrpSpPr/>
          <p:nvPr/>
        </p:nvGrpSpPr>
        <p:grpSpPr>
          <a:xfrm>
            <a:off x="6712712" y="6395212"/>
            <a:ext cx="290068" cy="301752"/>
            <a:chOff x="6712712" y="6395212"/>
            <a:chExt cx="290068" cy="301752"/>
          </a:xfrm>
        </p:grpSpPr>
        <p:sp>
          <p:nvSpPr>
            <p:cNvPr id="4" name="Treug1"/>
            <p:cNvSpPr/>
            <p:nvPr/>
          </p:nvSpPr>
          <p:spPr>
            <a:xfrm rot="16200000">
              <a:off x="6705600" y="6402324"/>
              <a:ext cx="298450" cy="284226"/>
            </a:xfrm>
            <a:prstGeom prst="triangl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Treug2"/>
            <p:cNvSpPr/>
            <p:nvPr/>
          </p:nvSpPr>
          <p:spPr>
            <a:xfrm rot="16200000">
              <a:off x="6722618" y="6416802"/>
              <a:ext cx="287274" cy="273050"/>
            </a:xfrm>
            <a:prstGeom prst="triangle">
              <a:avLst/>
            </a:prstGeom>
            <a:solidFill>
              <a:srgbClr val="777777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Treug3">
              <a:hlinkClick r:id="" action="ppaction://hlinkshowjump?jump=previousslide"/>
            </p:cNvPr>
            <p:cNvSpPr/>
            <p:nvPr/>
          </p:nvSpPr>
          <p:spPr>
            <a:xfrm rot="16200000">
              <a:off x="6726301" y="6423914"/>
              <a:ext cx="266319" cy="251968"/>
            </a:xfrm>
            <a:prstGeom prst="triangl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Out_Tim"/>
          <p:cNvSpPr txBox="1"/>
          <p:nvPr/>
        </p:nvSpPr>
        <p:spPr>
          <a:xfrm>
            <a:off x="8102600" y="6438900"/>
            <a:ext cx="647700" cy="212879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</a:ln>
        </p:spPr>
        <p:txBody>
          <a:bodyPr vert="horz" lIns="12700" tIns="6350" rIns="12700" bIns="6350" rtlCol="0" anchor="ctr" anchorCtr="1">
            <a:spAutoFit/>
          </a:bodyPr>
          <a:lstStyle/>
          <a:p>
            <a:endParaRPr lang="ru-RU" sz="1300">
              <a:solidFill>
                <a:schemeClr val="hlink"/>
              </a:solidFill>
              <a:latin typeface="Arial"/>
            </a:endParaRPr>
          </a:p>
        </p:txBody>
      </p:sp>
      <p:sp>
        <p:nvSpPr>
          <p:cNvPr id="9" name="Dalee">
            <a:hlinkClick r:id="" action="ppaction://macro?name=Next_Slide"/>
          </p:cNvPr>
          <p:cNvSpPr/>
          <p:nvPr/>
        </p:nvSpPr>
        <p:spPr>
          <a:xfrm>
            <a:off x="7086600" y="6395212"/>
            <a:ext cx="939800" cy="304800"/>
          </a:xfrm>
          <a:prstGeom prst="actionButtonBlank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smtClean="0">
                <a:solidFill>
                  <a:schemeClr val="tx2"/>
                </a:solidFill>
                <a:latin typeface="Arial"/>
              </a:rPr>
              <a:t>Далее</a:t>
            </a:r>
            <a:endParaRPr lang="ru-RU" sz="1400" b="1">
              <a:solidFill>
                <a:schemeClr val="tx2"/>
              </a:solidFill>
              <a:latin typeface="Arial"/>
            </a:endParaRPr>
          </a:p>
        </p:txBody>
      </p:sp>
      <p:sp>
        <p:nvSpPr>
          <p:cNvPr id="10" name="Out_Zd"/>
          <p:cNvSpPr txBox="1"/>
          <p:nvPr/>
        </p:nvSpPr>
        <p:spPr>
          <a:xfrm>
            <a:off x="1333500" y="6424044"/>
            <a:ext cx="504190" cy="289823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</a:ln>
        </p:spPr>
        <p:txBody>
          <a:bodyPr vert="horz" lIns="12700" tIns="6350" rIns="12700" bIns="6350" rtlCol="0" anchor="ctr" anchorCtr="1">
            <a:spAutoFit/>
          </a:bodyPr>
          <a:lstStyle/>
          <a:p>
            <a:r>
              <a:rPr lang="ru-RU" b="1" smtClean="0">
                <a:solidFill>
                  <a:schemeClr val="hlink"/>
                </a:solidFill>
                <a:latin typeface="Arial"/>
              </a:rPr>
              <a:t>13</a:t>
            </a:r>
            <a:endParaRPr lang="ru-RU" b="1">
              <a:solidFill>
                <a:schemeClr val="hlink"/>
              </a:solidFill>
              <a:latin typeface="Arial"/>
            </a:endParaRPr>
          </a:p>
        </p:txBody>
      </p:sp>
      <p:sp>
        <p:nvSpPr>
          <p:cNvPr id="11" name="Tx_Zd"/>
          <p:cNvSpPr txBox="1"/>
          <p:nvPr/>
        </p:nvSpPr>
        <p:spPr>
          <a:xfrm>
            <a:off x="508000" y="6438900"/>
            <a:ext cx="762000" cy="215444"/>
          </a:xfrm>
          <a:prstGeom prst="rect">
            <a:avLst/>
          </a:prstGeom>
          <a:noFill/>
        </p:spPr>
        <p:txBody>
          <a:bodyPr vert="horz" lIns="0" tIns="0" rIns="0" bIns="0" rtlCol="0" anchor="ctr">
            <a:spAutoFit/>
          </a:bodyPr>
          <a:lstStyle/>
          <a:p>
            <a:pPr algn="r"/>
            <a:r>
              <a:rPr lang="ru-RU" sz="1400" smtClean="0">
                <a:solidFill>
                  <a:schemeClr val="tx2"/>
                </a:solidFill>
                <a:latin typeface="Arial"/>
              </a:rPr>
              <a:t>Задание</a:t>
            </a:r>
            <a:endParaRPr lang="ru-RU" sz="1400">
              <a:solidFill>
                <a:schemeClr val="tx2"/>
              </a:solidFill>
              <a:latin typeface="Arial"/>
            </a:endParaRPr>
          </a:p>
        </p:txBody>
      </p:sp>
      <p:sp>
        <p:nvSpPr>
          <p:cNvPr id="12" name="Cena"/>
          <p:cNvSpPr txBox="1"/>
          <p:nvPr/>
        </p:nvSpPr>
        <p:spPr>
          <a:xfrm>
            <a:off x="1866900" y="6468110"/>
            <a:ext cx="431800" cy="153888"/>
          </a:xfrm>
          <a:prstGeom prst="rect">
            <a:avLst/>
          </a:prstGeom>
          <a:noFill/>
        </p:spPr>
        <p:txBody>
          <a:bodyPr vert="horz" lIns="0" tIns="0" rIns="0" bIns="0" rtlCol="0" anchor="ctr">
            <a:spAutoFit/>
          </a:bodyPr>
          <a:lstStyle/>
          <a:p>
            <a:pPr algn="r"/>
            <a:r>
              <a:rPr lang="ru-RU" sz="1000" smtClean="0">
                <a:solidFill>
                  <a:schemeClr val="tx2"/>
                </a:solidFill>
                <a:latin typeface="Arial"/>
              </a:rPr>
              <a:t>1 бал.</a:t>
            </a:r>
            <a:endParaRPr lang="ru-RU" sz="1000">
              <a:solidFill>
                <a:schemeClr val="tx2"/>
              </a:solidFill>
              <a:latin typeface="Arial"/>
            </a:endParaRPr>
          </a:p>
        </p:txBody>
      </p:sp>
      <p:sp>
        <p:nvSpPr>
          <p:cNvPr id="13" name="Warning"/>
          <p:cNvSpPr/>
          <p:nvPr/>
        </p:nvSpPr>
        <p:spPr>
          <a:xfrm>
            <a:off x="2794000" y="6405880"/>
            <a:ext cx="2882900" cy="284480"/>
          </a:xfrm>
          <a:prstGeom prst="roundRect">
            <a:avLst/>
          </a:prstGeom>
          <a:gradFill flip="none" rotWithShape="1">
            <a:gsLst>
              <a:gs pos="50000">
                <a:schemeClr val="accent1"/>
              </a:gs>
              <a:gs pos="0">
                <a:schemeClr val="bg1"/>
              </a:gs>
              <a:gs pos="100000">
                <a:schemeClr val="bg1"/>
              </a:gs>
            </a:gsLst>
            <a:lin ang="16200000" scaled="1"/>
            <a:tileRect/>
          </a:gradFill>
          <a:ln w="38100" cmpd="dbl">
            <a:solidFill>
              <a:schemeClr val="hlink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smtClean="0">
                <a:solidFill>
                  <a:schemeClr val="tx1"/>
                </a:solidFill>
                <a:latin typeface="Arial"/>
              </a:rPr>
              <a:t>Выберите все правильные ответы!</a:t>
            </a:r>
            <a:endParaRPr lang="ru-RU" sz="1200">
              <a:solidFill>
                <a:schemeClr val="tx1"/>
              </a:solidFill>
              <a:latin typeface="Arial"/>
            </a:endParaRPr>
          </a:p>
        </p:txBody>
      </p:sp>
      <p:grpSp>
        <p:nvGrpSpPr>
          <p:cNvPr id="19" name="KAN 1"/>
          <p:cNvGrpSpPr/>
          <p:nvPr/>
        </p:nvGrpSpPr>
        <p:grpSpPr>
          <a:xfrm>
            <a:off x="444500" y="2032000"/>
            <a:ext cx="647700" cy="397510"/>
            <a:chOff x="444500" y="2032000"/>
            <a:chExt cx="647700" cy="397510"/>
          </a:xfrm>
        </p:grpSpPr>
        <p:sp>
          <p:nvSpPr>
            <p:cNvPr id="14" name="Fon">
              <a:hlinkClick r:id="" action="ppaction://macro?name=Obr_FP"/>
            </p:cNvPr>
            <p:cNvSpPr/>
            <p:nvPr/>
          </p:nvSpPr>
          <p:spPr>
            <a:xfrm>
              <a:off x="444500" y="2032000"/>
              <a:ext cx="647700" cy="397510"/>
            </a:xfrm>
            <a:prstGeom prst="rect">
              <a:avLst/>
            </a:prstGeom>
            <a:solidFill>
              <a:schemeClr val="accent1"/>
            </a:solidFill>
            <a:ln w="9525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b="1" smtClean="0">
                  <a:solidFill>
                    <a:schemeClr val="tx1"/>
                  </a:solidFill>
                  <a:effectLst>
                    <a:prstShdw prst="shdw14" dist="35921" dir="2700000">
                      <a:scrgbClr r="0" g="0" b="0">
                        <a:alpha val="43000"/>
                      </a:scrgbClr>
                    </a:prstShdw>
                  </a:effectLst>
                  <a:latin typeface="Arial"/>
                </a:rPr>
                <a:t>1</a:t>
              </a:r>
              <a:endParaRPr lang="ru-RU" b="1">
                <a:solidFill>
                  <a:schemeClr val="tx1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  <a:latin typeface="Arial"/>
              </a:endParaRPr>
            </a:p>
          </p:txBody>
        </p:sp>
        <p:sp>
          <p:nvSpPr>
            <p:cNvPr id="15" name="Flag">
              <a:hlinkClick r:id="" action="ppaction://macro?name=Obr_FP"/>
            </p:cNvPr>
            <p:cNvSpPr/>
            <p:nvPr/>
          </p:nvSpPr>
          <p:spPr>
            <a:xfrm>
              <a:off x="463550" y="2051050"/>
              <a:ext cx="358775" cy="358775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rgbClr val="000000"/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Rect_1">
              <a:hlinkClick r:id="" action="ppaction://macro?name=Obr_FP"/>
            </p:cNvPr>
            <p:cNvSpPr/>
            <p:nvPr/>
          </p:nvSpPr>
          <p:spPr>
            <a:xfrm>
              <a:off x="499110" y="2085975"/>
              <a:ext cx="287909" cy="287909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rgbClr val="000000"/>
                </a:gs>
              </a:gsLst>
              <a:lin ang="13500000" scaled="1"/>
              <a:tileRect/>
            </a:gra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Rect_2">
              <a:hlinkClick r:id="" action="ppaction://macro?name=Obr_FP"/>
            </p:cNvPr>
            <p:cNvSpPr/>
            <p:nvPr/>
          </p:nvSpPr>
          <p:spPr>
            <a:xfrm>
              <a:off x="534924" y="2122170"/>
              <a:ext cx="215900" cy="21590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Metka" hidden="1">
              <a:hlinkClick r:id="" action="ppaction://macro?name=Obr_FP"/>
            </p:cNvPr>
            <p:cNvSpPr/>
            <p:nvPr/>
          </p:nvSpPr>
          <p:spPr>
            <a:xfrm>
              <a:off x="553720" y="2139950"/>
              <a:ext cx="179071" cy="184151"/>
            </a:xfrm>
            <a:custGeom>
              <a:avLst/>
              <a:gdLst/>
              <a:ahLst/>
              <a:cxnLst/>
              <a:rect l="0" t="0" r="0" b="0"/>
              <a:pathLst>
                <a:path w="179071" h="184151">
                  <a:moveTo>
                    <a:pt x="0" y="38100"/>
                  </a:moveTo>
                  <a:lnTo>
                    <a:pt x="81280" y="101600"/>
                  </a:lnTo>
                  <a:lnTo>
                    <a:pt x="179070" y="0"/>
                  </a:lnTo>
                  <a:lnTo>
                    <a:pt x="179070" y="82550"/>
                  </a:lnTo>
                  <a:lnTo>
                    <a:pt x="81280" y="184150"/>
                  </a:lnTo>
                  <a:lnTo>
                    <a:pt x="0" y="120650"/>
                  </a:lnTo>
                </a:path>
              </a:pathLst>
            </a:custGeom>
            <a:solidFill>
              <a:schemeClr val="hlink"/>
            </a:solidFill>
            <a:ln w="9525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accent1">
                      <a:shade val="95000"/>
                      <a:satMod val="105000"/>
                    </a:schemeClr>
                  </a:solidFill>
                  <a:prstDash val="solid"/>
                </a14:hiddenLine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5" name="KAN 2"/>
          <p:cNvGrpSpPr/>
          <p:nvPr/>
        </p:nvGrpSpPr>
        <p:grpSpPr>
          <a:xfrm>
            <a:off x="444500" y="2667000"/>
            <a:ext cx="647700" cy="397510"/>
            <a:chOff x="444500" y="2032000"/>
            <a:chExt cx="647700" cy="397510"/>
          </a:xfrm>
        </p:grpSpPr>
        <p:sp>
          <p:nvSpPr>
            <p:cNvPr id="20" name="Fon">
              <a:hlinkClick r:id="" action="ppaction://macro?name=Obr_FP"/>
            </p:cNvPr>
            <p:cNvSpPr/>
            <p:nvPr/>
          </p:nvSpPr>
          <p:spPr>
            <a:xfrm>
              <a:off x="444500" y="2032000"/>
              <a:ext cx="647700" cy="397510"/>
            </a:xfrm>
            <a:prstGeom prst="rect">
              <a:avLst/>
            </a:prstGeom>
            <a:solidFill>
              <a:schemeClr val="accent1"/>
            </a:solidFill>
            <a:ln w="9525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b="1" smtClean="0">
                  <a:solidFill>
                    <a:schemeClr val="tx1"/>
                  </a:solidFill>
                  <a:effectLst>
                    <a:prstShdw prst="shdw14" dist="35921" dir="2700000">
                      <a:scrgbClr r="0" g="0" b="0">
                        <a:alpha val="43000"/>
                      </a:scrgbClr>
                    </a:prstShdw>
                  </a:effectLst>
                  <a:latin typeface="Arial"/>
                </a:rPr>
                <a:t>2</a:t>
              </a:r>
              <a:endParaRPr lang="ru-RU" b="1">
                <a:solidFill>
                  <a:schemeClr val="tx1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  <a:latin typeface="Arial"/>
              </a:endParaRPr>
            </a:p>
          </p:txBody>
        </p:sp>
        <p:sp>
          <p:nvSpPr>
            <p:cNvPr id="21" name="Flag">
              <a:hlinkClick r:id="" action="ppaction://macro?name=Obr_FP"/>
            </p:cNvPr>
            <p:cNvSpPr/>
            <p:nvPr/>
          </p:nvSpPr>
          <p:spPr>
            <a:xfrm>
              <a:off x="463550" y="2051050"/>
              <a:ext cx="358775" cy="358775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rgbClr val="000000"/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Rect_1">
              <a:hlinkClick r:id="" action="ppaction://macro?name=Obr_FP"/>
            </p:cNvPr>
            <p:cNvSpPr/>
            <p:nvPr/>
          </p:nvSpPr>
          <p:spPr>
            <a:xfrm>
              <a:off x="499110" y="2085975"/>
              <a:ext cx="287909" cy="287909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rgbClr val="000000"/>
                </a:gs>
              </a:gsLst>
              <a:lin ang="13500000" scaled="1"/>
              <a:tileRect/>
            </a:gra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Rect_2">
              <a:hlinkClick r:id="" action="ppaction://macro?name=Obr_FP"/>
            </p:cNvPr>
            <p:cNvSpPr/>
            <p:nvPr/>
          </p:nvSpPr>
          <p:spPr>
            <a:xfrm>
              <a:off x="534924" y="2122170"/>
              <a:ext cx="215900" cy="21590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Metka" hidden="1">
              <a:hlinkClick r:id="" action="ppaction://macro?name=Obr_FP"/>
            </p:cNvPr>
            <p:cNvSpPr/>
            <p:nvPr/>
          </p:nvSpPr>
          <p:spPr>
            <a:xfrm>
              <a:off x="553720" y="2139950"/>
              <a:ext cx="179071" cy="184151"/>
            </a:xfrm>
            <a:custGeom>
              <a:avLst/>
              <a:gdLst/>
              <a:ahLst/>
              <a:cxnLst/>
              <a:rect l="0" t="0" r="0" b="0"/>
              <a:pathLst>
                <a:path w="179071" h="184151">
                  <a:moveTo>
                    <a:pt x="0" y="38100"/>
                  </a:moveTo>
                  <a:lnTo>
                    <a:pt x="81280" y="101600"/>
                  </a:lnTo>
                  <a:lnTo>
                    <a:pt x="179070" y="0"/>
                  </a:lnTo>
                  <a:lnTo>
                    <a:pt x="179070" y="82550"/>
                  </a:lnTo>
                  <a:lnTo>
                    <a:pt x="81280" y="184150"/>
                  </a:lnTo>
                  <a:lnTo>
                    <a:pt x="0" y="120650"/>
                  </a:lnTo>
                </a:path>
              </a:pathLst>
            </a:custGeom>
            <a:solidFill>
              <a:schemeClr val="hlink"/>
            </a:solidFill>
            <a:ln w="9525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accent1">
                      <a:shade val="95000"/>
                      <a:satMod val="105000"/>
                    </a:schemeClr>
                  </a:solidFill>
                  <a:prstDash val="solid"/>
                </a14:hiddenLine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1" name="KAN 3"/>
          <p:cNvGrpSpPr/>
          <p:nvPr/>
        </p:nvGrpSpPr>
        <p:grpSpPr>
          <a:xfrm>
            <a:off x="444500" y="3302000"/>
            <a:ext cx="647700" cy="397510"/>
            <a:chOff x="444500" y="2032000"/>
            <a:chExt cx="647700" cy="397510"/>
          </a:xfrm>
        </p:grpSpPr>
        <p:sp>
          <p:nvSpPr>
            <p:cNvPr id="26" name="Fon">
              <a:hlinkClick r:id="" action="ppaction://macro?name=Obr_FP"/>
            </p:cNvPr>
            <p:cNvSpPr/>
            <p:nvPr/>
          </p:nvSpPr>
          <p:spPr>
            <a:xfrm>
              <a:off x="444500" y="2032000"/>
              <a:ext cx="647700" cy="397510"/>
            </a:xfrm>
            <a:prstGeom prst="rect">
              <a:avLst/>
            </a:prstGeom>
            <a:solidFill>
              <a:schemeClr val="accent1"/>
            </a:solidFill>
            <a:ln w="9525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b="1" smtClean="0">
                  <a:solidFill>
                    <a:schemeClr val="tx1"/>
                  </a:solidFill>
                  <a:effectLst>
                    <a:prstShdw prst="shdw14" dist="35921" dir="2700000">
                      <a:scrgbClr r="0" g="0" b="0">
                        <a:alpha val="43000"/>
                      </a:scrgbClr>
                    </a:prstShdw>
                  </a:effectLst>
                  <a:latin typeface="Arial"/>
                </a:rPr>
                <a:t>3</a:t>
              </a:r>
              <a:endParaRPr lang="ru-RU" b="1">
                <a:solidFill>
                  <a:schemeClr val="tx1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  <a:latin typeface="Arial"/>
              </a:endParaRPr>
            </a:p>
          </p:txBody>
        </p:sp>
        <p:sp>
          <p:nvSpPr>
            <p:cNvPr id="27" name="Flag">
              <a:hlinkClick r:id="" action="ppaction://macro?name=Obr_FP"/>
            </p:cNvPr>
            <p:cNvSpPr/>
            <p:nvPr/>
          </p:nvSpPr>
          <p:spPr>
            <a:xfrm>
              <a:off x="463550" y="2051050"/>
              <a:ext cx="358775" cy="358775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rgbClr val="000000"/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Rect_1">
              <a:hlinkClick r:id="" action="ppaction://macro?name=Obr_FP"/>
            </p:cNvPr>
            <p:cNvSpPr/>
            <p:nvPr/>
          </p:nvSpPr>
          <p:spPr>
            <a:xfrm>
              <a:off x="499110" y="2085975"/>
              <a:ext cx="287909" cy="287909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rgbClr val="000000"/>
                </a:gs>
              </a:gsLst>
              <a:lin ang="13500000" scaled="1"/>
              <a:tileRect/>
            </a:gra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Rect_2">
              <a:hlinkClick r:id="" action="ppaction://macro?name=Obr_FP"/>
            </p:cNvPr>
            <p:cNvSpPr/>
            <p:nvPr/>
          </p:nvSpPr>
          <p:spPr>
            <a:xfrm>
              <a:off x="534924" y="2122170"/>
              <a:ext cx="215900" cy="21590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Metka" hidden="1">
              <a:hlinkClick r:id="" action="ppaction://macro?name=Obr_FP"/>
            </p:cNvPr>
            <p:cNvSpPr/>
            <p:nvPr/>
          </p:nvSpPr>
          <p:spPr>
            <a:xfrm>
              <a:off x="553720" y="2139950"/>
              <a:ext cx="179071" cy="184151"/>
            </a:xfrm>
            <a:custGeom>
              <a:avLst/>
              <a:gdLst/>
              <a:ahLst/>
              <a:cxnLst/>
              <a:rect l="0" t="0" r="0" b="0"/>
              <a:pathLst>
                <a:path w="179071" h="184151">
                  <a:moveTo>
                    <a:pt x="0" y="38100"/>
                  </a:moveTo>
                  <a:lnTo>
                    <a:pt x="81280" y="101600"/>
                  </a:lnTo>
                  <a:lnTo>
                    <a:pt x="179070" y="0"/>
                  </a:lnTo>
                  <a:lnTo>
                    <a:pt x="179070" y="82550"/>
                  </a:lnTo>
                  <a:lnTo>
                    <a:pt x="81280" y="184150"/>
                  </a:lnTo>
                  <a:lnTo>
                    <a:pt x="0" y="120650"/>
                  </a:lnTo>
                </a:path>
              </a:pathLst>
            </a:custGeom>
            <a:solidFill>
              <a:schemeClr val="hlink"/>
            </a:solidFill>
            <a:ln w="9525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accent1">
                      <a:shade val="95000"/>
                      <a:satMod val="105000"/>
                    </a:schemeClr>
                  </a:solidFill>
                  <a:prstDash val="solid"/>
                </a14:hiddenLine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7" name="KAN 4"/>
          <p:cNvGrpSpPr/>
          <p:nvPr/>
        </p:nvGrpSpPr>
        <p:grpSpPr>
          <a:xfrm>
            <a:off x="444500" y="3937000"/>
            <a:ext cx="647700" cy="397510"/>
            <a:chOff x="444500" y="2032000"/>
            <a:chExt cx="647700" cy="397510"/>
          </a:xfrm>
        </p:grpSpPr>
        <p:sp>
          <p:nvSpPr>
            <p:cNvPr id="32" name="Fon">
              <a:hlinkClick r:id="" action="ppaction://macro?name=Obr_FP"/>
            </p:cNvPr>
            <p:cNvSpPr/>
            <p:nvPr/>
          </p:nvSpPr>
          <p:spPr>
            <a:xfrm>
              <a:off x="444500" y="2032000"/>
              <a:ext cx="647700" cy="397510"/>
            </a:xfrm>
            <a:prstGeom prst="rect">
              <a:avLst/>
            </a:prstGeom>
            <a:solidFill>
              <a:schemeClr val="accent1"/>
            </a:solidFill>
            <a:ln w="9525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b="1" smtClean="0">
                  <a:solidFill>
                    <a:schemeClr val="tx1"/>
                  </a:solidFill>
                  <a:effectLst>
                    <a:prstShdw prst="shdw14" dist="35921" dir="2700000">
                      <a:scrgbClr r="0" g="0" b="0">
                        <a:alpha val="43000"/>
                      </a:scrgbClr>
                    </a:prstShdw>
                  </a:effectLst>
                  <a:latin typeface="Arial"/>
                </a:rPr>
                <a:t>4</a:t>
              </a:r>
              <a:endParaRPr lang="ru-RU" b="1">
                <a:solidFill>
                  <a:schemeClr val="tx1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  <a:latin typeface="Arial"/>
              </a:endParaRPr>
            </a:p>
          </p:txBody>
        </p:sp>
        <p:sp>
          <p:nvSpPr>
            <p:cNvPr id="33" name="Flag">
              <a:hlinkClick r:id="" action="ppaction://macro?name=Obr_FP"/>
            </p:cNvPr>
            <p:cNvSpPr/>
            <p:nvPr/>
          </p:nvSpPr>
          <p:spPr>
            <a:xfrm>
              <a:off x="463550" y="2051050"/>
              <a:ext cx="358775" cy="358775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rgbClr val="000000"/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Rect_1">
              <a:hlinkClick r:id="" action="ppaction://macro?name=Obr_FP"/>
            </p:cNvPr>
            <p:cNvSpPr/>
            <p:nvPr/>
          </p:nvSpPr>
          <p:spPr>
            <a:xfrm>
              <a:off x="499110" y="2085975"/>
              <a:ext cx="287909" cy="287909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rgbClr val="000000"/>
                </a:gs>
              </a:gsLst>
              <a:lin ang="13500000" scaled="1"/>
              <a:tileRect/>
            </a:gra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Rect_2">
              <a:hlinkClick r:id="" action="ppaction://macro?name=Obr_FP"/>
            </p:cNvPr>
            <p:cNvSpPr/>
            <p:nvPr/>
          </p:nvSpPr>
          <p:spPr>
            <a:xfrm>
              <a:off x="534924" y="2122170"/>
              <a:ext cx="215900" cy="21590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Metka" hidden="1">
              <a:hlinkClick r:id="" action="ppaction://macro?name=Obr_FP"/>
            </p:cNvPr>
            <p:cNvSpPr/>
            <p:nvPr/>
          </p:nvSpPr>
          <p:spPr>
            <a:xfrm>
              <a:off x="553720" y="2139950"/>
              <a:ext cx="179071" cy="184151"/>
            </a:xfrm>
            <a:custGeom>
              <a:avLst/>
              <a:gdLst/>
              <a:ahLst/>
              <a:cxnLst/>
              <a:rect l="0" t="0" r="0" b="0"/>
              <a:pathLst>
                <a:path w="179071" h="184151">
                  <a:moveTo>
                    <a:pt x="0" y="38100"/>
                  </a:moveTo>
                  <a:lnTo>
                    <a:pt x="81280" y="101600"/>
                  </a:lnTo>
                  <a:lnTo>
                    <a:pt x="179070" y="0"/>
                  </a:lnTo>
                  <a:lnTo>
                    <a:pt x="179070" y="82550"/>
                  </a:lnTo>
                  <a:lnTo>
                    <a:pt x="81280" y="184150"/>
                  </a:lnTo>
                  <a:lnTo>
                    <a:pt x="0" y="120650"/>
                  </a:lnTo>
                </a:path>
              </a:pathLst>
            </a:custGeom>
            <a:solidFill>
              <a:schemeClr val="hlink"/>
            </a:solidFill>
            <a:ln w="9525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accent1">
                      <a:shade val="95000"/>
                      <a:satMod val="105000"/>
                    </a:schemeClr>
                  </a:solidFill>
                  <a:prstDash val="solid"/>
                </a14:hiddenLine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8" name="Заголовок 3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Укажите номера верных утверждений</a:t>
            </a:r>
            <a:endParaRPr lang="ru-RU" dirty="0"/>
          </a:p>
        </p:txBody>
      </p:sp>
      <p:sp>
        <p:nvSpPr>
          <p:cNvPr id="39" name="Объект 3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800" dirty="0" smtClean="0"/>
              <a:t>Существует прямоугольник диагонали которого перпендикулярны</a:t>
            </a:r>
            <a:endParaRPr lang="ru-RU" sz="1800" dirty="0"/>
          </a:p>
        </p:txBody>
      </p:sp>
      <p:sp>
        <p:nvSpPr>
          <p:cNvPr id="45" name="Rectangle 49"/>
          <p:cNvSpPr>
            <a:spLocks noGrp="1" noChangeArrowheads="1"/>
          </p:cNvSpPr>
          <p:nvPr>
            <p:ph idx="13"/>
          </p:nvPr>
        </p:nvSpPr>
        <p:spPr bwMode="auto">
          <a:xfrm>
            <a:off x="1276672" y="2429510"/>
            <a:ext cx="7543800" cy="69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lnSpcReduction="10000"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ru-RU" sz="1800" dirty="0" smtClean="0">
                <a:latin typeface="Arial" charset="0"/>
              </a:rPr>
              <a:t>Через точку, не лежащую на данной прямой, можно провести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ru-RU" sz="1800" dirty="0" smtClean="0">
                <a:latin typeface="Arial" charset="0"/>
              </a:rPr>
              <a:t>прямую, параллельную этой прямой</a:t>
            </a:r>
            <a:r>
              <a:rPr lang="ru-RU" dirty="0" smtClean="0">
                <a:latin typeface="Arial" charset="0"/>
              </a:rPr>
              <a:t>. </a:t>
            </a:r>
            <a:endParaRPr lang="ru-RU" dirty="0">
              <a:latin typeface="Arial" charset="0"/>
            </a:endParaRPr>
          </a:p>
        </p:txBody>
      </p:sp>
      <p:sp>
        <p:nvSpPr>
          <p:cNvPr id="41" name="Объект 40"/>
          <p:cNvSpPr>
            <a:spLocks noGrp="1"/>
          </p:cNvSpPr>
          <p:nvPr>
            <p:ph idx="14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Если три угла одного треугольника равны трем углам другого треугольника, то такие треугольники равны. </a:t>
            </a:r>
            <a:endParaRPr lang="ru-RU" dirty="0"/>
          </a:p>
        </p:txBody>
      </p:sp>
      <p:sp>
        <p:nvSpPr>
          <p:cNvPr id="42" name="Объект 41"/>
          <p:cNvSpPr>
            <a:spLocks noGrp="1"/>
          </p:cNvSpPr>
          <p:nvPr>
            <p:ph idx="15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Синусом острого угла прямоугольного треугольника называется отношение противолежащего катета к гипотенузе.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10927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nel"/>
          <p:cNvSpPr/>
          <p:nvPr/>
        </p:nvSpPr>
        <p:spPr>
          <a:xfrm>
            <a:off x="0" y="6235700"/>
            <a:ext cx="9144000" cy="619125"/>
          </a:xfrm>
          <a:prstGeom prst="rect">
            <a:avLst/>
          </a:prstGeom>
          <a:gradFill flip="none" rotWithShape="1">
            <a:gsLst>
              <a:gs pos="50000">
                <a:schemeClr val="accent1"/>
              </a:gs>
              <a:gs pos="0">
                <a:schemeClr val="bg1"/>
              </a:gs>
              <a:gs pos="100000">
                <a:schemeClr val="bg1"/>
              </a:gs>
            </a:gsLst>
            <a:lin ang="16200000" scaled="1"/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" name="Back"/>
          <p:cNvGrpSpPr/>
          <p:nvPr/>
        </p:nvGrpSpPr>
        <p:grpSpPr>
          <a:xfrm>
            <a:off x="6712712" y="6395212"/>
            <a:ext cx="290068" cy="301752"/>
            <a:chOff x="6712712" y="6395212"/>
            <a:chExt cx="290068" cy="301752"/>
          </a:xfrm>
        </p:grpSpPr>
        <p:sp>
          <p:nvSpPr>
            <p:cNvPr id="4" name="Treug1"/>
            <p:cNvSpPr/>
            <p:nvPr/>
          </p:nvSpPr>
          <p:spPr>
            <a:xfrm rot="16200000">
              <a:off x="6705600" y="6402324"/>
              <a:ext cx="298450" cy="284226"/>
            </a:xfrm>
            <a:prstGeom prst="triangl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Treug2"/>
            <p:cNvSpPr/>
            <p:nvPr/>
          </p:nvSpPr>
          <p:spPr>
            <a:xfrm rot="16200000">
              <a:off x="6722618" y="6416802"/>
              <a:ext cx="287274" cy="273050"/>
            </a:xfrm>
            <a:prstGeom prst="triangle">
              <a:avLst/>
            </a:prstGeom>
            <a:solidFill>
              <a:srgbClr val="777777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Treug3">
              <a:hlinkClick r:id="" action="ppaction://hlinkshowjump?jump=previousslide"/>
            </p:cNvPr>
            <p:cNvSpPr/>
            <p:nvPr/>
          </p:nvSpPr>
          <p:spPr>
            <a:xfrm rot="16200000">
              <a:off x="6726301" y="6423914"/>
              <a:ext cx="266319" cy="251968"/>
            </a:xfrm>
            <a:prstGeom prst="triangl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Out_Tim"/>
          <p:cNvSpPr txBox="1"/>
          <p:nvPr/>
        </p:nvSpPr>
        <p:spPr>
          <a:xfrm>
            <a:off x="8102600" y="6438900"/>
            <a:ext cx="647700" cy="212879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</a:ln>
        </p:spPr>
        <p:txBody>
          <a:bodyPr vert="horz" lIns="12700" tIns="6350" rIns="12700" bIns="6350" rtlCol="0" anchor="ctr" anchorCtr="1">
            <a:spAutoFit/>
          </a:bodyPr>
          <a:lstStyle/>
          <a:p>
            <a:endParaRPr lang="ru-RU" sz="1300">
              <a:solidFill>
                <a:schemeClr val="hlink"/>
              </a:solidFill>
              <a:latin typeface="Arial"/>
            </a:endParaRPr>
          </a:p>
        </p:txBody>
      </p:sp>
      <p:sp>
        <p:nvSpPr>
          <p:cNvPr id="9" name="Dalee">
            <a:hlinkClick r:id="" action="ppaction://macro?name=Next_Slide"/>
          </p:cNvPr>
          <p:cNvSpPr/>
          <p:nvPr/>
        </p:nvSpPr>
        <p:spPr>
          <a:xfrm>
            <a:off x="7086600" y="6395212"/>
            <a:ext cx="939800" cy="304800"/>
          </a:xfrm>
          <a:prstGeom prst="actionButtonBlank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smtClean="0">
                <a:solidFill>
                  <a:schemeClr val="tx2"/>
                </a:solidFill>
                <a:latin typeface="Arial"/>
              </a:rPr>
              <a:t>Далее</a:t>
            </a:r>
            <a:endParaRPr lang="ru-RU" sz="1400" b="1">
              <a:solidFill>
                <a:schemeClr val="tx2"/>
              </a:solidFill>
              <a:latin typeface="Arial"/>
            </a:endParaRPr>
          </a:p>
        </p:txBody>
      </p:sp>
      <p:sp>
        <p:nvSpPr>
          <p:cNvPr id="10" name="Out_Zd"/>
          <p:cNvSpPr txBox="1"/>
          <p:nvPr/>
        </p:nvSpPr>
        <p:spPr>
          <a:xfrm>
            <a:off x="1333500" y="6424044"/>
            <a:ext cx="504190" cy="289823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</a:ln>
        </p:spPr>
        <p:txBody>
          <a:bodyPr vert="horz" lIns="12700" tIns="6350" rIns="12700" bIns="6350" rtlCol="0" anchor="ctr" anchorCtr="1">
            <a:spAutoFit/>
          </a:bodyPr>
          <a:lstStyle/>
          <a:p>
            <a:r>
              <a:rPr lang="ru-RU" b="1" smtClean="0">
                <a:solidFill>
                  <a:schemeClr val="hlink"/>
                </a:solidFill>
                <a:latin typeface="Arial"/>
              </a:rPr>
              <a:t>14</a:t>
            </a:r>
            <a:endParaRPr lang="ru-RU" b="1">
              <a:solidFill>
                <a:schemeClr val="hlink"/>
              </a:solidFill>
              <a:latin typeface="Arial"/>
            </a:endParaRPr>
          </a:p>
        </p:txBody>
      </p:sp>
      <p:sp>
        <p:nvSpPr>
          <p:cNvPr id="11" name="Tx_Zd"/>
          <p:cNvSpPr txBox="1"/>
          <p:nvPr/>
        </p:nvSpPr>
        <p:spPr>
          <a:xfrm>
            <a:off x="508000" y="6438900"/>
            <a:ext cx="762000" cy="215444"/>
          </a:xfrm>
          <a:prstGeom prst="rect">
            <a:avLst/>
          </a:prstGeom>
          <a:noFill/>
        </p:spPr>
        <p:txBody>
          <a:bodyPr vert="horz" lIns="0" tIns="0" rIns="0" bIns="0" rtlCol="0" anchor="ctr">
            <a:spAutoFit/>
          </a:bodyPr>
          <a:lstStyle/>
          <a:p>
            <a:pPr algn="r"/>
            <a:r>
              <a:rPr lang="ru-RU" sz="1400" smtClean="0">
                <a:solidFill>
                  <a:schemeClr val="tx2"/>
                </a:solidFill>
                <a:latin typeface="Arial"/>
              </a:rPr>
              <a:t>Задание</a:t>
            </a:r>
            <a:endParaRPr lang="ru-RU" sz="1400">
              <a:solidFill>
                <a:schemeClr val="tx2"/>
              </a:solidFill>
              <a:latin typeface="Arial"/>
            </a:endParaRPr>
          </a:p>
        </p:txBody>
      </p:sp>
      <p:sp>
        <p:nvSpPr>
          <p:cNvPr id="12" name="Cena"/>
          <p:cNvSpPr txBox="1"/>
          <p:nvPr/>
        </p:nvSpPr>
        <p:spPr>
          <a:xfrm>
            <a:off x="1866900" y="6468110"/>
            <a:ext cx="431800" cy="153888"/>
          </a:xfrm>
          <a:prstGeom prst="rect">
            <a:avLst/>
          </a:prstGeom>
          <a:noFill/>
        </p:spPr>
        <p:txBody>
          <a:bodyPr vert="horz" lIns="0" tIns="0" rIns="0" bIns="0" rtlCol="0" anchor="ctr">
            <a:spAutoFit/>
          </a:bodyPr>
          <a:lstStyle/>
          <a:p>
            <a:pPr algn="r"/>
            <a:r>
              <a:rPr lang="ru-RU" sz="1000" smtClean="0">
                <a:solidFill>
                  <a:schemeClr val="tx2"/>
                </a:solidFill>
                <a:latin typeface="Arial"/>
              </a:rPr>
              <a:t>1 бал.</a:t>
            </a:r>
            <a:endParaRPr lang="ru-RU" sz="1000">
              <a:solidFill>
                <a:schemeClr val="tx2"/>
              </a:solidFill>
              <a:latin typeface="Arial"/>
            </a:endParaRPr>
          </a:p>
        </p:txBody>
      </p:sp>
      <p:sp>
        <p:nvSpPr>
          <p:cNvPr id="13" name="Tx_Inp"/>
          <p:cNvSpPr txBox="1"/>
          <p:nvPr/>
        </p:nvSpPr>
        <p:spPr>
          <a:xfrm>
            <a:off x="1111250" y="5589240"/>
            <a:ext cx="2374900" cy="461665"/>
          </a:xfrm>
          <a:prstGeom prst="rect">
            <a:avLst/>
          </a:prstGeom>
          <a:noFill/>
        </p:spPr>
        <p:txBody>
          <a:bodyPr vert="horz" rtlCol="0" anchor="ctr">
            <a:spAutoFit/>
          </a:bodyPr>
          <a:lstStyle/>
          <a:p>
            <a:pPr algn="r"/>
            <a:r>
              <a:rPr lang="ru-RU" sz="2400" dirty="0" smtClean="0">
                <a:latin typeface="Arial"/>
              </a:rPr>
              <a:t>Введите ответ:</a:t>
            </a:r>
            <a:endParaRPr lang="ru-RU" sz="2400" dirty="0">
              <a:latin typeface="Arial"/>
            </a:endParaRPr>
          </a:p>
        </p:txBody>
      </p: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683568" y="332656"/>
            <a:ext cx="8064896" cy="2592288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accent3">
                    <a:lumMod val="10000"/>
                  </a:schemeClr>
                </a:solidFill>
              </a:rPr>
              <a:t>Спортивный магазин проводит акцию: «Любой свитер по цене 600 рублей. При покупке двух свитеров – скидка на второй 80%». Сколько рублей придется заплатить за покупку двух свитеров.</a:t>
            </a:r>
            <a:endParaRPr lang="ru-RU" sz="2800" b="1" dirty="0">
              <a:solidFill>
                <a:schemeClr val="accent3">
                  <a:lumMod val="10000"/>
                </a:schemeClr>
              </a:solidFill>
            </a:endParaRPr>
          </a:p>
        </p:txBody>
      </p:sp>
      <p:pic>
        <p:nvPicPr>
          <p:cNvPr id="11276" name="Picture 12" descr="http://3.bp.blogspot.com/-VGKsgq6Mbd8/UMOnDA_56xI/AAAAAAAAAko/-sOhPPuvJkQ/s1600/rasprodagaperm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2201" y="2236177"/>
            <a:ext cx="4794249" cy="3395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2"/>
    </p:custDataLst>
    <p:controls>
      <mc:AlternateContent xmlns:mc="http://schemas.openxmlformats.org/markup-compatibility/2006">
        <mc:Choice xmlns:v="urn:schemas-microsoft-com:vml" Requires="v">
          <p:control spid="11279" name="KAN_1" r:id="rId3" imgW="3876840" imgH="295200"/>
        </mc:Choice>
        <mc:Fallback>
          <p:control name="KAN_1" r:id="rId3" imgW="3876840" imgH="295200">
            <p:pic>
              <p:nvPicPr>
                <p:cNvPr id="0" name="KAN_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51275" y="5661025"/>
                  <a:ext cx="3873500" cy="2921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028824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nel"/>
          <p:cNvSpPr/>
          <p:nvPr/>
        </p:nvSpPr>
        <p:spPr>
          <a:xfrm>
            <a:off x="0" y="6235700"/>
            <a:ext cx="9144000" cy="619125"/>
          </a:xfrm>
          <a:prstGeom prst="rect">
            <a:avLst/>
          </a:prstGeom>
          <a:gradFill flip="none" rotWithShape="1">
            <a:gsLst>
              <a:gs pos="50000">
                <a:schemeClr val="accent1"/>
              </a:gs>
              <a:gs pos="0">
                <a:schemeClr val="bg1"/>
              </a:gs>
              <a:gs pos="100000">
                <a:schemeClr val="bg1"/>
              </a:gs>
            </a:gsLst>
            <a:lin ang="16200000" scaled="1"/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" name="Back"/>
          <p:cNvGrpSpPr/>
          <p:nvPr/>
        </p:nvGrpSpPr>
        <p:grpSpPr>
          <a:xfrm>
            <a:off x="6712712" y="6395212"/>
            <a:ext cx="290068" cy="301752"/>
            <a:chOff x="6712712" y="6395212"/>
            <a:chExt cx="290068" cy="301752"/>
          </a:xfrm>
        </p:grpSpPr>
        <p:sp>
          <p:nvSpPr>
            <p:cNvPr id="4" name="Treug1"/>
            <p:cNvSpPr/>
            <p:nvPr/>
          </p:nvSpPr>
          <p:spPr>
            <a:xfrm rot="16200000">
              <a:off x="6705600" y="6402324"/>
              <a:ext cx="298450" cy="284226"/>
            </a:xfrm>
            <a:prstGeom prst="triangl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Treug2"/>
            <p:cNvSpPr/>
            <p:nvPr/>
          </p:nvSpPr>
          <p:spPr>
            <a:xfrm rot="16200000">
              <a:off x="6722618" y="6416802"/>
              <a:ext cx="287274" cy="273050"/>
            </a:xfrm>
            <a:prstGeom prst="triangle">
              <a:avLst/>
            </a:prstGeom>
            <a:solidFill>
              <a:srgbClr val="777777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Treug3">
              <a:hlinkClick r:id="" action="ppaction://hlinkshowjump?jump=previousslide"/>
            </p:cNvPr>
            <p:cNvSpPr/>
            <p:nvPr/>
          </p:nvSpPr>
          <p:spPr>
            <a:xfrm rot="16200000">
              <a:off x="6726301" y="6423914"/>
              <a:ext cx="266319" cy="251968"/>
            </a:xfrm>
            <a:prstGeom prst="triangl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Out_Tim"/>
          <p:cNvSpPr txBox="1"/>
          <p:nvPr/>
        </p:nvSpPr>
        <p:spPr>
          <a:xfrm>
            <a:off x="8102600" y="6438900"/>
            <a:ext cx="647700" cy="212879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</a:ln>
        </p:spPr>
        <p:txBody>
          <a:bodyPr vert="horz" lIns="12700" tIns="6350" rIns="12700" bIns="6350" rtlCol="0" anchor="ctr" anchorCtr="1">
            <a:spAutoFit/>
          </a:bodyPr>
          <a:lstStyle/>
          <a:p>
            <a:endParaRPr lang="ru-RU" sz="1300">
              <a:solidFill>
                <a:schemeClr val="hlink"/>
              </a:solidFill>
              <a:latin typeface="Arial"/>
            </a:endParaRPr>
          </a:p>
        </p:txBody>
      </p:sp>
      <p:sp>
        <p:nvSpPr>
          <p:cNvPr id="9" name="Dalee">
            <a:hlinkClick r:id="" action="ppaction://macro?name=Next_Slide"/>
          </p:cNvPr>
          <p:cNvSpPr/>
          <p:nvPr/>
        </p:nvSpPr>
        <p:spPr>
          <a:xfrm>
            <a:off x="7086600" y="6395212"/>
            <a:ext cx="939800" cy="304800"/>
          </a:xfrm>
          <a:prstGeom prst="actionButtonBlank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smtClean="0">
                <a:solidFill>
                  <a:schemeClr val="tx2"/>
                </a:solidFill>
                <a:latin typeface="Arial"/>
              </a:rPr>
              <a:t>Далее</a:t>
            </a:r>
            <a:endParaRPr lang="ru-RU" sz="1400" b="1">
              <a:solidFill>
                <a:schemeClr val="tx2"/>
              </a:solidFill>
              <a:latin typeface="Arial"/>
            </a:endParaRPr>
          </a:p>
        </p:txBody>
      </p:sp>
      <p:sp>
        <p:nvSpPr>
          <p:cNvPr id="10" name="Out_Zd"/>
          <p:cNvSpPr txBox="1"/>
          <p:nvPr/>
        </p:nvSpPr>
        <p:spPr>
          <a:xfrm>
            <a:off x="1333500" y="6424044"/>
            <a:ext cx="504190" cy="289823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</a:ln>
        </p:spPr>
        <p:txBody>
          <a:bodyPr vert="horz" lIns="12700" tIns="6350" rIns="12700" bIns="6350" rtlCol="0" anchor="ctr" anchorCtr="1">
            <a:spAutoFit/>
          </a:bodyPr>
          <a:lstStyle/>
          <a:p>
            <a:r>
              <a:rPr lang="ru-RU" b="1" smtClean="0">
                <a:solidFill>
                  <a:schemeClr val="hlink"/>
                </a:solidFill>
                <a:latin typeface="Arial"/>
              </a:rPr>
              <a:t>15</a:t>
            </a:r>
            <a:endParaRPr lang="ru-RU" b="1">
              <a:solidFill>
                <a:schemeClr val="hlink"/>
              </a:solidFill>
              <a:latin typeface="Arial"/>
            </a:endParaRPr>
          </a:p>
        </p:txBody>
      </p:sp>
      <p:sp>
        <p:nvSpPr>
          <p:cNvPr id="11" name="Tx_Zd"/>
          <p:cNvSpPr txBox="1"/>
          <p:nvPr/>
        </p:nvSpPr>
        <p:spPr>
          <a:xfrm>
            <a:off x="508000" y="6438900"/>
            <a:ext cx="762000" cy="215444"/>
          </a:xfrm>
          <a:prstGeom prst="rect">
            <a:avLst/>
          </a:prstGeom>
          <a:noFill/>
        </p:spPr>
        <p:txBody>
          <a:bodyPr vert="horz" lIns="0" tIns="0" rIns="0" bIns="0" rtlCol="0" anchor="ctr">
            <a:spAutoFit/>
          </a:bodyPr>
          <a:lstStyle/>
          <a:p>
            <a:pPr algn="r"/>
            <a:r>
              <a:rPr lang="ru-RU" sz="1400" smtClean="0">
                <a:solidFill>
                  <a:schemeClr val="tx2"/>
                </a:solidFill>
                <a:latin typeface="Arial"/>
              </a:rPr>
              <a:t>Задание</a:t>
            </a:r>
            <a:endParaRPr lang="ru-RU" sz="1400">
              <a:solidFill>
                <a:schemeClr val="tx2"/>
              </a:solidFill>
              <a:latin typeface="Arial"/>
            </a:endParaRPr>
          </a:p>
        </p:txBody>
      </p:sp>
      <p:sp>
        <p:nvSpPr>
          <p:cNvPr id="12" name="Cena"/>
          <p:cNvSpPr txBox="1"/>
          <p:nvPr/>
        </p:nvSpPr>
        <p:spPr>
          <a:xfrm>
            <a:off x="1866900" y="6468110"/>
            <a:ext cx="431800" cy="153888"/>
          </a:xfrm>
          <a:prstGeom prst="rect">
            <a:avLst/>
          </a:prstGeom>
          <a:noFill/>
        </p:spPr>
        <p:txBody>
          <a:bodyPr vert="horz" lIns="0" tIns="0" rIns="0" bIns="0" rtlCol="0" anchor="ctr">
            <a:spAutoFit/>
          </a:bodyPr>
          <a:lstStyle/>
          <a:p>
            <a:pPr algn="r"/>
            <a:r>
              <a:rPr lang="ru-RU" sz="1000" smtClean="0">
                <a:solidFill>
                  <a:schemeClr val="tx2"/>
                </a:solidFill>
                <a:latin typeface="Arial"/>
              </a:rPr>
              <a:t>1 бал.</a:t>
            </a:r>
            <a:endParaRPr lang="ru-RU" sz="1000">
              <a:solidFill>
                <a:schemeClr val="tx2"/>
              </a:solidFill>
              <a:latin typeface="Arial"/>
            </a:endParaRPr>
          </a:p>
        </p:txBody>
      </p:sp>
      <p:sp>
        <p:nvSpPr>
          <p:cNvPr id="13" name="Tx_Inp"/>
          <p:cNvSpPr txBox="1"/>
          <p:nvPr/>
        </p:nvSpPr>
        <p:spPr>
          <a:xfrm>
            <a:off x="1111250" y="5589240"/>
            <a:ext cx="2374900" cy="461665"/>
          </a:xfrm>
          <a:prstGeom prst="rect">
            <a:avLst/>
          </a:prstGeom>
          <a:noFill/>
        </p:spPr>
        <p:txBody>
          <a:bodyPr vert="horz" rtlCol="0" anchor="ctr">
            <a:spAutoFit/>
          </a:bodyPr>
          <a:lstStyle/>
          <a:p>
            <a:pPr algn="r"/>
            <a:r>
              <a:rPr lang="ru-RU" sz="2400" dirty="0" smtClean="0">
                <a:latin typeface="Arial"/>
              </a:rPr>
              <a:t>Введите ответ:</a:t>
            </a:r>
            <a:endParaRPr lang="ru-RU" sz="2400" dirty="0">
              <a:latin typeface="Arial"/>
            </a:endParaRPr>
          </a:p>
        </p:txBody>
      </p: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685404" y="188640"/>
            <a:ext cx="8064896" cy="1584176"/>
          </a:xfrm>
        </p:spPr>
        <p:txBody>
          <a:bodyPr/>
          <a:lstStyle/>
          <a:p>
            <a:r>
              <a:rPr lang="ru-RU" sz="2000" b="1" dirty="0" smtClean="0">
                <a:solidFill>
                  <a:schemeClr val="accent3">
                    <a:lumMod val="10000"/>
                  </a:schemeClr>
                </a:solidFill>
              </a:rPr>
              <a:t>На диаграмме представлена информация о количестве сотовых телефонов, проданных четырьмя ведущими компаниями в 2004 году. Сколько телефонов было продано в этом году двумя ведущими компаниями. Ответ укажите в миллионах штук.</a:t>
            </a:r>
            <a:endParaRPr lang="ru-RU" sz="2000" b="1" dirty="0">
              <a:solidFill>
                <a:schemeClr val="accent3">
                  <a:lumMod val="10000"/>
                </a:schemeClr>
              </a:solidFill>
            </a:endParaRPr>
          </a:p>
        </p:txBody>
      </p: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3325313311"/>
              </p:ext>
            </p:extLst>
          </p:nvPr>
        </p:nvGraphicFramePr>
        <p:xfrm>
          <a:off x="1524000" y="1988840"/>
          <a:ext cx="6096000" cy="3472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custDataLst>
      <p:tags r:id="rId2"/>
    </p:custDataLst>
    <p:controls>
      <mc:AlternateContent xmlns:mc="http://schemas.openxmlformats.org/markup-compatibility/2006">
        <mc:Choice xmlns:v="urn:schemas-microsoft-com:vml" Requires="v">
          <p:control spid="15375" name="KAN_1" r:id="rId3" imgW="3876840" imgH="295200"/>
        </mc:Choice>
        <mc:Fallback>
          <p:control name="KAN_1" r:id="rId3" imgW="3876840" imgH="295200">
            <p:pic>
              <p:nvPicPr>
                <p:cNvPr id="0" name="KAN_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51275" y="5661025"/>
                  <a:ext cx="3873500" cy="2921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951564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nel"/>
          <p:cNvSpPr/>
          <p:nvPr/>
        </p:nvSpPr>
        <p:spPr>
          <a:xfrm>
            <a:off x="0" y="6235700"/>
            <a:ext cx="9144000" cy="619125"/>
          </a:xfrm>
          <a:prstGeom prst="rect">
            <a:avLst/>
          </a:prstGeom>
          <a:gradFill flip="none" rotWithShape="1">
            <a:gsLst>
              <a:gs pos="50000">
                <a:schemeClr val="accent1"/>
              </a:gs>
              <a:gs pos="0">
                <a:schemeClr val="bg1"/>
              </a:gs>
              <a:gs pos="100000">
                <a:schemeClr val="bg1"/>
              </a:gs>
            </a:gsLst>
            <a:lin ang="16200000" scaled="1"/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" name="Back"/>
          <p:cNvGrpSpPr/>
          <p:nvPr/>
        </p:nvGrpSpPr>
        <p:grpSpPr>
          <a:xfrm>
            <a:off x="6712712" y="6395212"/>
            <a:ext cx="290068" cy="301752"/>
            <a:chOff x="6712712" y="6395212"/>
            <a:chExt cx="290068" cy="301752"/>
          </a:xfrm>
        </p:grpSpPr>
        <p:sp>
          <p:nvSpPr>
            <p:cNvPr id="4" name="Treug1"/>
            <p:cNvSpPr/>
            <p:nvPr/>
          </p:nvSpPr>
          <p:spPr>
            <a:xfrm rot="16200000">
              <a:off x="6705600" y="6402324"/>
              <a:ext cx="298450" cy="284226"/>
            </a:xfrm>
            <a:prstGeom prst="triangl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Treug2"/>
            <p:cNvSpPr/>
            <p:nvPr/>
          </p:nvSpPr>
          <p:spPr>
            <a:xfrm rot="16200000">
              <a:off x="6722618" y="6416802"/>
              <a:ext cx="287274" cy="273050"/>
            </a:xfrm>
            <a:prstGeom prst="triangle">
              <a:avLst/>
            </a:prstGeom>
            <a:solidFill>
              <a:srgbClr val="777777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Treug3">
              <a:hlinkClick r:id="" action="ppaction://hlinkshowjump?jump=previousslide"/>
            </p:cNvPr>
            <p:cNvSpPr/>
            <p:nvPr/>
          </p:nvSpPr>
          <p:spPr>
            <a:xfrm rot="16200000">
              <a:off x="6726301" y="6423914"/>
              <a:ext cx="266319" cy="251968"/>
            </a:xfrm>
            <a:prstGeom prst="triangl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Out_Tim"/>
          <p:cNvSpPr txBox="1"/>
          <p:nvPr/>
        </p:nvSpPr>
        <p:spPr>
          <a:xfrm>
            <a:off x="8102600" y="6438900"/>
            <a:ext cx="647700" cy="212879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</a:ln>
        </p:spPr>
        <p:txBody>
          <a:bodyPr vert="horz" lIns="12700" tIns="6350" rIns="12700" bIns="6350" rtlCol="0" anchor="ctr" anchorCtr="1">
            <a:spAutoFit/>
          </a:bodyPr>
          <a:lstStyle/>
          <a:p>
            <a:endParaRPr lang="ru-RU" sz="1300">
              <a:solidFill>
                <a:schemeClr val="hlink"/>
              </a:solidFill>
              <a:latin typeface="Arial"/>
            </a:endParaRPr>
          </a:p>
        </p:txBody>
      </p:sp>
      <p:sp>
        <p:nvSpPr>
          <p:cNvPr id="9" name="Dalee">
            <a:hlinkClick r:id="" action="ppaction://macro?name=Next_Slide"/>
          </p:cNvPr>
          <p:cNvSpPr/>
          <p:nvPr/>
        </p:nvSpPr>
        <p:spPr>
          <a:xfrm>
            <a:off x="7086600" y="6395212"/>
            <a:ext cx="939800" cy="304800"/>
          </a:xfrm>
          <a:prstGeom prst="actionButtonBlank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smtClean="0">
                <a:solidFill>
                  <a:schemeClr val="tx2"/>
                </a:solidFill>
                <a:latin typeface="Arial"/>
              </a:rPr>
              <a:t>Далее</a:t>
            </a:r>
            <a:endParaRPr lang="ru-RU" sz="1400" b="1">
              <a:solidFill>
                <a:schemeClr val="tx2"/>
              </a:solidFill>
              <a:latin typeface="Arial"/>
            </a:endParaRPr>
          </a:p>
        </p:txBody>
      </p:sp>
      <p:sp>
        <p:nvSpPr>
          <p:cNvPr id="10" name="Out_Zd"/>
          <p:cNvSpPr txBox="1"/>
          <p:nvPr/>
        </p:nvSpPr>
        <p:spPr>
          <a:xfrm>
            <a:off x="1333500" y="6424044"/>
            <a:ext cx="504190" cy="289823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</a:ln>
        </p:spPr>
        <p:txBody>
          <a:bodyPr vert="horz" lIns="12700" tIns="6350" rIns="12700" bIns="6350" rtlCol="0" anchor="ctr" anchorCtr="1">
            <a:spAutoFit/>
          </a:bodyPr>
          <a:lstStyle/>
          <a:p>
            <a:r>
              <a:rPr lang="ru-RU" b="1" smtClean="0">
                <a:solidFill>
                  <a:schemeClr val="hlink"/>
                </a:solidFill>
                <a:latin typeface="Arial"/>
              </a:rPr>
              <a:t>16</a:t>
            </a:r>
            <a:endParaRPr lang="ru-RU" b="1">
              <a:solidFill>
                <a:schemeClr val="hlink"/>
              </a:solidFill>
              <a:latin typeface="Arial"/>
            </a:endParaRPr>
          </a:p>
        </p:txBody>
      </p:sp>
      <p:sp>
        <p:nvSpPr>
          <p:cNvPr id="11" name="Tx_Zd"/>
          <p:cNvSpPr txBox="1"/>
          <p:nvPr/>
        </p:nvSpPr>
        <p:spPr>
          <a:xfrm>
            <a:off x="508000" y="6438900"/>
            <a:ext cx="762000" cy="215444"/>
          </a:xfrm>
          <a:prstGeom prst="rect">
            <a:avLst/>
          </a:prstGeom>
          <a:noFill/>
        </p:spPr>
        <p:txBody>
          <a:bodyPr vert="horz" lIns="0" tIns="0" rIns="0" bIns="0" rtlCol="0" anchor="ctr">
            <a:spAutoFit/>
          </a:bodyPr>
          <a:lstStyle/>
          <a:p>
            <a:pPr algn="r"/>
            <a:r>
              <a:rPr lang="ru-RU" sz="1400" smtClean="0">
                <a:solidFill>
                  <a:schemeClr val="tx2"/>
                </a:solidFill>
                <a:latin typeface="Arial"/>
              </a:rPr>
              <a:t>Задание</a:t>
            </a:r>
            <a:endParaRPr lang="ru-RU" sz="1400">
              <a:solidFill>
                <a:schemeClr val="tx2"/>
              </a:solidFill>
              <a:latin typeface="Arial"/>
            </a:endParaRPr>
          </a:p>
        </p:txBody>
      </p:sp>
      <p:sp>
        <p:nvSpPr>
          <p:cNvPr id="12" name="Cena"/>
          <p:cNvSpPr txBox="1"/>
          <p:nvPr/>
        </p:nvSpPr>
        <p:spPr>
          <a:xfrm>
            <a:off x="1866900" y="6468110"/>
            <a:ext cx="431800" cy="153888"/>
          </a:xfrm>
          <a:prstGeom prst="rect">
            <a:avLst/>
          </a:prstGeom>
          <a:noFill/>
        </p:spPr>
        <p:txBody>
          <a:bodyPr vert="horz" lIns="0" tIns="0" rIns="0" bIns="0" rtlCol="0" anchor="ctr">
            <a:spAutoFit/>
          </a:bodyPr>
          <a:lstStyle/>
          <a:p>
            <a:pPr algn="r"/>
            <a:r>
              <a:rPr lang="ru-RU" sz="1000" smtClean="0">
                <a:solidFill>
                  <a:schemeClr val="tx2"/>
                </a:solidFill>
                <a:latin typeface="Arial"/>
              </a:rPr>
              <a:t>1 бал.</a:t>
            </a:r>
            <a:endParaRPr lang="ru-RU" sz="1000">
              <a:solidFill>
                <a:schemeClr val="tx2"/>
              </a:solidFill>
              <a:latin typeface="Arial"/>
            </a:endParaRPr>
          </a:p>
        </p:txBody>
      </p:sp>
      <p:sp>
        <p:nvSpPr>
          <p:cNvPr id="13" name="Tx_Inp"/>
          <p:cNvSpPr txBox="1"/>
          <p:nvPr/>
        </p:nvSpPr>
        <p:spPr>
          <a:xfrm>
            <a:off x="1111250" y="5589240"/>
            <a:ext cx="2374900" cy="461665"/>
          </a:xfrm>
          <a:prstGeom prst="rect">
            <a:avLst/>
          </a:prstGeom>
          <a:noFill/>
        </p:spPr>
        <p:txBody>
          <a:bodyPr vert="horz" rtlCol="0" anchor="ctr">
            <a:spAutoFit/>
          </a:bodyPr>
          <a:lstStyle/>
          <a:p>
            <a:pPr algn="r"/>
            <a:r>
              <a:rPr lang="ru-RU" sz="2400" dirty="0" smtClean="0">
                <a:latin typeface="Arial"/>
              </a:rPr>
              <a:t>Введите ответ:</a:t>
            </a:r>
            <a:endParaRPr lang="ru-RU" sz="2400" dirty="0">
              <a:latin typeface="Arial"/>
            </a:endParaRPr>
          </a:p>
        </p:txBody>
      </p: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683568" y="332656"/>
            <a:ext cx="8064896" cy="1584176"/>
          </a:xfrm>
        </p:spPr>
        <p:txBody>
          <a:bodyPr/>
          <a:lstStyle/>
          <a:p>
            <a:r>
              <a:rPr lang="ru-RU" sz="2000" b="1" dirty="0" smtClean="0">
                <a:solidFill>
                  <a:schemeClr val="accent3">
                    <a:lumMod val="10000"/>
                  </a:schemeClr>
                </a:solidFill>
              </a:rPr>
              <a:t>Куриные яйца в зависимости от их массы подразделяют на пять категорий: высшая, отборная, первая, вторая, третья. Используя данные, представленные в таблице, определите, к какой категории относится яйцо массой 41,4 г.</a:t>
            </a:r>
            <a:endParaRPr lang="ru-RU" sz="2000" b="1" dirty="0">
              <a:solidFill>
                <a:schemeClr val="accent3">
                  <a:lumMod val="10000"/>
                </a:schemeClr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3028199"/>
              </p:ext>
            </p:extLst>
          </p:nvPr>
        </p:nvGraphicFramePr>
        <p:xfrm>
          <a:off x="1524000" y="2564904"/>
          <a:ext cx="690245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1936"/>
                <a:gridCol w="4430514"/>
              </a:tblGrid>
              <a:tr h="370840">
                <a:tc>
                  <a:txBody>
                    <a:bodyPr/>
                    <a:lstStyle/>
                    <a:p>
                      <a:r>
                        <a:rPr lang="ru-RU" i="1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</a:rPr>
                        <a:t>Категория</a:t>
                      </a:r>
                      <a:endParaRPr lang="ru-RU" i="1" dirty="0">
                        <a:solidFill>
                          <a:schemeClr val="accent3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i="1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</a:rPr>
                        <a:t>Масса одного яйца, не менее грамма</a:t>
                      </a:r>
                      <a:endParaRPr lang="ru-RU" i="1" dirty="0">
                        <a:solidFill>
                          <a:schemeClr val="accent3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</a:rPr>
                        <a:t>Высшая</a:t>
                      </a:r>
                      <a:endParaRPr lang="ru-RU" dirty="0">
                        <a:solidFill>
                          <a:schemeClr val="accent3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</a:rPr>
                        <a:t>75,0 и выше</a:t>
                      </a:r>
                      <a:endParaRPr lang="ru-RU" dirty="0">
                        <a:solidFill>
                          <a:schemeClr val="accent3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</a:rPr>
                        <a:t>Отборная</a:t>
                      </a:r>
                      <a:endParaRPr lang="ru-RU" dirty="0">
                        <a:solidFill>
                          <a:schemeClr val="accent3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</a:rPr>
                        <a:t>65,0 - 74,9</a:t>
                      </a:r>
                      <a:endParaRPr lang="ru-RU" dirty="0">
                        <a:solidFill>
                          <a:schemeClr val="accent3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</a:rPr>
                        <a:t>Первая</a:t>
                      </a:r>
                      <a:endParaRPr lang="ru-RU" dirty="0">
                        <a:solidFill>
                          <a:schemeClr val="accent3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</a:rPr>
                        <a:t>55,0 – 64,9</a:t>
                      </a:r>
                      <a:endParaRPr lang="ru-RU" dirty="0">
                        <a:solidFill>
                          <a:schemeClr val="accent3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</a:rPr>
                        <a:t>Вторая</a:t>
                      </a:r>
                      <a:endParaRPr lang="ru-RU" dirty="0">
                        <a:solidFill>
                          <a:schemeClr val="accent3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</a:rPr>
                        <a:t>45,0 – 54,9</a:t>
                      </a:r>
                      <a:endParaRPr lang="ru-RU" dirty="0">
                        <a:solidFill>
                          <a:schemeClr val="accent3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</a:rPr>
                        <a:t>Третья</a:t>
                      </a:r>
                      <a:endParaRPr lang="ru-RU" dirty="0">
                        <a:solidFill>
                          <a:schemeClr val="accent3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</a:rPr>
                        <a:t>35,0</a:t>
                      </a:r>
                      <a:r>
                        <a:rPr lang="ru-RU" baseline="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</a:rPr>
                        <a:t> – 44,9</a:t>
                      </a:r>
                      <a:endParaRPr lang="ru-RU" dirty="0">
                        <a:solidFill>
                          <a:schemeClr val="accent3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custDataLst>
      <p:tags r:id="rId2"/>
    </p:custDataLst>
    <p:controls>
      <mc:AlternateContent xmlns:mc="http://schemas.openxmlformats.org/markup-compatibility/2006">
        <mc:Choice xmlns:v="urn:schemas-microsoft-com:vml" Requires="v">
          <p:control spid="13327" name="KAN_1" r:id="rId3" imgW="3876840" imgH="295200"/>
        </mc:Choice>
        <mc:Fallback>
          <p:control name="KAN_1" r:id="rId3" imgW="3876840" imgH="295200">
            <p:pic>
              <p:nvPicPr>
                <p:cNvPr id="0" name="KAN_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51275" y="5661025"/>
                  <a:ext cx="3873500" cy="2921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526259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nel"/>
          <p:cNvSpPr/>
          <p:nvPr/>
        </p:nvSpPr>
        <p:spPr>
          <a:xfrm>
            <a:off x="0" y="6235700"/>
            <a:ext cx="9144000" cy="619125"/>
          </a:xfrm>
          <a:prstGeom prst="rect">
            <a:avLst/>
          </a:prstGeom>
          <a:gradFill flip="none" rotWithShape="1">
            <a:gsLst>
              <a:gs pos="50000">
                <a:schemeClr val="accent1"/>
              </a:gs>
              <a:gs pos="0">
                <a:schemeClr val="bg1"/>
              </a:gs>
              <a:gs pos="100000">
                <a:schemeClr val="bg1"/>
              </a:gs>
            </a:gsLst>
            <a:lin ang="16200000" scaled="1"/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" name="Back"/>
          <p:cNvGrpSpPr/>
          <p:nvPr/>
        </p:nvGrpSpPr>
        <p:grpSpPr>
          <a:xfrm>
            <a:off x="6712712" y="6395212"/>
            <a:ext cx="290068" cy="301752"/>
            <a:chOff x="6712712" y="6395212"/>
            <a:chExt cx="290068" cy="301752"/>
          </a:xfrm>
        </p:grpSpPr>
        <p:sp>
          <p:nvSpPr>
            <p:cNvPr id="4" name="Treug1"/>
            <p:cNvSpPr/>
            <p:nvPr/>
          </p:nvSpPr>
          <p:spPr>
            <a:xfrm rot="16200000">
              <a:off x="6705600" y="6402324"/>
              <a:ext cx="298450" cy="284226"/>
            </a:xfrm>
            <a:prstGeom prst="triangl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Treug2"/>
            <p:cNvSpPr/>
            <p:nvPr/>
          </p:nvSpPr>
          <p:spPr>
            <a:xfrm rot="16200000">
              <a:off x="6722618" y="6416802"/>
              <a:ext cx="287274" cy="273050"/>
            </a:xfrm>
            <a:prstGeom prst="triangle">
              <a:avLst/>
            </a:prstGeom>
            <a:solidFill>
              <a:srgbClr val="777777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Treug3">
              <a:hlinkClick r:id="" action="ppaction://hlinkshowjump?jump=previousslide"/>
            </p:cNvPr>
            <p:cNvSpPr/>
            <p:nvPr/>
          </p:nvSpPr>
          <p:spPr>
            <a:xfrm rot="16200000">
              <a:off x="6726301" y="6423914"/>
              <a:ext cx="266319" cy="251968"/>
            </a:xfrm>
            <a:prstGeom prst="triangl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Out_Tim"/>
          <p:cNvSpPr txBox="1"/>
          <p:nvPr/>
        </p:nvSpPr>
        <p:spPr>
          <a:xfrm>
            <a:off x="8102600" y="6438900"/>
            <a:ext cx="647700" cy="212879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</a:ln>
        </p:spPr>
        <p:txBody>
          <a:bodyPr vert="horz" lIns="12700" tIns="6350" rIns="12700" bIns="6350" rtlCol="0" anchor="ctr" anchorCtr="1">
            <a:spAutoFit/>
          </a:bodyPr>
          <a:lstStyle/>
          <a:p>
            <a:endParaRPr lang="ru-RU" sz="1300">
              <a:solidFill>
                <a:schemeClr val="hlink"/>
              </a:solidFill>
              <a:latin typeface="Arial"/>
            </a:endParaRPr>
          </a:p>
        </p:txBody>
      </p:sp>
      <p:sp>
        <p:nvSpPr>
          <p:cNvPr id="9" name="Dalee">
            <a:hlinkClick r:id="" action="ppaction://macro?name=Next_Slide"/>
          </p:cNvPr>
          <p:cNvSpPr/>
          <p:nvPr/>
        </p:nvSpPr>
        <p:spPr>
          <a:xfrm>
            <a:off x="7086600" y="6395212"/>
            <a:ext cx="939800" cy="304800"/>
          </a:xfrm>
          <a:prstGeom prst="actionButtonBlank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smtClean="0">
                <a:solidFill>
                  <a:schemeClr val="tx2"/>
                </a:solidFill>
                <a:latin typeface="Arial"/>
              </a:rPr>
              <a:t>Далее</a:t>
            </a:r>
            <a:endParaRPr lang="ru-RU" sz="1400" b="1">
              <a:solidFill>
                <a:schemeClr val="tx2"/>
              </a:solidFill>
              <a:latin typeface="Arial"/>
            </a:endParaRPr>
          </a:p>
        </p:txBody>
      </p:sp>
      <p:sp>
        <p:nvSpPr>
          <p:cNvPr id="10" name="Out_Zd"/>
          <p:cNvSpPr txBox="1"/>
          <p:nvPr/>
        </p:nvSpPr>
        <p:spPr>
          <a:xfrm>
            <a:off x="1333500" y="6424044"/>
            <a:ext cx="504190" cy="289823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</a:ln>
        </p:spPr>
        <p:txBody>
          <a:bodyPr vert="horz" lIns="12700" tIns="6350" rIns="12700" bIns="6350" rtlCol="0" anchor="ctr" anchorCtr="1">
            <a:spAutoFit/>
          </a:bodyPr>
          <a:lstStyle/>
          <a:p>
            <a:r>
              <a:rPr lang="ru-RU" b="1" smtClean="0">
                <a:solidFill>
                  <a:schemeClr val="hlink"/>
                </a:solidFill>
                <a:latin typeface="Arial"/>
              </a:rPr>
              <a:t>17</a:t>
            </a:r>
            <a:endParaRPr lang="ru-RU" b="1">
              <a:solidFill>
                <a:schemeClr val="hlink"/>
              </a:solidFill>
              <a:latin typeface="Arial"/>
            </a:endParaRPr>
          </a:p>
        </p:txBody>
      </p:sp>
      <p:sp>
        <p:nvSpPr>
          <p:cNvPr id="11" name="Tx_Zd"/>
          <p:cNvSpPr txBox="1"/>
          <p:nvPr/>
        </p:nvSpPr>
        <p:spPr>
          <a:xfrm>
            <a:off x="508000" y="6438900"/>
            <a:ext cx="762000" cy="215444"/>
          </a:xfrm>
          <a:prstGeom prst="rect">
            <a:avLst/>
          </a:prstGeom>
          <a:noFill/>
        </p:spPr>
        <p:txBody>
          <a:bodyPr vert="horz" lIns="0" tIns="0" rIns="0" bIns="0" rtlCol="0" anchor="ctr">
            <a:spAutoFit/>
          </a:bodyPr>
          <a:lstStyle/>
          <a:p>
            <a:pPr algn="r"/>
            <a:r>
              <a:rPr lang="ru-RU" sz="1400" smtClean="0">
                <a:solidFill>
                  <a:schemeClr val="tx2"/>
                </a:solidFill>
                <a:latin typeface="Arial"/>
              </a:rPr>
              <a:t>Задание</a:t>
            </a:r>
            <a:endParaRPr lang="ru-RU" sz="1400">
              <a:solidFill>
                <a:schemeClr val="tx2"/>
              </a:solidFill>
              <a:latin typeface="Arial"/>
            </a:endParaRPr>
          </a:p>
        </p:txBody>
      </p:sp>
      <p:sp>
        <p:nvSpPr>
          <p:cNvPr id="12" name="Cena"/>
          <p:cNvSpPr txBox="1"/>
          <p:nvPr/>
        </p:nvSpPr>
        <p:spPr>
          <a:xfrm>
            <a:off x="1866900" y="6468110"/>
            <a:ext cx="431800" cy="153888"/>
          </a:xfrm>
          <a:prstGeom prst="rect">
            <a:avLst/>
          </a:prstGeom>
          <a:noFill/>
        </p:spPr>
        <p:txBody>
          <a:bodyPr vert="horz" lIns="0" tIns="0" rIns="0" bIns="0" rtlCol="0" anchor="ctr">
            <a:spAutoFit/>
          </a:bodyPr>
          <a:lstStyle/>
          <a:p>
            <a:pPr algn="r"/>
            <a:r>
              <a:rPr lang="ru-RU" sz="1000" smtClean="0">
                <a:solidFill>
                  <a:schemeClr val="tx2"/>
                </a:solidFill>
                <a:latin typeface="Arial"/>
              </a:rPr>
              <a:t>1 бал.</a:t>
            </a:r>
            <a:endParaRPr lang="ru-RU" sz="1000">
              <a:solidFill>
                <a:schemeClr val="tx2"/>
              </a:solidFill>
              <a:latin typeface="Arial"/>
            </a:endParaRPr>
          </a:p>
        </p:txBody>
      </p:sp>
      <p:sp>
        <p:nvSpPr>
          <p:cNvPr id="13" name="Tx_Inp"/>
          <p:cNvSpPr txBox="1"/>
          <p:nvPr/>
        </p:nvSpPr>
        <p:spPr>
          <a:xfrm>
            <a:off x="1111250" y="5589240"/>
            <a:ext cx="2374900" cy="461665"/>
          </a:xfrm>
          <a:prstGeom prst="rect">
            <a:avLst/>
          </a:prstGeom>
          <a:noFill/>
        </p:spPr>
        <p:txBody>
          <a:bodyPr vert="horz" rtlCol="0" anchor="ctr">
            <a:spAutoFit/>
          </a:bodyPr>
          <a:lstStyle/>
          <a:p>
            <a:pPr algn="r"/>
            <a:r>
              <a:rPr lang="ru-RU" sz="2400" dirty="0" smtClean="0">
                <a:latin typeface="Arial"/>
              </a:rPr>
              <a:t>Введите ответ:</a:t>
            </a:r>
            <a:endParaRPr lang="ru-RU" sz="2400" dirty="0">
              <a:latin typeface="Arial"/>
            </a:endParaRPr>
          </a:p>
        </p:txBody>
      </p: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1079104" y="1911698"/>
            <a:ext cx="8064896" cy="2957462"/>
          </a:xfrm>
        </p:spPr>
        <p:txBody>
          <a:bodyPr/>
          <a:lstStyle/>
          <a:p>
            <a:r>
              <a:rPr lang="ru-RU" sz="2000" b="1" dirty="0" smtClean="0">
                <a:solidFill>
                  <a:schemeClr val="accent3">
                    <a:lumMod val="10000"/>
                  </a:schemeClr>
                </a:solidFill>
              </a:rPr>
              <a:t>Оля, Денис, Витя и Рита бросили жребий- кому начинать игру. Найдите вероятность того, что начинать игру должна будет Рита.</a:t>
            </a:r>
            <a:endParaRPr lang="ru-RU" sz="2000" b="1" dirty="0">
              <a:solidFill>
                <a:schemeClr val="accent3">
                  <a:lumMod val="10000"/>
                </a:schemeClr>
              </a:solidFill>
            </a:endParaRPr>
          </a:p>
        </p:txBody>
      </p:sp>
      <p:pic>
        <p:nvPicPr>
          <p:cNvPr id="17415" name="Picture 7" descr="Анимация детишки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491" y="3140968"/>
            <a:ext cx="1857375" cy="128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7" name="Picture 9" descr="Анимация детишки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264793"/>
            <a:ext cx="714375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2"/>
    </p:custDataLst>
    <p:controls>
      <mc:AlternateContent xmlns:mc="http://schemas.openxmlformats.org/markup-compatibility/2006">
        <mc:Choice xmlns:v="urn:schemas-microsoft-com:vml" Requires="v">
          <p:control spid="17423" name="KAN_1" r:id="rId3" imgW="3876840" imgH="295200"/>
        </mc:Choice>
        <mc:Fallback>
          <p:control name="KAN_1" r:id="rId3" imgW="3876840" imgH="295200">
            <p:pic>
              <p:nvPicPr>
                <p:cNvPr id="0" name="KAN_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51275" y="5661025"/>
                  <a:ext cx="3873500" cy="2921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347791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6237288"/>
            <a:ext cx="9144000" cy="62071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ru-RU">
              <a:solidFill>
                <a:srgbClr val="BAC9D0"/>
              </a:solidFill>
              <a:latin typeface="Arial" charset="0"/>
            </a:endParaRPr>
          </a:p>
        </p:txBody>
      </p:sp>
      <p:sp>
        <p:nvSpPr>
          <p:cNvPr id="8195" name="Out_Zd"/>
          <p:cNvSpPr txBox="1">
            <a:spLocks noChangeArrowheads="1"/>
          </p:cNvSpPr>
          <p:nvPr/>
        </p:nvSpPr>
        <p:spPr bwMode="auto">
          <a:xfrm>
            <a:off x="1331913" y="6386513"/>
            <a:ext cx="503237" cy="323850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  <a:miter lim="800000"/>
            <a:headEnd/>
            <a:tailEnd/>
          </a:ln>
        </p:spPr>
        <p:txBody>
          <a:bodyPr lIns="18000" tIns="10800" rIns="18000" bIns="10800"/>
          <a:lstStyle/>
          <a:p>
            <a:pPr algn="ctr">
              <a:spcBef>
                <a:spcPct val="50000"/>
              </a:spcBef>
            </a:pPr>
            <a:r>
              <a:rPr lang="ru-RU" b="1" smtClean="0">
                <a:solidFill>
                  <a:schemeClr val="hlink"/>
                </a:solidFill>
                <a:latin typeface="Arial" charset="0"/>
              </a:rPr>
              <a:t>18</a:t>
            </a:r>
            <a:endParaRPr lang="ru-RU" b="1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8196" name="Out_Tim"/>
          <p:cNvSpPr txBox="1">
            <a:spLocks noChangeArrowheads="1"/>
          </p:cNvSpPr>
          <p:nvPr/>
        </p:nvSpPr>
        <p:spPr bwMode="auto">
          <a:xfrm>
            <a:off x="8101013" y="6418263"/>
            <a:ext cx="647700" cy="221866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  <a:miter lim="800000"/>
            <a:headEnd/>
            <a:tailEnd/>
          </a:ln>
        </p:spPr>
        <p:txBody>
          <a:bodyPr lIns="18000" tIns="10800" rIns="18000" bIns="10800">
            <a:spAutoFit/>
          </a:bodyPr>
          <a:lstStyle/>
          <a:p>
            <a:pPr algn="ctr">
              <a:spcBef>
                <a:spcPct val="50000"/>
              </a:spcBef>
            </a:pPr>
            <a:endParaRPr lang="ru-RU" sz="1300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8197" name="Tx_Zd"/>
          <p:cNvSpPr txBox="1">
            <a:spLocks noChangeArrowheads="1"/>
          </p:cNvSpPr>
          <p:nvPr/>
        </p:nvSpPr>
        <p:spPr bwMode="auto">
          <a:xfrm>
            <a:off x="484188" y="6442075"/>
            <a:ext cx="7588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1400">
                <a:solidFill>
                  <a:schemeClr val="tx2"/>
                </a:solidFill>
                <a:latin typeface="Arial" charset="0"/>
              </a:rPr>
              <a:t>Задание</a:t>
            </a:r>
          </a:p>
        </p:txBody>
      </p:sp>
      <p:grpSp>
        <p:nvGrpSpPr>
          <p:cNvPr id="8198" name="Group 43"/>
          <p:cNvGrpSpPr>
            <a:grpSpLocks noChangeAspect="1"/>
          </p:cNvGrpSpPr>
          <p:nvPr/>
        </p:nvGrpSpPr>
        <p:grpSpPr bwMode="auto">
          <a:xfrm>
            <a:off x="6732588" y="6394450"/>
            <a:ext cx="287337" cy="306388"/>
            <a:chOff x="3115" y="4008"/>
            <a:chExt cx="195" cy="209"/>
          </a:xfrm>
        </p:grpSpPr>
        <p:sp>
          <p:nvSpPr>
            <p:cNvPr id="8234" name="AutoShape 44">
              <a:hlinkClick r:id="" action="ppaction://hlinkshowjump?jump=previousslide"/>
            </p:cNvPr>
            <p:cNvSpPr>
              <a:spLocks noChangeAspect="1" noChangeArrowheads="1"/>
            </p:cNvSpPr>
            <p:nvPr/>
          </p:nvSpPr>
          <p:spPr bwMode="auto">
            <a:xfrm rot="-5400000">
              <a:off x="3109" y="4014"/>
              <a:ext cx="204" cy="192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38100" cmpd="dbl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ru-RU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235" name="AutoShape 45">
              <a:hlinkClick r:id="" action="ppaction://hlinkshowjump?jump=previousslide"/>
            </p:cNvPr>
            <p:cNvSpPr>
              <a:spLocks noChangeAspect="1" noChangeArrowheads="1"/>
            </p:cNvSpPr>
            <p:nvPr/>
          </p:nvSpPr>
          <p:spPr bwMode="auto">
            <a:xfrm rot="-5400000">
              <a:off x="3119" y="4026"/>
              <a:ext cx="197" cy="185"/>
            </a:xfrm>
            <a:prstGeom prst="triangle">
              <a:avLst>
                <a:gd name="adj" fmla="val 50000"/>
              </a:avLst>
            </a:prstGeom>
            <a:solidFill>
              <a:srgbClr val="777777"/>
            </a:solidFill>
            <a:ln w="38100" cmpd="dbl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ru-RU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236" name="AutoShape 46">
              <a:hlinkClick r:id="" action="ppaction://hlinkshowjump?jump=previousslide" highlightClick="1"/>
            </p:cNvPr>
            <p:cNvSpPr>
              <a:spLocks noChangeAspect="1" noChangeArrowheads="1"/>
            </p:cNvSpPr>
            <p:nvPr/>
          </p:nvSpPr>
          <p:spPr bwMode="auto">
            <a:xfrm rot="-5400000">
              <a:off x="3122" y="4032"/>
              <a:ext cx="181" cy="17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38100" cmpd="dbl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ru-RU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8199" name="Rectangle 47"/>
          <p:cNvSpPr>
            <a:spLocks noChangeArrowheads="1"/>
          </p:cNvSpPr>
          <p:nvPr/>
        </p:nvSpPr>
        <p:spPr bwMode="auto">
          <a:xfrm>
            <a:off x="1116013" y="274638"/>
            <a:ext cx="75707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b="1" dirty="0" smtClean="0">
                <a:solidFill>
                  <a:schemeClr val="accent3">
                    <a:lumMod val="10000"/>
                  </a:schemeClr>
                </a:solidFill>
                <a:latin typeface="Arial" charset="0"/>
              </a:rPr>
              <a:t>На диаграмме показан возрастной состав населения Индонезии. Определите по диаграмме, какая из возрастных категорий самая малочисленная.</a:t>
            </a:r>
            <a:endParaRPr lang="ru-RU" b="1" dirty="0">
              <a:solidFill>
                <a:schemeClr val="accent3">
                  <a:lumMod val="10000"/>
                </a:schemeClr>
              </a:solidFill>
              <a:latin typeface="Arial" charset="0"/>
            </a:endParaRPr>
          </a:p>
        </p:txBody>
      </p:sp>
      <p:sp>
        <p:nvSpPr>
          <p:cNvPr id="8200" name="Rectangle 48"/>
          <p:cNvSpPr>
            <a:spLocks noChangeArrowheads="1"/>
          </p:cNvSpPr>
          <p:nvPr/>
        </p:nvSpPr>
        <p:spPr bwMode="auto">
          <a:xfrm>
            <a:off x="1292224" y="2495550"/>
            <a:ext cx="68748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ru-RU" dirty="0" smtClean="0">
                <a:latin typeface="Arial" charset="0"/>
              </a:rPr>
              <a:t>0-14</a:t>
            </a:r>
            <a:endParaRPr lang="ru-RU" dirty="0">
              <a:latin typeface="Arial" charset="0"/>
            </a:endParaRPr>
          </a:p>
        </p:txBody>
      </p:sp>
      <p:sp>
        <p:nvSpPr>
          <p:cNvPr id="8201" name="Rectangle 49"/>
          <p:cNvSpPr>
            <a:spLocks noChangeArrowheads="1"/>
          </p:cNvSpPr>
          <p:nvPr/>
        </p:nvSpPr>
        <p:spPr bwMode="auto">
          <a:xfrm>
            <a:off x="1292224" y="3130550"/>
            <a:ext cx="7600255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ru-RU" dirty="0" smtClean="0">
                <a:latin typeface="Arial" charset="0"/>
              </a:rPr>
              <a:t>15 – 50 лет</a:t>
            </a:r>
            <a:endParaRPr lang="ru-RU" dirty="0">
              <a:latin typeface="Arial" charset="0"/>
            </a:endParaRPr>
          </a:p>
        </p:txBody>
      </p:sp>
      <p:sp>
        <p:nvSpPr>
          <p:cNvPr id="8202" name="Rectangle 50"/>
          <p:cNvSpPr>
            <a:spLocks noChangeArrowheads="1"/>
          </p:cNvSpPr>
          <p:nvPr/>
        </p:nvSpPr>
        <p:spPr bwMode="auto">
          <a:xfrm>
            <a:off x="1292225" y="3765550"/>
            <a:ext cx="713263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ru-RU" sz="2400" dirty="0">
              <a:latin typeface="Arial" charset="0"/>
            </a:endParaRPr>
          </a:p>
        </p:txBody>
      </p:sp>
      <p:sp>
        <p:nvSpPr>
          <p:cNvPr id="8203" name="Rectangle 51"/>
          <p:cNvSpPr>
            <a:spLocks noChangeArrowheads="1"/>
          </p:cNvSpPr>
          <p:nvPr/>
        </p:nvSpPr>
        <p:spPr bwMode="auto">
          <a:xfrm>
            <a:off x="1292225" y="4402138"/>
            <a:ext cx="1767608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ru-RU" dirty="0" smtClean="0">
                <a:latin typeface="Arial" charset="0"/>
              </a:rPr>
              <a:t>65 лет и более</a:t>
            </a:r>
            <a:endParaRPr lang="ru-RU" dirty="0">
              <a:latin typeface="Arial" charset="0"/>
            </a:endParaRPr>
          </a:p>
        </p:txBody>
      </p:sp>
      <p:grpSp>
        <p:nvGrpSpPr>
          <p:cNvPr id="8204" name="KAN 1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44500" y="2514600"/>
            <a:ext cx="647700" cy="395288"/>
            <a:chOff x="521" y="1309"/>
            <a:chExt cx="408" cy="249"/>
          </a:xfrm>
        </p:grpSpPr>
        <p:sp>
          <p:nvSpPr>
            <p:cNvPr id="56" name="Fon"/>
            <p:cNvSpPr>
              <a:spLocks noChangeArrowheads="1"/>
            </p:cNvSpPr>
            <p:nvPr/>
          </p:nvSpPr>
          <p:spPr bwMode="auto">
            <a:xfrm>
              <a:off x="521" y="1309"/>
              <a:ext cx="408" cy="24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>
                <a:defRPr/>
              </a:pPr>
              <a:r>
                <a:rPr lang="ru-RU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1</a:t>
              </a:r>
            </a:p>
          </p:txBody>
        </p:sp>
        <p:sp>
          <p:nvSpPr>
            <p:cNvPr id="57" name="Prkl"/>
            <p:cNvSpPr>
              <a:spLocks noChangeArrowheads="1"/>
            </p:cNvSpPr>
            <p:nvPr/>
          </p:nvSpPr>
          <p:spPr bwMode="auto">
            <a:xfrm>
              <a:off x="533" y="1320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2313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ru-RU">
                  <a:latin typeface="Arial" charset="0"/>
                </a:rPr>
                <a:t>1</a:t>
              </a:r>
            </a:p>
          </p:txBody>
        </p:sp>
        <p:sp>
          <p:nvSpPr>
            <p:cNvPr id="58" name="Oval 9"/>
            <p:cNvSpPr>
              <a:spLocks noChangeArrowheads="1"/>
            </p:cNvSpPr>
            <p:nvPr/>
          </p:nvSpPr>
          <p:spPr bwMode="auto">
            <a:xfrm>
              <a:off x="556" y="1343"/>
              <a:ext cx="181" cy="181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23137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8232" name="Oval 10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579" y="1365"/>
              <a:ext cx="136" cy="136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8233" name="Metka" hidden="1">
              <a:hlinkClick r:id="" action="ppaction://macro?name=Obr_FP"/>
            </p:cNvPr>
            <p:cNvSpPr>
              <a:spLocks/>
            </p:cNvSpPr>
            <p:nvPr/>
          </p:nvSpPr>
          <p:spPr bwMode="auto">
            <a:xfrm>
              <a:off x="601" y="1388"/>
              <a:ext cx="91" cy="91"/>
            </a:xfrm>
            <a:custGeom>
              <a:avLst/>
              <a:gdLst>
                <a:gd name="T0" fmla="*/ 0 w 2176"/>
                <a:gd name="T1" fmla="*/ 0 h 2179"/>
                <a:gd name="T2" fmla="*/ 0 w 2176"/>
                <a:gd name="T3" fmla="*/ 0 h 2179"/>
                <a:gd name="T4" fmla="*/ 0 w 2176"/>
                <a:gd name="T5" fmla="*/ 0 h 2179"/>
                <a:gd name="T6" fmla="*/ 0 w 2176"/>
                <a:gd name="T7" fmla="*/ 0 h 2179"/>
                <a:gd name="T8" fmla="*/ 0 w 2176"/>
                <a:gd name="T9" fmla="*/ 0 h 21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76"/>
                <a:gd name="T16" fmla="*/ 0 h 2179"/>
                <a:gd name="T17" fmla="*/ 2176 w 2176"/>
                <a:gd name="T18" fmla="*/ 2179 h 21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76" h="2179">
                  <a:moveTo>
                    <a:pt x="1090" y="2"/>
                  </a:moveTo>
                  <a:cubicBezTo>
                    <a:pt x="1708" y="4"/>
                    <a:pt x="2176" y="479"/>
                    <a:pt x="2176" y="1088"/>
                  </a:cubicBezTo>
                  <a:cubicBezTo>
                    <a:pt x="2176" y="1697"/>
                    <a:pt x="1720" y="2169"/>
                    <a:pt x="1090" y="2174"/>
                  </a:cubicBezTo>
                  <a:cubicBezTo>
                    <a:pt x="460" y="2179"/>
                    <a:pt x="8" y="1689"/>
                    <a:pt x="4" y="1088"/>
                  </a:cubicBezTo>
                  <a:cubicBezTo>
                    <a:pt x="0" y="487"/>
                    <a:pt x="472" y="0"/>
                    <a:pt x="1090" y="2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</p:grpSp>
      <p:grpSp>
        <p:nvGrpSpPr>
          <p:cNvPr id="8205" name="KAN 2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444500" y="3149600"/>
            <a:ext cx="647700" cy="395288"/>
            <a:chOff x="521" y="1309"/>
            <a:chExt cx="408" cy="249"/>
          </a:xfrm>
        </p:grpSpPr>
        <p:sp>
          <p:nvSpPr>
            <p:cNvPr id="62" name="Fon"/>
            <p:cNvSpPr>
              <a:spLocks noChangeArrowheads="1"/>
            </p:cNvSpPr>
            <p:nvPr/>
          </p:nvSpPr>
          <p:spPr bwMode="auto">
            <a:xfrm>
              <a:off x="521" y="1309"/>
              <a:ext cx="408" cy="24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>
                <a:defRPr/>
              </a:pPr>
              <a:r>
                <a:rPr lang="ru-RU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2</a:t>
              </a:r>
            </a:p>
          </p:txBody>
        </p:sp>
        <p:sp>
          <p:nvSpPr>
            <p:cNvPr id="63" name="Prkl"/>
            <p:cNvSpPr>
              <a:spLocks noChangeArrowheads="1"/>
            </p:cNvSpPr>
            <p:nvPr/>
          </p:nvSpPr>
          <p:spPr bwMode="auto">
            <a:xfrm>
              <a:off x="533" y="1320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2313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ru-RU">
                  <a:latin typeface="Arial" charset="0"/>
                </a:rPr>
                <a:t>0</a:t>
              </a:r>
            </a:p>
          </p:txBody>
        </p:sp>
        <p:sp>
          <p:nvSpPr>
            <p:cNvPr id="64" name="Oval 9"/>
            <p:cNvSpPr>
              <a:spLocks noChangeArrowheads="1"/>
            </p:cNvSpPr>
            <p:nvPr/>
          </p:nvSpPr>
          <p:spPr bwMode="auto">
            <a:xfrm>
              <a:off x="556" y="1343"/>
              <a:ext cx="181" cy="181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23137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8227" name="Oval 10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579" y="1365"/>
              <a:ext cx="136" cy="136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8228" name="Metka" hidden="1">
              <a:hlinkClick r:id="" action="ppaction://macro?name=Obr_FP"/>
            </p:cNvPr>
            <p:cNvSpPr>
              <a:spLocks/>
            </p:cNvSpPr>
            <p:nvPr/>
          </p:nvSpPr>
          <p:spPr bwMode="auto">
            <a:xfrm>
              <a:off x="601" y="1388"/>
              <a:ext cx="91" cy="91"/>
            </a:xfrm>
            <a:custGeom>
              <a:avLst/>
              <a:gdLst>
                <a:gd name="T0" fmla="*/ 0 w 2176"/>
                <a:gd name="T1" fmla="*/ 0 h 2179"/>
                <a:gd name="T2" fmla="*/ 0 w 2176"/>
                <a:gd name="T3" fmla="*/ 0 h 2179"/>
                <a:gd name="T4" fmla="*/ 0 w 2176"/>
                <a:gd name="T5" fmla="*/ 0 h 2179"/>
                <a:gd name="T6" fmla="*/ 0 w 2176"/>
                <a:gd name="T7" fmla="*/ 0 h 2179"/>
                <a:gd name="T8" fmla="*/ 0 w 2176"/>
                <a:gd name="T9" fmla="*/ 0 h 21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76"/>
                <a:gd name="T16" fmla="*/ 0 h 2179"/>
                <a:gd name="T17" fmla="*/ 2176 w 2176"/>
                <a:gd name="T18" fmla="*/ 2179 h 21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76" h="2179">
                  <a:moveTo>
                    <a:pt x="1090" y="2"/>
                  </a:moveTo>
                  <a:cubicBezTo>
                    <a:pt x="1708" y="4"/>
                    <a:pt x="2176" y="479"/>
                    <a:pt x="2176" y="1088"/>
                  </a:cubicBezTo>
                  <a:cubicBezTo>
                    <a:pt x="2176" y="1697"/>
                    <a:pt x="1720" y="2169"/>
                    <a:pt x="1090" y="2174"/>
                  </a:cubicBezTo>
                  <a:cubicBezTo>
                    <a:pt x="460" y="2179"/>
                    <a:pt x="8" y="1689"/>
                    <a:pt x="4" y="1088"/>
                  </a:cubicBezTo>
                  <a:cubicBezTo>
                    <a:pt x="0" y="487"/>
                    <a:pt x="472" y="0"/>
                    <a:pt x="1090" y="2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</p:grpSp>
      <p:grpSp>
        <p:nvGrpSpPr>
          <p:cNvPr id="8206" name="KAN 3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444500" y="3784600"/>
            <a:ext cx="647700" cy="395288"/>
            <a:chOff x="521" y="1309"/>
            <a:chExt cx="408" cy="249"/>
          </a:xfrm>
        </p:grpSpPr>
        <p:sp>
          <p:nvSpPr>
            <p:cNvPr id="68" name="Fon"/>
            <p:cNvSpPr>
              <a:spLocks noChangeArrowheads="1"/>
            </p:cNvSpPr>
            <p:nvPr/>
          </p:nvSpPr>
          <p:spPr bwMode="auto">
            <a:xfrm>
              <a:off x="521" y="1309"/>
              <a:ext cx="408" cy="24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>
                <a:defRPr/>
              </a:pPr>
              <a:r>
                <a:rPr lang="ru-RU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3</a:t>
              </a:r>
            </a:p>
          </p:txBody>
        </p:sp>
        <p:sp>
          <p:nvSpPr>
            <p:cNvPr id="69" name="Prkl"/>
            <p:cNvSpPr>
              <a:spLocks noChangeArrowheads="1"/>
            </p:cNvSpPr>
            <p:nvPr/>
          </p:nvSpPr>
          <p:spPr bwMode="auto">
            <a:xfrm>
              <a:off x="533" y="1320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2313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ru-RU">
                  <a:latin typeface="Arial" charset="0"/>
                </a:rPr>
                <a:t>1</a:t>
              </a:r>
            </a:p>
          </p:txBody>
        </p:sp>
        <p:sp>
          <p:nvSpPr>
            <p:cNvPr id="70" name="Oval 9"/>
            <p:cNvSpPr>
              <a:spLocks noChangeArrowheads="1"/>
            </p:cNvSpPr>
            <p:nvPr/>
          </p:nvSpPr>
          <p:spPr bwMode="auto">
            <a:xfrm>
              <a:off x="556" y="1343"/>
              <a:ext cx="181" cy="181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23137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8222" name="Oval 10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579" y="1365"/>
              <a:ext cx="136" cy="136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8223" name="Metka" hidden="1">
              <a:hlinkClick r:id="" action="ppaction://macro?name=Obr_FP"/>
            </p:cNvPr>
            <p:cNvSpPr>
              <a:spLocks/>
            </p:cNvSpPr>
            <p:nvPr/>
          </p:nvSpPr>
          <p:spPr bwMode="auto">
            <a:xfrm>
              <a:off x="601" y="1388"/>
              <a:ext cx="91" cy="91"/>
            </a:xfrm>
            <a:custGeom>
              <a:avLst/>
              <a:gdLst>
                <a:gd name="T0" fmla="*/ 0 w 2176"/>
                <a:gd name="T1" fmla="*/ 0 h 2179"/>
                <a:gd name="T2" fmla="*/ 0 w 2176"/>
                <a:gd name="T3" fmla="*/ 0 h 2179"/>
                <a:gd name="T4" fmla="*/ 0 w 2176"/>
                <a:gd name="T5" fmla="*/ 0 h 2179"/>
                <a:gd name="T6" fmla="*/ 0 w 2176"/>
                <a:gd name="T7" fmla="*/ 0 h 2179"/>
                <a:gd name="T8" fmla="*/ 0 w 2176"/>
                <a:gd name="T9" fmla="*/ 0 h 21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76"/>
                <a:gd name="T16" fmla="*/ 0 h 2179"/>
                <a:gd name="T17" fmla="*/ 2176 w 2176"/>
                <a:gd name="T18" fmla="*/ 2179 h 21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76" h="2179">
                  <a:moveTo>
                    <a:pt x="1090" y="2"/>
                  </a:moveTo>
                  <a:cubicBezTo>
                    <a:pt x="1708" y="4"/>
                    <a:pt x="2176" y="479"/>
                    <a:pt x="2176" y="1088"/>
                  </a:cubicBezTo>
                  <a:cubicBezTo>
                    <a:pt x="2176" y="1697"/>
                    <a:pt x="1720" y="2169"/>
                    <a:pt x="1090" y="2174"/>
                  </a:cubicBezTo>
                  <a:cubicBezTo>
                    <a:pt x="460" y="2179"/>
                    <a:pt x="8" y="1689"/>
                    <a:pt x="4" y="1088"/>
                  </a:cubicBezTo>
                  <a:cubicBezTo>
                    <a:pt x="0" y="487"/>
                    <a:pt x="472" y="0"/>
                    <a:pt x="1090" y="2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</p:grpSp>
      <p:grpSp>
        <p:nvGrpSpPr>
          <p:cNvPr id="8207" name="KAN 4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444500" y="4419600"/>
            <a:ext cx="647700" cy="395288"/>
            <a:chOff x="521" y="1309"/>
            <a:chExt cx="408" cy="249"/>
          </a:xfrm>
        </p:grpSpPr>
        <p:sp>
          <p:nvSpPr>
            <p:cNvPr id="74" name="Fon"/>
            <p:cNvSpPr>
              <a:spLocks noChangeArrowheads="1"/>
            </p:cNvSpPr>
            <p:nvPr/>
          </p:nvSpPr>
          <p:spPr bwMode="auto">
            <a:xfrm>
              <a:off x="521" y="1309"/>
              <a:ext cx="408" cy="24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>
                <a:defRPr/>
              </a:pPr>
              <a:r>
                <a:rPr lang="ru-RU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4</a:t>
              </a:r>
            </a:p>
          </p:txBody>
        </p:sp>
        <p:sp>
          <p:nvSpPr>
            <p:cNvPr id="75" name="Prkl"/>
            <p:cNvSpPr>
              <a:spLocks noChangeArrowheads="1"/>
            </p:cNvSpPr>
            <p:nvPr/>
          </p:nvSpPr>
          <p:spPr bwMode="auto">
            <a:xfrm>
              <a:off x="533" y="1320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2313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ru-RU">
                  <a:latin typeface="Arial" charset="0"/>
                </a:rPr>
                <a:t>0</a:t>
              </a:r>
            </a:p>
          </p:txBody>
        </p:sp>
        <p:sp>
          <p:nvSpPr>
            <p:cNvPr id="76" name="Oval 9"/>
            <p:cNvSpPr>
              <a:spLocks noChangeArrowheads="1"/>
            </p:cNvSpPr>
            <p:nvPr/>
          </p:nvSpPr>
          <p:spPr bwMode="auto">
            <a:xfrm>
              <a:off x="556" y="1343"/>
              <a:ext cx="181" cy="181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23137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8217" name="Oval 10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579" y="1365"/>
              <a:ext cx="136" cy="136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8218" name="Metka" hidden="1">
              <a:hlinkClick r:id="" action="ppaction://macro?name=Obr_FP"/>
            </p:cNvPr>
            <p:cNvSpPr>
              <a:spLocks/>
            </p:cNvSpPr>
            <p:nvPr/>
          </p:nvSpPr>
          <p:spPr bwMode="auto">
            <a:xfrm>
              <a:off x="601" y="1388"/>
              <a:ext cx="91" cy="91"/>
            </a:xfrm>
            <a:custGeom>
              <a:avLst/>
              <a:gdLst>
                <a:gd name="T0" fmla="*/ 0 w 2176"/>
                <a:gd name="T1" fmla="*/ 0 h 2179"/>
                <a:gd name="T2" fmla="*/ 0 w 2176"/>
                <a:gd name="T3" fmla="*/ 0 h 2179"/>
                <a:gd name="T4" fmla="*/ 0 w 2176"/>
                <a:gd name="T5" fmla="*/ 0 h 2179"/>
                <a:gd name="T6" fmla="*/ 0 w 2176"/>
                <a:gd name="T7" fmla="*/ 0 h 2179"/>
                <a:gd name="T8" fmla="*/ 0 w 2176"/>
                <a:gd name="T9" fmla="*/ 0 h 21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76"/>
                <a:gd name="T16" fmla="*/ 0 h 2179"/>
                <a:gd name="T17" fmla="*/ 2176 w 2176"/>
                <a:gd name="T18" fmla="*/ 2179 h 21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76" h="2179">
                  <a:moveTo>
                    <a:pt x="1090" y="2"/>
                  </a:moveTo>
                  <a:cubicBezTo>
                    <a:pt x="1708" y="4"/>
                    <a:pt x="2176" y="479"/>
                    <a:pt x="2176" y="1088"/>
                  </a:cubicBezTo>
                  <a:cubicBezTo>
                    <a:pt x="2176" y="1697"/>
                    <a:pt x="1720" y="2169"/>
                    <a:pt x="1090" y="2174"/>
                  </a:cubicBezTo>
                  <a:cubicBezTo>
                    <a:pt x="460" y="2179"/>
                    <a:pt x="8" y="1689"/>
                    <a:pt x="4" y="1088"/>
                  </a:cubicBezTo>
                  <a:cubicBezTo>
                    <a:pt x="0" y="487"/>
                    <a:pt x="472" y="0"/>
                    <a:pt x="1090" y="2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</p:grpSp>
      <p:sp>
        <p:nvSpPr>
          <p:cNvPr id="8212" name="Dalee">
            <a:hlinkClick r:id="" action="ppaction://macro?name=Next_Slide" highlightClick="1"/>
          </p:cNvPr>
          <p:cNvSpPr>
            <a:spLocks noChangeArrowheads="1"/>
          </p:cNvSpPr>
          <p:nvPr/>
        </p:nvSpPr>
        <p:spPr bwMode="auto">
          <a:xfrm>
            <a:off x="7092950" y="6394450"/>
            <a:ext cx="939800" cy="306388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 smtClean="0">
                <a:solidFill>
                  <a:schemeClr val="tx2"/>
                </a:solidFill>
                <a:latin typeface="Arial" charset="0"/>
              </a:rPr>
              <a:t>Далее</a:t>
            </a:r>
            <a:endParaRPr lang="ru-RU" sz="1400" b="1">
              <a:solidFill>
                <a:schemeClr val="tx2"/>
              </a:solidFill>
              <a:latin typeface="Arial" charset="0"/>
              <a:cs typeface="Arial" charset="0"/>
              <a:sym typeface="Webdings" pitchFamily="18" charset="2"/>
            </a:endParaRPr>
          </a:p>
        </p:txBody>
      </p:sp>
      <p:sp>
        <p:nvSpPr>
          <p:cNvPr id="8213" name="Cena"/>
          <p:cNvSpPr>
            <a:spLocks noChangeArrowheads="1"/>
          </p:cNvSpPr>
          <p:nvPr/>
        </p:nvSpPr>
        <p:spPr bwMode="auto">
          <a:xfrm>
            <a:off x="1866900" y="6440488"/>
            <a:ext cx="4333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r"/>
            <a:r>
              <a:rPr lang="ru-RU" sz="1000" smtClean="0">
                <a:solidFill>
                  <a:schemeClr val="tx2"/>
                </a:solidFill>
                <a:latin typeface="Tahoma" charset="0"/>
              </a:rPr>
              <a:t>1 бал.</a:t>
            </a:r>
            <a:endParaRPr lang="ru-RU" sz="1000">
              <a:solidFill>
                <a:schemeClr val="tx2"/>
              </a:solidFill>
              <a:latin typeface="Tahoma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31913" y="3775744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51 – 64 года</a:t>
            </a:r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100" y="2279248"/>
            <a:ext cx="3714750" cy="2445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2899557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nel"/>
          <p:cNvSpPr/>
          <p:nvPr/>
        </p:nvSpPr>
        <p:spPr>
          <a:xfrm>
            <a:off x="0" y="6235700"/>
            <a:ext cx="9144000" cy="619125"/>
          </a:xfrm>
          <a:prstGeom prst="rect">
            <a:avLst/>
          </a:prstGeom>
          <a:gradFill flip="none" rotWithShape="1">
            <a:gsLst>
              <a:gs pos="50000">
                <a:schemeClr val="accent1"/>
              </a:gs>
              <a:gs pos="0">
                <a:schemeClr val="bg1"/>
              </a:gs>
              <a:gs pos="100000">
                <a:schemeClr val="bg1"/>
              </a:gs>
            </a:gsLst>
            <a:lin ang="16200000" scaled="1"/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" name="Back"/>
          <p:cNvGrpSpPr/>
          <p:nvPr/>
        </p:nvGrpSpPr>
        <p:grpSpPr>
          <a:xfrm>
            <a:off x="6712712" y="6395212"/>
            <a:ext cx="290068" cy="301752"/>
            <a:chOff x="6712712" y="6395212"/>
            <a:chExt cx="290068" cy="301752"/>
          </a:xfrm>
        </p:grpSpPr>
        <p:sp>
          <p:nvSpPr>
            <p:cNvPr id="4" name="Treug1"/>
            <p:cNvSpPr/>
            <p:nvPr/>
          </p:nvSpPr>
          <p:spPr>
            <a:xfrm rot="16200000">
              <a:off x="6705600" y="6402324"/>
              <a:ext cx="298450" cy="284226"/>
            </a:xfrm>
            <a:prstGeom prst="triangl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Treug2"/>
            <p:cNvSpPr/>
            <p:nvPr/>
          </p:nvSpPr>
          <p:spPr>
            <a:xfrm rot="16200000">
              <a:off x="6722618" y="6416802"/>
              <a:ext cx="287274" cy="273050"/>
            </a:xfrm>
            <a:prstGeom prst="triangle">
              <a:avLst/>
            </a:prstGeom>
            <a:solidFill>
              <a:srgbClr val="777777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Treug3">
              <a:hlinkClick r:id="" action="ppaction://hlinkshowjump?jump=previousslide"/>
            </p:cNvPr>
            <p:cNvSpPr/>
            <p:nvPr/>
          </p:nvSpPr>
          <p:spPr>
            <a:xfrm rot="16200000">
              <a:off x="6726301" y="6423914"/>
              <a:ext cx="266319" cy="251968"/>
            </a:xfrm>
            <a:prstGeom prst="triangl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Out_Tim"/>
          <p:cNvSpPr txBox="1"/>
          <p:nvPr/>
        </p:nvSpPr>
        <p:spPr>
          <a:xfrm>
            <a:off x="8102600" y="6438900"/>
            <a:ext cx="647700" cy="212879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</a:ln>
        </p:spPr>
        <p:txBody>
          <a:bodyPr vert="horz" lIns="12700" tIns="6350" rIns="12700" bIns="6350" rtlCol="0" anchor="ctr" anchorCtr="1">
            <a:spAutoFit/>
          </a:bodyPr>
          <a:lstStyle/>
          <a:p>
            <a:endParaRPr lang="ru-RU" sz="1300">
              <a:solidFill>
                <a:schemeClr val="hlink"/>
              </a:solidFill>
              <a:latin typeface="Arial"/>
            </a:endParaRPr>
          </a:p>
        </p:txBody>
      </p:sp>
      <p:sp>
        <p:nvSpPr>
          <p:cNvPr id="9" name="Dalee">
            <a:hlinkClick r:id="" action="ppaction://macro?name=Next_Slide"/>
          </p:cNvPr>
          <p:cNvSpPr/>
          <p:nvPr/>
        </p:nvSpPr>
        <p:spPr>
          <a:xfrm>
            <a:off x="7086600" y="6395212"/>
            <a:ext cx="939800" cy="304800"/>
          </a:xfrm>
          <a:prstGeom prst="actionButtonBlank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smtClean="0">
                <a:solidFill>
                  <a:schemeClr val="tx2"/>
                </a:solidFill>
                <a:latin typeface="Arial"/>
              </a:rPr>
              <a:t>Далее</a:t>
            </a:r>
            <a:endParaRPr lang="ru-RU" sz="1400" b="1">
              <a:solidFill>
                <a:schemeClr val="tx2"/>
              </a:solidFill>
              <a:latin typeface="Arial"/>
            </a:endParaRPr>
          </a:p>
        </p:txBody>
      </p:sp>
      <p:sp>
        <p:nvSpPr>
          <p:cNvPr id="10" name="Out_Zd"/>
          <p:cNvSpPr txBox="1"/>
          <p:nvPr/>
        </p:nvSpPr>
        <p:spPr>
          <a:xfrm>
            <a:off x="1333500" y="6424044"/>
            <a:ext cx="504190" cy="289823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</a:ln>
        </p:spPr>
        <p:txBody>
          <a:bodyPr vert="horz" lIns="12700" tIns="6350" rIns="12700" bIns="6350" rtlCol="0" anchor="ctr" anchorCtr="1">
            <a:spAutoFit/>
          </a:bodyPr>
          <a:lstStyle/>
          <a:p>
            <a:r>
              <a:rPr lang="ru-RU" b="1" smtClean="0">
                <a:solidFill>
                  <a:schemeClr val="hlink"/>
                </a:solidFill>
                <a:latin typeface="Arial"/>
              </a:rPr>
              <a:t>1</a:t>
            </a:r>
            <a:endParaRPr lang="ru-RU" b="1">
              <a:solidFill>
                <a:schemeClr val="hlink"/>
              </a:solidFill>
              <a:latin typeface="Arial"/>
            </a:endParaRPr>
          </a:p>
        </p:txBody>
      </p:sp>
      <p:sp>
        <p:nvSpPr>
          <p:cNvPr id="11" name="Tx_Zd"/>
          <p:cNvSpPr txBox="1"/>
          <p:nvPr/>
        </p:nvSpPr>
        <p:spPr>
          <a:xfrm>
            <a:off x="508000" y="6438900"/>
            <a:ext cx="762000" cy="215444"/>
          </a:xfrm>
          <a:prstGeom prst="rect">
            <a:avLst/>
          </a:prstGeom>
          <a:noFill/>
        </p:spPr>
        <p:txBody>
          <a:bodyPr vert="horz" lIns="0" tIns="0" rIns="0" bIns="0" rtlCol="0" anchor="ctr">
            <a:spAutoFit/>
          </a:bodyPr>
          <a:lstStyle/>
          <a:p>
            <a:pPr algn="r"/>
            <a:r>
              <a:rPr lang="ru-RU" sz="1400" smtClean="0">
                <a:solidFill>
                  <a:schemeClr val="tx2"/>
                </a:solidFill>
                <a:latin typeface="Arial"/>
              </a:rPr>
              <a:t>Задание</a:t>
            </a:r>
            <a:endParaRPr lang="ru-RU" sz="1400">
              <a:solidFill>
                <a:schemeClr val="tx2"/>
              </a:solidFill>
              <a:latin typeface="Arial"/>
            </a:endParaRPr>
          </a:p>
        </p:txBody>
      </p:sp>
      <p:sp>
        <p:nvSpPr>
          <p:cNvPr id="12" name="Cena"/>
          <p:cNvSpPr txBox="1"/>
          <p:nvPr/>
        </p:nvSpPr>
        <p:spPr>
          <a:xfrm>
            <a:off x="1866900" y="6468110"/>
            <a:ext cx="431800" cy="153888"/>
          </a:xfrm>
          <a:prstGeom prst="rect">
            <a:avLst/>
          </a:prstGeom>
          <a:noFill/>
        </p:spPr>
        <p:txBody>
          <a:bodyPr vert="horz" lIns="0" tIns="0" rIns="0" bIns="0" rtlCol="0" anchor="ctr">
            <a:spAutoFit/>
          </a:bodyPr>
          <a:lstStyle/>
          <a:p>
            <a:pPr algn="r"/>
            <a:r>
              <a:rPr lang="ru-RU" sz="1000" smtClean="0">
                <a:solidFill>
                  <a:schemeClr val="tx2"/>
                </a:solidFill>
                <a:latin typeface="Arial"/>
              </a:rPr>
              <a:t>1 бал.</a:t>
            </a:r>
            <a:endParaRPr lang="ru-RU" sz="1000">
              <a:solidFill>
                <a:schemeClr val="tx2"/>
              </a:solidFill>
              <a:latin typeface="Arial"/>
            </a:endParaRPr>
          </a:p>
        </p:txBody>
      </p:sp>
      <p:sp>
        <p:nvSpPr>
          <p:cNvPr id="13" name="Tx_Inp"/>
          <p:cNvSpPr txBox="1"/>
          <p:nvPr/>
        </p:nvSpPr>
        <p:spPr>
          <a:xfrm>
            <a:off x="1585595" y="2264717"/>
            <a:ext cx="2374900" cy="461665"/>
          </a:xfrm>
          <a:prstGeom prst="rect">
            <a:avLst/>
          </a:prstGeom>
          <a:noFill/>
        </p:spPr>
        <p:txBody>
          <a:bodyPr vert="horz" rtlCol="0" anchor="ctr">
            <a:spAutoFit/>
          </a:bodyPr>
          <a:lstStyle/>
          <a:p>
            <a:pPr algn="r"/>
            <a:r>
              <a:rPr lang="ru-RU" sz="2400" dirty="0" smtClean="0">
                <a:latin typeface="Arial"/>
              </a:rPr>
              <a:t>Введите ответ:</a:t>
            </a:r>
            <a:endParaRPr lang="ru-RU" sz="2400" dirty="0">
              <a:latin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Заголовок 13"/>
              <p:cNvSpPr>
                <a:spLocks noGrp="1"/>
              </p:cNvSpPr>
              <p:nvPr>
                <p:ph type="title"/>
              </p:nvPr>
            </p:nvSpPr>
            <p:spPr>
              <a:xfrm>
                <a:off x="683568" y="332656"/>
                <a:ext cx="8064896" cy="4464496"/>
              </a:xfrm>
            </p:spPr>
            <p:txBody>
              <a:bodyPr/>
              <a:lstStyle/>
              <a:p>
                <a:pPr algn="ctr"/>
                <a:r>
                  <a:rPr lang="ru-RU" sz="2400" b="1" dirty="0" smtClean="0"/>
                  <a:t>Найдите значения выражений. В ответе укажите наибольшее из них.</a:t>
                </a:r>
                <a:br>
                  <a:rPr lang="ru-RU" sz="2400" b="1" dirty="0" smtClean="0"/>
                </a:br>
                <a:r>
                  <a:rPr lang="ru-RU" sz="2000" dirty="0" smtClean="0"/>
                  <a:t>1) </a:t>
                </a:r>
                <a:r>
                  <a:rPr lang="ru-RU" sz="2800" dirty="0" smtClean="0"/>
                  <a:t>1,8 -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0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4000" b="0" i="1" smtClean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ru-RU" sz="4000" b="0" i="1" smtClean="0"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r>
                  <a:rPr lang="ru-RU" sz="2800" dirty="0" smtClean="0"/>
                  <a:t>;   </a:t>
                </a:r>
                <a:r>
                  <a:rPr lang="ru-RU" sz="3200" dirty="0" smtClean="0"/>
                  <a:t>2)</a:t>
                </a:r>
                <a:r>
                  <a:rPr lang="ru-RU" sz="4000" dirty="0" smtClean="0"/>
                  <a:t>1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0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40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ru-RU" sz="4000" b="0" i="1" smtClean="0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ru-RU" sz="4000" b="0" i="1" smtClean="0">
                        <a:latin typeface="Cambria Math"/>
                      </a:rPr>
                      <m:t> : </m:t>
                    </m:r>
                    <m:f>
                      <m:fPr>
                        <m:ctrlPr>
                          <a:rPr lang="ru-RU" sz="40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40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ru-RU" sz="4000" b="0" i="1" smtClean="0">
                            <a:latin typeface="Cambria Math"/>
                          </a:rPr>
                          <m:t>6</m:t>
                        </m:r>
                      </m:den>
                    </m:f>
                  </m:oMath>
                </a14:m>
                <a:r>
                  <a:rPr lang="ru-RU" sz="2800" dirty="0" smtClean="0"/>
                  <a:t>;   3</a:t>
                </a:r>
                <a:r>
                  <a:rPr lang="ru-RU" sz="3600" dirty="0" smtClean="0"/>
                  <a:t>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3600" b="0" i="1" smtClean="0">
                            <a:latin typeface="Cambria Math"/>
                          </a:rPr>
                          <m:t>0,8+0,3</m:t>
                        </m:r>
                      </m:num>
                      <m:den>
                        <m:r>
                          <a:rPr lang="ru-RU" sz="3600" b="0" i="1" smtClean="0">
                            <a:latin typeface="Cambria Math"/>
                          </a:rPr>
                          <m:t>1,2</m:t>
                        </m:r>
                      </m:den>
                    </m:f>
                  </m:oMath>
                </a14:m>
                <a:endParaRPr lang="ru-RU" sz="2000" dirty="0"/>
              </a:p>
            </p:txBody>
          </p:sp>
        </mc:Choice>
        <mc:Fallback xmlns="">
          <p:sp>
            <p:nvSpPr>
              <p:cNvPr id="14" name="Заголовок 1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83568" y="332656"/>
                <a:ext cx="8064896" cy="4464496"/>
              </a:xfrm>
              <a:blipFill rotWithShape="1">
                <a:blip r:embed="rId6"/>
                <a:stretch>
                  <a:fillRect t="-109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400" y="1977230"/>
            <a:ext cx="712787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2"/>
    </p:custDataLst>
    <p:controls>
      <mc:AlternateContent xmlns:mc="http://schemas.openxmlformats.org/markup-compatibility/2006">
        <mc:Choice xmlns:v="urn:schemas-microsoft-com:vml" Requires="v">
          <p:control spid="19464" name="KAN_1" r:id="rId3" imgW="3876840" imgH="295200"/>
        </mc:Choice>
        <mc:Fallback>
          <p:control name="KAN_1" r:id="rId3" imgW="3876840" imgH="295200">
            <p:pic>
              <p:nvPicPr>
                <p:cNvPr id="0" name="KAN_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140200" y="2349500"/>
                  <a:ext cx="3873500" cy="2921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190718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nel"/>
          <p:cNvSpPr/>
          <p:nvPr/>
        </p:nvSpPr>
        <p:spPr>
          <a:xfrm>
            <a:off x="0" y="6235700"/>
            <a:ext cx="9144000" cy="619125"/>
          </a:xfrm>
          <a:prstGeom prst="rect">
            <a:avLst/>
          </a:prstGeom>
          <a:gradFill flip="none" rotWithShape="1">
            <a:gsLst>
              <a:gs pos="50000">
                <a:schemeClr val="accent1"/>
              </a:gs>
              <a:gs pos="0">
                <a:schemeClr val="bg1"/>
              </a:gs>
              <a:gs pos="100000">
                <a:schemeClr val="bg1"/>
              </a:gs>
            </a:gsLst>
            <a:lin ang="16200000" scaled="1"/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" name="Back"/>
          <p:cNvGrpSpPr/>
          <p:nvPr/>
        </p:nvGrpSpPr>
        <p:grpSpPr>
          <a:xfrm>
            <a:off x="6712712" y="6395212"/>
            <a:ext cx="290068" cy="301752"/>
            <a:chOff x="6712712" y="6395212"/>
            <a:chExt cx="290068" cy="301752"/>
          </a:xfrm>
        </p:grpSpPr>
        <p:sp>
          <p:nvSpPr>
            <p:cNvPr id="4" name="Treug1"/>
            <p:cNvSpPr/>
            <p:nvPr/>
          </p:nvSpPr>
          <p:spPr>
            <a:xfrm rot="16200000">
              <a:off x="6705600" y="6402324"/>
              <a:ext cx="298450" cy="284226"/>
            </a:xfrm>
            <a:prstGeom prst="triangl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Treug2"/>
            <p:cNvSpPr/>
            <p:nvPr/>
          </p:nvSpPr>
          <p:spPr>
            <a:xfrm rot="16200000">
              <a:off x="6722618" y="6416802"/>
              <a:ext cx="287274" cy="273050"/>
            </a:xfrm>
            <a:prstGeom prst="triangle">
              <a:avLst/>
            </a:prstGeom>
            <a:solidFill>
              <a:srgbClr val="777777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Treug3">
              <a:hlinkClick r:id="" action="ppaction://hlinkshowjump?jump=previousslide"/>
            </p:cNvPr>
            <p:cNvSpPr/>
            <p:nvPr/>
          </p:nvSpPr>
          <p:spPr>
            <a:xfrm rot="16200000">
              <a:off x="6726301" y="6423914"/>
              <a:ext cx="266319" cy="251968"/>
            </a:xfrm>
            <a:prstGeom prst="triangl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Out_Tim"/>
          <p:cNvSpPr txBox="1"/>
          <p:nvPr/>
        </p:nvSpPr>
        <p:spPr>
          <a:xfrm>
            <a:off x="8102600" y="6438900"/>
            <a:ext cx="647700" cy="212879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</a:ln>
        </p:spPr>
        <p:txBody>
          <a:bodyPr vert="horz" lIns="12700" tIns="6350" rIns="12700" bIns="6350" rtlCol="0" anchor="ctr" anchorCtr="1">
            <a:spAutoFit/>
          </a:bodyPr>
          <a:lstStyle/>
          <a:p>
            <a:endParaRPr lang="ru-RU" sz="1300">
              <a:solidFill>
                <a:schemeClr val="hlink"/>
              </a:solidFill>
              <a:latin typeface="Arial"/>
            </a:endParaRPr>
          </a:p>
        </p:txBody>
      </p:sp>
      <p:sp>
        <p:nvSpPr>
          <p:cNvPr id="9" name="Dalee">
            <a:hlinkClick r:id="" action="ppaction://macro?name=Next_Slide"/>
          </p:cNvPr>
          <p:cNvSpPr/>
          <p:nvPr/>
        </p:nvSpPr>
        <p:spPr>
          <a:xfrm>
            <a:off x="7086600" y="6395212"/>
            <a:ext cx="939800" cy="304800"/>
          </a:xfrm>
          <a:prstGeom prst="actionButtonBlank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smtClean="0">
                <a:solidFill>
                  <a:schemeClr val="tx2"/>
                </a:solidFill>
                <a:latin typeface="Arial"/>
              </a:rPr>
              <a:t>Далее</a:t>
            </a:r>
            <a:endParaRPr lang="ru-RU" sz="1400" b="1">
              <a:solidFill>
                <a:schemeClr val="tx2"/>
              </a:solidFill>
              <a:latin typeface="Arial"/>
            </a:endParaRPr>
          </a:p>
        </p:txBody>
      </p:sp>
      <p:sp>
        <p:nvSpPr>
          <p:cNvPr id="10" name="Out_Zd"/>
          <p:cNvSpPr txBox="1"/>
          <p:nvPr/>
        </p:nvSpPr>
        <p:spPr>
          <a:xfrm>
            <a:off x="1333500" y="6424044"/>
            <a:ext cx="504190" cy="289823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</a:ln>
        </p:spPr>
        <p:txBody>
          <a:bodyPr vert="horz" lIns="12700" tIns="6350" rIns="12700" bIns="6350" rtlCol="0" anchor="ctr" anchorCtr="1">
            <a:spAutoFit/>
          </a:bodyPr>
          <a:lstStyle/>
          <a:p>
            <a:r>
              <a:rPr lang="ru-RU" b="1" smtClean="0">
                <a:solidFill>
                  <a:schemeClr val="hlink"/>
                </a:solidFill>
                <a:latin typeface="Arial"/>
              </a:rPr>
              <a:t>19</a:t>
            </a:r>
            <a:endParaRPr lang="ru-RU" b="1">
              <a:solidFill>
                <a:schemeClr val="hlink"/>
              </a:solidFill>
              <a:latin typeface="Arial"/>
            </a:endParaRPr>
          </a:p>
        </p:txBody>
      </p:sp>
      <p:sp>
        <p:nvSpPr>
          <p:cNvPr id="11" name="Tx_Zd"/>
          <p:cNvSpPr txBox="1"/>
          <p:nvPr/>
        </p:nvSpPr>
        <p:spPr>
          <a:xfrm>
            <a:off x="508000" y="6438900"/>
            <a:ext cx="762000" cy="215444"/>
          </a:xfrm>
          <a:prstGeom prst="rect">
            <a:avLst/>
          </a:prstGeom>
          <a:noFill/>
        </p:spPr>
        <p:txBody>
          <a:bodyPr vert="horz" lIns="0" tIns="0" rIns="0" bIns="0" rtlCol="0" anchor="ctr">
            <a:spAutoFit/>
          </a:bodyPr>
          <a:lstStyle/>
          <a:p>
            <a:pPr algn="r"/>
            <a:r>
              <a:rPr lang="ru-RU" sz="1400" smtClean="0">
                <a:solidFill>
                  <a:schemeClr val="tx2"/>
                </a:solidFill>
                <a:latin typeface="Arial"/>
              </a:rPr>
              <a:t>Задание</a:t>
            </a:r>
            <a:endParaRPr lang="ru-RU" sz="1400">
              <a:solidFill>
                <a:schemeClr val="tx2"/>
              </a:solidFill>
              <a:latin typeface="Arial"/>
            </a:endParaRPr>
          </a:p>
        </p:txBody>
      </p:sp>
      <p:sp>
        <p:nvSpPr>
          <p:cNvPr id="12" name="Cena"/>
          <p:cNvSpPr txBox="1"/>
          <p:nvPr/>
        </p:nvSpPr>
        <p:spPr>
          <a:xfrm>
            <a:off x="1866900" y="6468110"/>
            <a:ext cx="431800" cy="153888"/>
          </a:xfrm>
          <a:prstGeom prst="rect">
            <a:avLst/>
          </a:prstGeom>
          <a:noFill/>
        </p:spPr>
        <p:txBody>
          <a:bodyPr vert="horz" lIns="0" tIns="0" rIns="0" bIns="0" rtlCol="0" anchor="ctr">
            <a:spAutoFit/>
          </a:bodyPr>
          <a:lstStyle/>
          <a:p>
            <a:pPr algn="r"/>
            <a:r>
              <a:rPr lang="ru-RU" sz="1000" smtClean="0">
                <a:solidFill>
                  <a:schemeClr val="tx2"/>
                </a:solidFill>
                <a:latin typeface="Arial"/>
              </a:rPr>
              <a:t>1 бал.</a:t>
            </a:r>
            <a:endParaRPr lang="ru-RU" sz="1000">
              <a:solidFill>
                <a:schemeClr val="tx2"/>
              </a:solidFill>
              <a:latin typeface="Arial"/>
            </a:endParaRPr>
          </a:p>
        </p:txBody>
      </p:sp>
      <p:sp>
        <p:nvSpPr>
          <p:cNvPr id="13" name="Tx_Inp"/>
          <p:cNvSpPr txBox="1"/>
          <p:nvPr/>
        </p:nvSpPr>
        <p:spPr>
          <a:xfrm>
            <a:off x="1111250" y="5589240"/>
            <a:ext cx="2374900" cy="461665"/>
          </a:xfrm>
          <a:prstGeom prst="rect">
            <a:avLst/>
          </a:prstGeom>
          <a:noFill/>
        </p:spPr>
        <p:txBody>
          <a:bodyPr vert="horz" rtlCol="0" anchor="ctr">
            <a:spAutoFit/>
          </a:bodyPr>
          <a:lstStyle/>
          <a:p>
            <a:pPr algn="r"/>
            <a:r>
              <a:rPr lang="ru-RU" sz="2400" dirty="0" smtClean="0">
                <a:latin typeface="Arial"/>
              </a:rPr>
              <a:t>Введите ответ:</a:t>
            </a:r>
            <a:endParaRPr lang="ru-RU" sz="2400" dirty="0">
              <a:latin typeface="Arial"/>
            </a:endParaRPr>
          </a:p>
        </p:txBody>
      </p: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685404" y="188640"/>
            <a:ext cx="8064896" cy="1584176"/>
          </a:xfrm>
        </p:spPr>
        <p:txBody>
          <a:bodyPr/>
          <a:lstStyle/>
          <a:p>
            <a:r>
              <a:rPr lang="ru-RU" sz="2000" b="1" dirty="0" smtClean="0">
                <a:solidFill>
                  <a:schemeClr val="accent3">
                    <a:lumMod val="10000"/>
                  </a:schemeClr>
                </a:solidFill>
              </a:rPr>
              <a:t>Человек ростом 1,7 м стоит на некотором расстоянии от столба, на котором висит фонарь на высоте 5,1 м, при этом длина его тени – 10 метров. Найдите расстояние от человека до фонаря (в метрах)</a:t>
            </a:r>
            <a:endParaRPr lang="ru-RU" sz="2000" b="1" dirty="0">
              <a:solidFill>
                <a:schemeClr val="accent3">
                  <a:lumMod val="10000"/>
                </a:schemeClr>
              </a:solidFill>
            </a:endParaRPr>
          </a:p>
        </p:txBody>
      </p:sp>
      <p:pic>
        <p:nvPicPr>
          <p:cNvPr id="16388" name="Picture 4" descr="C:\Users\User\AppData\Local\Microsoft\Windows\Temporary Internet Files\Content.IE5\YGT5WHYI\MP900433742[1]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97" t="6614" r="43322" b="6388"/>
          <a:stretch/>
        </p:blipFill>
        <p:spPr bwMode="auto">
          <a:xfrm>
            <a:off x="7067474" y="1941430"/>
            <a:ext cx="498376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2" name="Picture 8" descr="http://animashky.ru/flist/obludi/7/484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217" y="4048307"/>
            <a:ext cx="906723" cy="1377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Прямая соединительная линия 16"/>
          <p:cNvCxnSpPr>
            <a:endCxn id="16388" idx="2"/>
          </p:cNvCxnSpPr>
          <p:nvPr/>
        </p:nvCxnSpPr>
        <p:spPr>
          <a:xfrm>
            <a:off x="3851275" y="5439713"/>
            <a:ext cx="3465387" cy="30109"/>
          </a:xfrm>
          <a:prstGeom prst="line">
            <a:avLst/>
          </a:prstGeom>
          <a:ln w="38100">
            <a:solidFill>
              <a:schemeClr val="accent3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>
            <a:stCxn id="16388" idx="0"/>
          </p:cNvCxnSpPr>
          <p:nvPr/>
        </p:nvCxnSpPr>
        <p:spPr>
          <a:xfrm flipH="1">
            <a:off x="1866900" y="1941430"/>
            <a:ext cx="5449762" cy="3498282"/>
          </a:xfrm>
          <a:prstGeom prst="line">
            <a:avLst/>
          </a:prstGeom>
          <a:ln w="38100">
            <a:solidFill>
              <a:schemeClr val="accent3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H="1">
            <a:off x="1866900" y="5454767"/>
            <a:ext cx="1984375" cy="0"/>
          </a:xfrm>
          <a:prstGeom prst="line">
            <a:avLst/>
          </a:prstGeom>
          <a:ln w="76200">
            <a:solidFill>
              <a:schemeClr val="accent3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авая фигурная скобка 22"/>
          <p:cNvSpPr/>
          <p:nvPr/>
        </p:nvSpPr>
        <p:spPr>
          <a:xfrm>
            <a:off x="7724775" y="1941430"/>
            <a:ext cx="377825" cy="3498282"/>
          </a:xfrm>
          <a:prstGeom prst="rightBrace">
            <a:avLst/>
          </a:prstGeom>
          <a:ln w="28575">
            <a:solidFill>
              <a:schemeClr val="accent3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авая фигурная скобка 23"/>
          <p:cNvSpPr/>
          <p:nvPr/>
        </p:nvSpPr>
        <p:spPr>
          <a:xfrm>
            <a:off x="4139952" y="4005064"/>
            <a:ext cx="576064" cy="1434647"/>
          </a:xfrm>
          <a:prstGeom prst="rightBrace">
            <a:avLst>
              <a:gd name="adj1" fmla="val 33604"/>
              <a:gd name="adj2" fmla="val 51903"/>
            </a:avLst>
          </a:prstGeom>
          <a:ln w="28575">
            <a:solidFill>
              <a:schemeClr val="accent3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8107529" y="3505905"/>
            <a:ext cx="793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3">
                    <a:lumMod val="10000"/>
                  </a:schemeClr>
                </a:solidFill>
              </a:rPr>
              <a:t>5,1 м</a:t>
            </a:r>
            <a:endParaRPr lang="ru-RU" b="1" dirty="0">
              <a:solidFill>
                <a:schemeClr val="accent3">
                  <a:lumMod val="10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822655" y="4537721"/>
            <a:ext cx="793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3">
                    <a:lumMod val="10000"/>
                  </a:schemeClr>
                </a:solidFill>
              </a:rPr>
              <a:t>1,7 м</a:t>
            </a:r>
            <a:endParaRPr lang="ru-RU" b="1" dirty="0">
              <a:solidFill>
                <a:schemeClr val="accent3">
                  <a:lumMod val="10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859086" y="5026642"/>
            <a:ext cx="721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3">
                    <a:lumMod val="10000"/>
                  </a:schemeClr>
                </a:solidFill>
              </a:rPr>
              <a:t>10 м</a:t>
            </a:r>
            <a:endParaRPr lang="ru-RU" b="1" dirty="0">
              <a:solidFill>
                <a:schemeClr val="accent3">
                  <a:lumMod val="10000"/>
                </a:schemeClr>
              </a:solidFill>
            </a:endParaRPr>
          </a:p>
        </p:txBody>
      </p:sp>
    </p:spTree>
    <p:custDataLst>
      <p:tags r:id="rId2"/>
    </p:custDataLst>
    <p:controls>
      <mc:AlternateContent xmlns:mc="http://schemas.openxmlformats.org/markup-compatibility/2006">
        <mc:Choice xmlns:v="urn:schemas-microsoft-com:vml" Requires="v">
          <p:control spid="16399" name="KAN_1" r:id="rId3" imgW="3876840" imgH="295200"/>
        </mc:Choice>
        <mc:Fallback>
          <p:control name="KAN_1" r:id="rId3" imgW="3876840" imgH="295200">
            <p:pic>
              <p:nvPicPr>
                <p:cNvPr id="0" name="KAN_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51275" y="5661025"/>
                  <a:ext cx="3873500" cy="2921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369197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nel"/>
          <p:cNvSpPr/>
          <p:nvPr/>
        </p:nvSpPr>
        <p:spPr>
          <a:xfrm>
            <a:off x="0" y="6235700"/>
            <a:ext cx="9144000" cy="619125"/>
          </a:xfrm>
          <a:prstGeom prst="rect">
            <a:avLst/>
          </a:prstGeom>
          <a:gradFill flip="none" rotWithShape="1">
            <a:gsLst>
              <a:gs pos="50000">
                <a:schemeClr val="accent1"/>
              </a:gs>
              <a:gs pos="0">
                <a:schemeClr val="bg1"/>
              </a:gs>
              <a:gs pos="100000">
                <a:schemeClr val="bg1"/>
              </a:gs>
            </a:gsLst>
            <a:lin ang="16200000" scaled="1"/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" name="Back"/>
          <p:cNvGrpSpPr/>
          <p:nvPr/>
        </p:nvGrpSpPr>
        <p:grpSpPr>
          <a:xfrm>
            <a:off x="6712712" y="6395212"/>
            <a:ext cx="290068" cy="301752"/>
            <a:chOff x="6712712" y="6395212"/>
            <a:chExt cx="290068" cy="301752"/>
          </a:xfrm>
        </p:grpSpPr>
        <p:sp>
          <p:nvSpPr>
            <p:cNvPr id="4" name="Treug1"/>
            <p:cNvSpPr/>
            <p:nvPr/>
          </p:nvSpPr>
          <p:spPr>
            <a:xfrm rot="16200000">
              <a:off x="6705600" y="6402324"/>
              <a:ext cx="298450" cy="284226"/>
            </a:xfrm>
            <a:prstGeom prst="triangl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Treug2"/>
            <p:cNvSpPr/>
            <p:nvPr/>
          </p:nvSpPr>
          <p:spPr>
            <a:xfrm rot="16200000">
              <a:off x="6722618" y="6416802"/>
              <a:ext cx="287274" cy="273050"/>
            </a:xfrm>
            <a:prstGeom prst="triangle">
              <a:avLst/>
            </a:prstGeom>
            <a:solidFill>
              <a:srgbClr val="777777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Treug3">
              <a:hlinkClick r:id="" action="ppaction://hlinkshowjump?jump=previousslide"/>
            </p:cNvPr>
            <p:cNvSpPr/>
            <p:nvPr/>
          </p:nvSpPr>
          <p:spPr>
            <a:xfrm rot="16200000">
              <a:off x="6726301" y="6423914"/>
              <a:ext cx="266319" cy="251968"/>
            </a:xfrm>
            <a:prstGeom prst="triangl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Out_Tim"/>
          <p:cNvSpPr txBox="1"/>
          <p:nvPr/>
        </p:nvSpPr>
        <p:spPr>
          <a:xfrm>
            <a:off x="8102600" y="6438900"/>
            <a:ext cx="647700" cy="212879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</a:ln>
        </p:spPr>
        <p:txBody>
          <a:bodyPr vert="horz" lIns="12700" tIns="6350" rIns="12700" bIns="6350" rtlCol="0" anchor="ctr" anchorCtr="1">
            <a:spAutoFit/>
          </a:bodyPr>
          <a:lstStyle/>
          <a:p>
            <a:endParaRPr lang="ru-RU" sz="1300">
              <a:solidFill>
                <a:schemeClr val="hlink"/>
              </a:solidFill>
              <a:latin typeface="Arial"/>
            </a:endParaRPr>
          </a:p>
        </p:txBody>
      </p:sp>
      <p:sp>
        <p:nvSpPr>
          <p:cNvPr id="9" name="Dalee">
            <a:hlinkClick r:id="" action="ppaction://macro?name=Next_Slide"/>
          </p:cNvPr>
          <p:cNvSpPr/>
          <p:nvPr/>
        </p:nvSpPr>
        <p:spPr>
          <a:xfrm>
            <a:off x="7086600" y="6395212"/>
            <a:ext cx="939800" cy="304800"/>
          </a:xfrm>
          <a:prstGeom prst="actionButtonBlank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smtClean="0">
                <a:solidFill>
                  <a:schemeClr val="tx2"/>
                </a:solidFill>
                <a:latin typeface="Arial"/>
              </a:rPr>
              <a:t>Итоги</a:t>
            </a:r>
            <a:endParaRPr lang="ru-RU" sz="1400" b="1">
              <a:solidFill>
                <a:schemeClr val="tx2"/>
              </a:solidFill>
              <a:latin typeface="Arial"/>
            </a:endParaRPr>
          </a:p>
        </p:txBody>
      </p:sp>
      <p:sp>
        <p:nvSpPr>
          <p:cNvPr id="10" name="Out_Zd"/>
          <p:cNvSpPr txBox="1"/>
          <p:nvPr/>
        </p:nvSpPr>
        <p:spPr>
          <a:xfrm>
            <a:off x="1333500" y="6424044"/>
            <a:ext cx="504190" cy="289823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</a:ln>
        </p:spPr>
        <p:txBody>
          <a:bodyPr vert="horz" lIns="12700" tIns="6350" rIns="12700" bIns="6350" rtlCol="0" anchor="ctr" anchorCtr="1">
            <a:spAutoFit/>
          </a:bodyPr>
          <a:lstStyle/>
          <a:p>
            <a:r>
              <a:rPr lang="ru-RU" b="1" smtClean="0">
                <a:solidFill>
                  <a:schemeClr val="hlink"/>
                </a:solidFill>
                <a:latin typeface="Arial"/>
              </a:rPr>
              <a:t>20</a:t>
            </a:r>
            <a:endParaRPr lang="ru-RU" b="1">
              <a:solidFill>
                <a:schemeClr val="hlink"/>
              </a:solidFill>
              <a:latin typeface="Arial"/>
            </a:endParaRPr>
          </a:p>
        </p:txBody>
      </p:sp>
      <p:sp>
        <p:nvSpPr>
          <p:cNvPr id="11" name="Tx_Zd"/>
          <p:cNvSpPr txBox="1"/>
          <p:nvPr/>
        </p:nvSpPr>
        <p:spPr>
          <a:xfrm>
            <a:off x="508000" y="6438900"/>
            <a:ext cx="762000" cy="215444"/>
          </a:xfrm>
          <a:prstGeom prst="rect">
            <a:avLst/>
          </a:prstGeom>
          <a:noFill/>
        </p:spPr>
        <p:txBody>
          <a:bodyPr vert="horz" lIns="0" tIns="0" rIns="0" bIns="0" rtlCol="0" anchor="ctr">
            <a:spAutoFit/>
          </a:bodyPr>
          <a:lstStyle/>
          <a:p>
            <a:pPr algn="r"/>
            <a:r>
              <a:rPr lang="ru-RU" sz="1400" smtClean="0">
                <a:solidFill>
                  <a:schemeClr val="tx2"/>
                </a:solidFill>
                <a:latin typeface="Arial"/>
              </a:rPr>
              <a:t>Задание</a:t>
            </a:r>
            <a:endParaRPr lang="ru-RU" sz="1400">
              <a:solidFill>
                <a:schemeClr val="tx2"/>
              </a:solidFill>
              <a:latin typeface="Arial"/>
            </a:endParaRPr>
          </a:p>
        </p:txBody>
      </p:sp>
      <p:sp>
        <p:nvSpPr>
          <p:cNvPr id="12" name="Cena"/>
          <p:cNvSpPr txBox="1"/>
          <p:nvPr/>
        </p:nvSpPr>
        <p:spPr>
          <a:xfrm>
            <a:off x="1866900" y="6468110"/>
            <a:ext cx="431800" cy="153888"/>
          </a:xfrm>
          <a:prstGeom prst="rect">
            <a:avLst/>
          </a:prstGeom>
          <a:noFill/>
        </p:spPr>
        <p:txBody>
          <a:bodyPr vert="horz" lIns="0" tIns="0" rIns="0" bIns="0" rtlCol="0" anchor="ctr">
            <a:spAutoFit/>
          </a:bodyPr>
          <a:lstStyle/>
          <a:p>
            <a:pPr algn="r"/>
            <a:r>
              <a:rPr lang="ru-RU" sz="1000" smtClean="0">
                <a:solidFill>
                  <a:schemeClr val="tx2"/>
                </a:solidFill>
                <a:latin typeface="Arial"/>
              </a:rPr>
              <a:t>1 бал.</a:t>
            </a:r>
            <a:endParaRPr lang="ru-RU" sz="1000">
              <a:solidFill>
                <a:schemeClr val="tx2"/>
              </a:solidFill>
              <a:latin typeface="Arial"/>
            </a:endParaRPr>
          </a:p>
        </p:txBody>
      </p:sp>
      <p:sp>
        <p:nvSpPr>
          <p:cNvPr id="13" name="Tx_Inp"/>
          <p:cNvSpPr txBox="1"/>
          <p:nvPr/>
        </p:nvSpPr>
        <p:spPr>
          <a:xfrm>
            <a:off x="2514600" y="5592634"/>
            <a:ext cx="2374900" cy="461665"/>
          </a:xfrm>
          <a:prstGeom prst="rect">
            <a:avLst/>
          </a:prstGeom>
          <a:noFill/>
        </p:spPr>
        <p:txBody>
          <a:bodyPr vert="horz" rtlCol="0" anchor="ctr">
            <a:spAutoFit/>
          </a:bodyPr>
          <a:lstStyle/>
          <a:p>
            <a:pPr algn="r"/>
            <a:r>
              <a:rPr lang="ru-RU" sz="2400" smtClean="0">
                <a:latin typeface="Arial"/>
              </a:rPr>
              <a:t>Введите ответ:</a:t>
            </a:r>
            <a:endParaRPr lang="ru-RU" sz="2400">
              <a:latin typeface="Arial"/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Объект 17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6712"/>
                <a:ext cx="8305800" cy="4755922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ru-RU" sz="2800" b="1" dirty="0" smtClean="0"/>
                  <a:t>Высоту </a:t>
                </a:r>
                <a:r>
                  <a:rPr lang="en-US" sz="2800" b="1" dirty="0" smtClean="0"/>
                  <a:t>h (</a:t>
                </a:r>
                <a:r>
                  <a:rPr lang="ru-RU" sz="2800" b="1" dirty="0" smtClean="0"/>
                  <a:t>в метрах), на которой через </a:t>
                </a:r>
                <a:r>
                  <a:rPr lang="en-US" sz="2800" b="1" dirty="0" smtClean="0"/>
                  <a:t>t </a:t>
                </a:r>
                <a:r>
                  <a:rPr lang="ru-RU" sz="2800" b="1" dirty="0" smtClean="0"/>
                  <a:t>секунд окажется тело, брошенное</a:t>
                </a:r>
              </a:p>
              <a:p>
                <a:pPr marL="0" indent="0">
                  <a:buNone/>
                </a:pPr>
                <a:r>
                  <a:rPr lang="ru-RU" sz="2800" b="1" dirty="0" smtClean="0"/>
                  <a:t> вертикально вверх с начальной </a:t>
                </a:r>
              </a:p>
              <a:p>
                <a:pPr marL="0" indent="0">
                  <a:buNone/>
                </a:pPr>
                <a:r>
                  <a:rPr lang="ru-RU" sz="2800" b="1" dirty="0" smtClean="0"/>
                  <a:t>скоростью </a:t>
                </a:r>
                <a:r>
                  <a:rPr lang="en-US" sz="2800" b="1" i="1" dirty="0" smtClean="0"/>
                  <a:t>v</a:t>
                </a:r>
                <a:r>
                  <a:rPr lang="en-US" sz="2800" b="1" dirty="0" smtClean="0"/>
                  <a:t> </a:t>
                </a:r>
                <a:r>
                  <a:rPr lang="ru-RU" sz="2800" b="1" dirty="0" smtClean="0"/>
                  <a:t>м/с, можно </a:t>
                </a:r>
              </a:p>
              <a:p>
                <a:pPr marL="0" indent="0">
                  <a:buNone/>
                </a:pPr>
                <a:r>
                  <a:rPr lang="ru-RU" sz="2800" b="1" dirty="0" smtClean="0"/>
                  <a:t>приближенно вычислить</a:t>
                </a:r>
              </a:p>
              <a:p>
                <a:pPr marL="0" indent="0">
                  <a:buNone/>
                </a:pPr>
                <a:r>
                  <a:rPr lang="ru-RU" sz="2800" b="1" dirty="0" smtClean="0"/>
                  <a:t> по формуле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</a:rPr>
                      <m:t>𝒉</m:t>
                    </m:r>
                    <m:r>
                      <a:rPr lang="en-US" sz="2800" b="1" i="1" smtClean="0">
                        <a:latin typeface="Cambria Math"/>
                      </a:rPr>
                      <m:t>=</m:t>
                    </m:r>
                    <m:r>
                      <a:rPr lang="en-US" sz="2800" b="1" i="1" smtClean="0">
                        <a:latin typeface="Cambria Math"/>
                      </a:rPr>
                      <m:t>𝒗𝒕</m:t>
                    </m:r>
                    <m:r>
                      <a:rPr lang="en-US" sz="2800" b="1" i="1" smtClean="0">
                        <a:latin typeface="Cambria Math"/>
                      </a:rPr>
                      <m:t>−</m:t>
                    </m:r>
                    <m:r>
                      <a:rPr lang="en-US" sz="2800" b="1" i="1" smtClean="0">
                        <a:latin typeface="Cambria Math"/>
                      </a:rPr>
                      <m:t>𝟓</m:t>
                    </m:r>
                    <m:sSup>
                      <m:sSupPr>
                        <m:ctrlPr>
                          <a:rPr lang="en-US" sz="28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/>
                          </a:rPr>
                          <m:t>𝒕</m:t>
                        </m:r>
                      </m:e>
                      <m:sup>
                        <m:r>
                          <a:rPr lang="en-US" sz="2800" b="1" i="1" smtClean="0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ru-RU" sz="2800" b="1" i="1" smtClean="0">
                        <a:latin typeface="Cambria Math"/>
                      </a:rPr>
                      <m:t>.</m:t>
                    </m:r>
                  </m:oMath>
                </a14:m>
                <a:r>
                  <a:rPr lang="ru-RU" sz="2800" b="1" dirty="0" smtClean="0"/>
                  <a:t> </a:t>
                </a:r>
              </a:p>
              <a:p>
                <a:pPr marL="0" indent="0">
                  <a:buNone/>
                </a:pPr>
                <a:r>
                  <a:rPr lang="ru-RU" sz="2800" b="1" dirty="0" smtClean="0"/>
                  <a:t>На сколько метров выше взлетит за 1 секунду тело, подброшенное вертикально вверх, при начальной скорости 15 м/с, чем при начальной скорости 10 м/с</a:t>
                </a:r>
                <a:r>
                  <a:rPr lang="ru-RU" sz="2800" dirty="0" smtClean="0"/>
                  <a:t>. </a:t>
                </a:r>
                <a:endParaRPr lang="ru-RU" sz="2800" dirty="0"/>
              </a:p>
            </p:txBody>
          </p:sp>
        </mc:Choice>
        <mc:Fallback xmlns="">
          <p:sp>
            <p:nvSpPr>
              <p:cNvPr id="18" name="Объект 1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6712"/>
                <a:ext cx="8305800" cy="4755922"/>
              </a:xfrm>
              <a:blipFill rotWithShape="1">
                <a:blip r:embed="rId5"/>
                <a:stretch>
                  <a:fillRect l="-1467" t="-1154" r="-587" b="-46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630" y="1519654"/>
            <a:ext cx="2400300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2"/>
    </p:custDataLst>
    <p:controls>
      <mc:AlternateContent xmlns:mc="http://schemas.openxmlformats.org/markup-compatibility/2006">
        <mc:Choice xmlns:v="urn:schemas-microsoft-com:vml" Requires="v">
          <p:control spid="23560" name="KAN_1" r:id="rId3" imgW="3876840" imgH="295200"/>
        </mc:Choice>
        <mc:Fallback>
          <p:control name="KAN_1" r:id="rId3" imgW="3876840" imgH="295200">
            <p:pic>
              <p:nvPicPr>
                <p:cNvPr id="0" name="KAN_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889500" y="5715000"/>
                  <a:ext cx="3873500" cy="2921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654795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_La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nel"/>
          <p:cNvSpPr>
            <a:spLocks noChangeArrowheads="1"/>
          </p:cNvSpPr>
          <p:nvPr/>
        </p:nvSpPr>
        <p:spPr bwMode="auto">
          <a:xfrm>
            <a:off x="0" y="6237288"/>
            <a:ext cx="9144000" cy="62071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ru-RU">
              <a:solidFill>
                <a:srgbClr val="BAC9D0"/>
              </a:solidFill>
              <a:latin typeface="Arial" charset="0"/>
            </a:endParaRPr>
          </a:p>
        </p:txBody>
      </p:sp>
      <p:sp>
        <p:nvSpPr>
          <p:cNvPr id="3" name="Out_Tim"/>
          <p:cNvSpPr txBox="1">
            <a:spLocks noChangeArrowheads="1"/>
          </p:cNvSpPr>
          <p:nvPr/>
        </p:nvSpPr>
        <p:spPr bwMode="auto">
          <a:xfrm>
            <a:off x="8101013" y="6436711"/>
            <a:ext cx="647700" cy="221866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  <a:miter lim="800000"/>
            <a:headEnd/>
            <a:tailEnd/>
          </a:ln>
        </p:spPr>
        <p:txBody>
          <a:bodyPr lIns="18000" tIns="10800" rIns="18000" bIns="10800" anchor="ctr">
            <a:spAutoFit/>
          </a:bodyPr>
          <a:lstStyle/>
          <a:p>
            <a:pPr algn="ctr">
              <a:spcBef>
                <a:spcPct val="50000"/>
              </a:spcBef>
            </a:pPr>
            <a:endParaRPr lang="ru-RU" sz="1300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4" name="Tx_Tim"/>
          <p:cNvSpPr txBox="1">
            <a:spLocks noChangeArrowheads="1"/>
          </p:cNvSpPr>
          <p:nvPr/>
        </p:nvSpPr>
        <p:spPr bwMode="auto">
          <a:xfrm>
            <a:off x="6307138" y="6440488"/>
            <a:ext cx="172878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1400">
                <a:solidFill>
                  <a:schemeClr val="tx2"/>
                </a:solidFill>
                <a:latin typeface="Arial" charset="0"/>
              </a:rPr>
              <a:t>Затрачено времени</a:t>
            </a:r>
          </a:p>
        </p:txBody>
      </p:sp>
      <p:sp>
        <p:nvSpPr>
          <p:cNvPr id="5" name="Exit">
            <a:hlinkClick r:id="" action="ppaction://hlinkshowjump?jump=endshow" highlightClick="1"/>
          </p:cNvPr>
          <p:cNvSpPr>
            <a:spLocks noChangeArrowheads="1"/>
          </p:cNvSpPr>
          <p:nvPr/>
        </p:nvSpPr>
        <p:spPr bwMode="auto">
          <a:xfrm>
            <a:off x="4716463" y="6384925"/>
            <a:ext cx="863600" cy="323850"/>
          </a:xfrm>
          <a:prstGeom prst="actionButtonBlank">
            <a:avLst/>
          </a:prstGeom>
          <a:solidFill>
            <a:schemeClr val="accent1"/>
          </a:solidFill>
          <a:ln w="317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 dirty="0">
                <a:solidFill>
                  <a:schemeClr val="tx2"/>
                </a:solidFill>
                <a:latin typeface="Arial" charset="0"/>
              </a:rPr>
              <a:t>Выход</a:t>
            </a:r>
            <a:endParaRPr lang="ru-RU" sz="1400" b="1" dirty="0">
              <a:solidFill>
                <a:schemeClr val="tx2"/>
              </a:solidFill>
              <a:latin typeface="Arial" charset="0"/>
              <a:sym typeface="Webdings" pitchFamily="18" charset="2"/>
            </a:endParaRPr>
          </a:p>
        </p:txBody>
      </p:sp>
      <p:sp>
        <p:nvSpPr>
          <p:cNvPr id="6" name="Again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3563938" y="6384925"/>
            <a:ext cx="863600" cy="323850"/>
          </a:xfrm>
          <a:prstGeom prst="actionButtonBlank">
            <a:avLst/>
          </a:prstGeom>
          <a:solidFill>
            <a:schemeClr val="accent1"/>
          </a:solidFill>
          <a:ln w="317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 dirty="0">
                <a:solidFill>
                  <a:schemeClr val="tx2"/>
                </a:solidFill>
                <a:latin typeface="Arial" charset="0"/>
              </a:rPr>
              <a:t>Снова</a:t>
            </a:r>
          </a:p>
        </p:txBody>
      </p:sp>
      <p:sp>
        <p:nvSpPr>
          <p:cNvPr id="7" name="Cena"/>
          <p:cNvSpPr>
            <a:spLocks noChangeArrowheads="1"/>
          </p:cNvSpPr>
          <p:nvPr/>
        </p:nvSpPr>
        <p:spPr bwMode="auto">
          <a:xfrm>
            <a:off x="2424113" y="6440488"/>
            <a:ext cx="56356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r>
              <a:rPr lang="ru-RU" sz="1000" smtClean="0">
                <a:solidFill>
                  <a:schemeClr val="tx2"/>
                </a:solidFill>
              </a:rPr>
              <a:t> бал.</a:t>
            </a:r>
            <a:endParaRPr lang="ru-RU" sz="1000">
              <a:solidFill>
                <a:schemeClr val="tx2"/>
              </a:solidFill>
            </a:endParaRPr>
          </a:p>
        </p:txBody>
      </p:sp>
      <p:sp>
        <p:nvSpPr>
          <p:cNvPr id="8" name="Out_Zd"/>
          <p:cNvSpPr txBox="1">
            <a:spLocks noChangeArrowheads="1"/>
          </p:cNvSpPr>
          <p:nvPr/>
        </p:nvSpPr>
        <p:spPr bwMode="auto">
          <a:xfrm>
            <a:off x="1835150" y="6384925"/>
            <a:ext cx="503238" cy="323850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  <a:miter lim="800000"/>
            <a:headEnd/>
            <a:tailEnd/>
          </a:ln>
        </p:spPr>
        <p:txBody>
          <a:bodyPr lIns="18000" tIns="10800" rIns="18000" bIns="10800" anchor="ctr"/>
          <a:lstStyle/>
          <a:p>
            <a:pPr algn="ctr">
              <a:spcBef>
                <a:spcPct val="50000"/>
              </a:spcBef>
            </a:pPr>
            <a:endParaRPr lang="ru-RU" b="1" dirty="0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9" name="Tx_Zd"/>
          <p:cNvSpPr txBox="1">
            <a:spLocks noChangeArrowheads="1"/>
          </p:cNvSpPr>
          <p:nvPr/>
        </p:nvSpPr>
        <p:spPr bwMode="auto">
          <a:xfrm>
            <a:off x="539750" y="6440488"/>
            <a:ext cx="122396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1400" dirty="0">
                <a:solidFill>
                  <a:schemeClr val="tx2"/>
                </a:solidFill>
                <a:latin typeface="Arial" charset="0"/>
              </a:rPr>
              <a:t>Всего заданий</a:t>
            </a:r>
          </a:p>
        </p:txBody>
      </p:sp>
      <p:sp>
        <p:nvSpPr>
          <p:cNvPr id="10" name="Out_osh"/>
          <p:cNvSpPr txBox="1">
            <a:spLocks noChangeArrowheads="1"/>
          </p:cNvSpPr>
          <p:nvPr/>
        </p:nvSpPr>
        <p:spPr bwMode="auto">
          <a:xfrm>
            <a:off x="2627313" y="4830763"/>
            <a:ext cx="5976937" cy="25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1000">
              <a:latin typeface="Arial" charset="0"/>
            </a:endParaRPr>
          </a:p>
        </p:txBody>
      </p:sp>
      <p:sp>
        <p:nvSpPr>
          <p:cNvPr id="11" name="T_osh"/>
          <p:cNvSpPr txBox="1">
            <a:spLocks noChangeArrowheads="1"/>
          </p:cNvSpPr>
          <p:nvPr/>
        </p:nvSpPr>
        <p:spPr bwMode="auto">
          <a:xfrm>
            <a:off x="1330325" y="4678363"/>
            <a:ext cx="1368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000">
                <a:latin typeface="Arial" charset="0"/>
              </a:rPr>
              <a:t>Ошибки в выборе ответов на задания:</a:t>
            </a:r>
          </a:p>
        </p:txBody>
      </p:sp>
      <p:sp>
        <p:nvSpPr>
          <p:cNvPr id="12" name="Out_oc"/>
          <p:cNvSpPr txBox="1">
            <a:spLocks noChangeArrowheads="1"/>
          </p:cNvSpPr>
          <p:nvPr/>
        </p:nvSpPr>
        <p:spPr bwMode="auto">
          <a:xfrm>
            <a:off x="7020250" y="3101975"/>
            <a:ext cx="1584000" cy="12239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18000" rIns="18000" anchor="ctr"/>
          <a:lstStyle/>
          <a:p>
            <a:pPr algn="ctr">
              <a:spcBef>
                <a:spcPct val="50000"/>
              </a:spcBef>
              <a:defRPr/>
            </a:pPr>
            <a:endParaRPr lang="ru-RU" sz="6600" b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3" name="Out_prb"/>
          <p:cNvSpPr txBox="1">
            <a:spLocks noChangeArrowheads="1"/>
          </p:cNvSpPr>
          <p:nvPr/>
        </p:nvSpPr>
        <p:spPr bwMode="auto">
          <a:xfrm>
            <a:off x="6047744" y="3819525"/>
            <a:ext cx="864000" cy="5032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000" rIns="18000" anchor="ctr"/>
          <a:lstStyle/>
          <a:p>
            <a:pPr algn="ctr">
              <a:spcBef>
                <a:spcPct val="50000"/>
              </a:spcBef>
            </a:pPr>
            <a:endParaRPr lang="ru-RU" sz="2400" b="1">
              <a:latin typeface="Arial" charset="0"/>
            </a:endParaRPr>
          </a:p>
        </p:txBody>
      </p:sp>
      <p:sp>
        <p:nvSpPr>
          <p:cNvPr id="14" name="Out_bal"/>
          <p:cNvSpPr txBox="1">
            <a:spLocks noChangeArrowheads="1"/>
          </p:cNvSpPr>
          <p:nvPr/>
        </p:nvSpPr>
        <p:spPr bwMode="auto">
          <a:xfrm>
            <a:off x="5075238" y="3816350"/>
            <a:ext cx="864000" cy="5032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000" rIns="18000" anchor="ctr"/>
          <a:lstStyle/>
          <a:p>
            <a:pPr algn="ctr">
              <a:spcBef>
                <a:spcPct val="50000"/>
              </a:spcBef>
            </a:pPr>
            <a:endParaRPr lang="ru-RU" sz="2400" b="1">
              <a:latin typeface="Arial" charset="0"/>
            </a:endParaRPr>
          </a:p>
        </p:txBody>
      </p:sp>
      <p:sp>
        <p:nvSpPr>
          <p:cNvPr id="15" name="Out_proc"/>
          <p:cNvSpPr txBox="1">
            <a:spLocks noChangeArrowheads="1"/>
          </p:cNvSpPr>
          <p:nvPr/>
        </p:nvSpPr>
        <p:spPr bwMode="auto">
          <a:xfrm>
            <a:off x="6047744" y="3105150"/>
            <a:ext cx="864000" cy="5032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000" rIns="18000" anchor="ctr"/>
          <a:lstStyle/>
          <a:p>
            <a:pPr algn="ctr">
              <a:spcBef>
                <a:spcPct val="50000"/>
              </a:spcBef>
            </a:pPr>
            <a:endParaRPr lang="ru-RU" sz="2400" b="1">
              <a:latin typeface="Arial" charset="0"/>
            </a:endParaRPr>
          </a:p>
        </p:txBody>
      </p:sp>
      <p:sp>
        <p:nvSpPr>
          <p:cNvPr id="16" name="Out_ver"/>
          <p:cNvSpPr txBox="1">
            <a:spLocks noChangeArrowheads="1"/>
          </p:cNvSpPr>
          <p:nvPr/>
        </p:nvSpPr>
        <p:spPr bwMode="auto">
          <a:xfrm>
            <a:off x="5075238" y="3101975"/>
            <a:ext cx="864000" cy="5032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000" rIns="18000" anchor="ctr"/>
          <a:lstStyle/>
          <a:p>
            <a:pPr algn="ctr">
              <a:spcBef>
                <a:spcPct val="50000"/>
              </a:spcBef>
            </a:pPr>
            <a:endParaRPr lang="ru-RU" sz="2400" b="1">
              <a:latin typeface="Arial" charset="0"/>
            </a:endParaRPr>
          </a:p>
        </p:txBody>
      </p:sp>
      <p:sp>
        <p:nvSpPr>
          <p:cNvPr id="17" name="Tx_NabBall"/>
          <p:cNvSpPr>
            <a:spLocks noChangeArrowheads="1"/>
          </p:cNvSpPr>
          <p:nvPr/>
        </p:nvSpPr>
        <p:spPr bwMode="auto">
          <a:xfrm>
            <a:off x="788988" y="3773488"/>
            <a:ext cx="4208462" cy="55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r">
              <a:lnSpc>
                <a:spcPct val="90000"/>
              </a:lnSpc>
              <a:spcBef>
                <a:spcPct val="20000"/>
              </a:spcBef>
            </a:pPr>
            <a:r>
              <a:rPr lang="ru-RU" sz="3200" dirty="0">
                <a:latin typeface="Arial" charset="0"/>
              </a:rPr>
              <a:t>Набранных баллов</a:t>
            </a:r>
          </a:p>
        </p:txBody>
      </p:sp>
      <p:sp>
        <p:nvSpPr>
          <p:cNvPr id="18" name="Tx_PrOtv"/>
          <p:cNvSpPr>
            <a:spLocks noChangeArrowheads="1"/>
          </p:cNvSpPr>
          <p:nvPr/>
        </p:nvSpPr>
        <p:spPr bwMode="auto">
          <a:xfrm>
            <a:off x="788988" y="3052763"/>
            <a:ext cx="4208462" cy="55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r">
              <a:lnSpc>
                <a:spcPct val="90000"/>
              </a:lnSpc>
              <a:spcBef>
                <a:spcPct val="20000"/>
              </a:spcBef>
            </a:pPr>
            <a:r>
              <a:rPr lang="ru-RU" sz="3200" dirty="0">
                <a:latin typeface="Arial" charset="0"/>
              </a:rPr>
              <a:t>Правильных ответов</a:t>
            </a:r>
          </a:p>
        </p:txBody>
      </p:sp>
      <p:sp>
        <p:nvSpPr>
          <p:cNvPr id="19" name="Tx_Ocen"/>
          <p:cNvSpPr>
            <a:spLocks noChangeArrowheads="1"/>
          </p:cNvSpPr>
          <p:nvPr/>
        </p:nvSpPr>
        <p:spPr bwMode="auto">
          <a:xfrm>
            <a:off x="6964002" y="2518097"/>
            <a:ext cx="1689100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ru-RU" sz="3200" b="1" dirty="0">
                <a:solidFill>
                  <a:schemeClr val="tx2"/>
                </a:solidFill>
                <a:latin typeface="Arial" charset="0"/>
              </a:rPr>
              <a:t>Оценка</a:t>
            </a:r>
          </a:p>
        </p:txBody>
      </p:sp>
      <p:sp>
        <p:nvSpPr>
          <p:cNvPr id="20" name="Zhdi" hidden="1"/>
          <p:cNvSpPr>
            <a:spLocks noChangeArrowheads="1"/>
          </p:cNvSpPr>
          <p:nvPr/>
        </p:nvSpPr>
        <p:spPr bwMode="auto">
          <a:xfrm>
            <a:off x="2592388" y="1793875"/>
            <a:ext cx="3959225" cy="1143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69850" cmpd="thickThin" algn="ctr">
            <a:solidFill>
              <a:schemeClr val="accent2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sz="4000" b="1"/>
              <a:t>Подождите!</a:t>
            </a:r>
          </a:p>
          <a:p>
            <a:pPr algn="ctr">
              <a:defRPr/>
            </a:pPr>
            <a:r>
              <a:rPr lang="ru-RU"/>
              <a:t>Идет обработка данных</a:t>
            </a:r>
          </a:p>
        </p:txBody>
      </p:sp>
      <p:sp>
        <p:nvSpPr>
          <p:cNvPr id="21" name="RezTest"/>
          <p:cNvSpPr/>
          <p:nvPr/>
        </p:nvSpPr>
        <p:spPr>
          <a:xfrm>
            <a:off x="2146497" y="123181"/>
            <a:ext cx="4851007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6000" b="1" dirty="0" smtClean="0">
                <a:ln w="1778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25400" dir="5400000" algn="tl">
                    <a:srgbClr val="000000">
                      <a:alpha val="33000"/>
                    </a:srgbClr>
                  </a:outerShdw>
                </a:effectLst>
              </a:rPr>
              <a:t>Результаты</a:t>
            </a:r>
            <a:r>
              <a:rPr lang="ru-RU" sz="7200" b="1" dirty="0" smtClean="0">
                <a:ln w="1778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254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sz="7200" b="1" dirty="0" smtClean="0">
                <a:ln w="1778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254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sz="3600" b="1" dirty="0" smtClean="0">
                <a:ln w="1778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25400" dir="5400000" algn="tl">
                    <a:srgbClr val="000000">
                      <a:alpha val="33000"/>
                    </a:srgbClr>
                  </a:outerShdw>
                </a:effectLst>
              </a:rPr>
              <a:t>тестирования</a:t>
            </a:r>
            <a:endParaRPr lang="ru-RU" sz="3600" b="1" cap="none" spc="0" dirty="0">
              <a:ln w="17780" cmpd="sng">
                <a:noFill/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254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63793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6237288"/>
            <a:ext cx="9144000" cy="62071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ru-RU">
              <a:solidFill>
                <a:srgbClr val="BAC9D0"/>
              </a:solidFill>
              <a:latin typeface="Arial" charset="0"/>
            </a:endParaRPr>
          </a:p>
        </p:txBody>
      </p:sp>
      <p:sp>
        <p:nvSpPr>
          <p:cNvPr id="8195" name="Out_Zd"/>
          <p:cNvSpPr txBox="1">
            <a:spLocks noChangeArrowheads="1"/>
          </p:cNvSpPr>
          <p:nvPr/>
        </p:nvSpPr>
        <p:spPr bwMode="auto">
          <a:xfrm>
            <a:off x="1331913" y="6386513"/>
            <a:ext cx="503237" cy="323850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  <a:miter lim="800000"/>
            <a:headEnd/>
            <a:tailEnd/>
          </a:ln>
        </p:spPr>
        <p:txBody>
          <a:bodyPr lIns="18000" tIns="10800" rIns="18000" bIns="10800"/>
          <a:lstStyle/>
          <a:p>
            <a:pPr algn="ctr">
              <a:spcBef>
                <a:spcPct val="50000"/>
              </a:spcBef>
            </a:pPr>
            <a:r>
              <a:rPr lang="ru-RU" b="1" smtClean="0">
                <a:solidFill>
                  <a:schemeClr val="hlink"/>
                </a:solidFill>
                <a:latin typeface="Arial" charset="0"/>
              </a:rPr>
              <a:t>2</a:t>
            </a:r>
            <a:endParaRPr lang="ru-RU" b="1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8196" name="Out_Tim"/>
          <p:cNvSpPr txBox="1">
            <a:spLocks noChangeArrowheads="1"/>
          </p:cNvSpPr>
          <p:nvPr/>
        </p:nvSpPr>
        <p:spPr bwMode="auto">
          <a:xfrm>
            <a:off x="8101013" y="6418263"/>
            <a:ext cx="647700" cy="221866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  <a:miter lim="800000"/>
            <a:headEnd/>
            <a:tailEnd/>
          </a:ln>
        </p:spPr>
        <p:txBody>
          <a:bodyPr lIns="18000" tIns="10800" rIns="18000" bIns="10800">
            <a:spAutoFit/>
          </a:bodyPr>
          <a:lstStyle/>
          <a:p>
            <a:pPr algn="ctr">
              <a:spcBef>
                <a:spcPct val="50000"/>
              </a:spcBef>
            </a:pPr>
            <a:endParaRPr lang="ru-RU" sz="1300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8197" name="Tx_Zd"/>
          <p:cNvSpPr txBox="1">
            <a:spLocks noChangeArrowheads="1"/>
          </p:cNvSpPr>
          <p:nvPr/>
        </p:nvSpPr>
        <p:spPr bwMode="auto">
          <a:xfrm>
            <a:off x="484188" y="6442075"/>
            <a:ext cx="7588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1400">
                <a:solidFill>
                  <a:schemeClr val="tx2"/>
                </a:solidFill>
                <a:latin typeface="Arial" charset="0"/>
              </a:rPr>
              <a:t>Задание</a:t>
            </a:r>
          </a:p>
        </p:txBody>
      </p:sp>
      <p:grpSp>
        <p:nvGrpSpPr>
          <p:cNvPr id="8198" name="Group 43"/>
          <p:cNvGrpSpPr>
            <a:grpSpLocks noChangeAspect="1"/>
          </p:cNvGrpSpPr>
          <p:nvPr/>
        </p:nvGrpSpPr>
        <p:grpSpPr bwMode="auto">
          <a:xfrm>
            <a:off x="6732588" y="6394450"/>
            <a:ext cx="287337" cy="306388"/>
            <a:chOff x="3115" y="4008"/>
            <a:chExt cx="195" cy="209"/>
          </a:xfrm>
        </p:grpSpPr>
        <p:sp>
          <p:nvSpPr>
            <p:cNvPr id="8234" name="AutoShape 44">
              <a:hlinkClick r:id="" action="ppaction://hlinkshowjump?jump=previousslide"/>
            </p:cNvPr>
            <p:cNvSpPr>
              <a:spLocks noChangeAspect="1" noChangeArrowheads="1"/>
            </p:cNvSpPr>
            <p:nvPr/>
          </p:nvSpPr>
          <p:spPr bwMode="auto">
            <a:xfrm rot="-5400000">
              <a:off x="3109" y="4014"/>
              <a:ext cx="204" cy="192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38100" cmpd="dbl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ru-RU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235" name="AutoShape 45">
              <a:hlinkClick r:id="" action="ppaction://hlinkshowjump?jump=previousslide"/>
            </p:cNvPr>
            <p:cNvSpPr>
              <a:spLocks noChangeAspect="1" noChangeArrowheads="1"/>
            </p:cNvSpPr>
            <p:nvPr/>
          </p:nvSpPr>
          <p:spPr bwMode="auto">
            <a:xfrm rot="-5400000">
              <a:off x="3119" y="4026"/>
              <a:ext cx="197" cy="185"/>
            </a:xfrm>
            <a:prstGeom prst="triangle">
              <a:avLst>
                <a:gd name="adj" fmla="val 50000"/>
              </a:avLst>
            </a:prstGeom>
            <a:solidFill>
              <a:srgbClr val="777777"/>
            </a:solidFill>
            <a:ln w="38100" cmpd="dbl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ru-RU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236" name="AutoShape 46">
              <a:hlinkClick r:id="" action="ppaction://hlinkshowjump?jump=previousslide" highlightClick="1"/>
            </p:cNvPr>
            <p:cNvSpPr>
              <a:spLocks noChangeAspect="1" noChangeArrowheads="1"/>
            </p:cNvSpPr>
            <p:nvPr/>
          </p:nvSpPr>
          <p:spPr bwMode="auto">
            <a:xfrm rot="-5400000">
              <a:off x="3122" y="4032"/>
              <a:ext cx="181" cy="17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38100" cmpd="dbl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ru-RU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8199" name="Rectangle 47"/>
          <p:cNvSpPr>
            <a:spLocks noChangeArrowheads="1"/>
          </p:cNvSpPr>
          <p:nvPr/>
        </p:nvSpPr>
        <p:spPr bwMode="auto">
          <a:xfrm>
            <a:off x="1116013" y="274638"/>
            <a:ext cx="75707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000" b="1" dirty="0">
                <a:solidFill>
                  <a:srgbClr val="000000"/>
                </a:solidFill>
                <a:latin typeface="Arial" charset="0"/>
              </a:rPr>
              <a:t>Выберите верное утверждение относительно чисел а и b, расположенных </a:t>
            </a:r>
            <a:r>
              <a:rPr lang="ru-RU" sz="2000" b="1" dirty="0" smtClean="0">
                <a:solidFill>
                  <a:srgbClr val="000000"/>
                </a:solidFill>
                <a:latin typeface="Arial" charset="0"/>
              </a:rPr>
              <a:t>на числовой </a:t>
            </a:r>
            <a:r>
              <a:rPr lang="ru-RU" sz="2000" b="1" dirty="0">
                <a:solidFill>
                  <a:srgbClr val="000000"/>
                </a:solidFill>
                <a:latin typeface="Arial" charset="0"/>
              </a:rPr>
              <a:t>прямой. </a:t>
            </a:r>
          </a:p>
        </p:txBody>
      </p:sp>
      <p:grpSp>
        <p:nvGrpSpPr>
          <p:cNvPr id="8204" name="KAN 1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44500" y="2514600"/>
            <a:ext cx="647700" cy="395288"/>
            <a:chOff x="521" y="1309"/>
            <a:chExt cx="408" cy="249"/>
          </a:xfrm>
        </p:grpSpPr>
        <p:sp>
          <p:nvSpPr>
            <p:cNvPr id="56" name="Fon"/>
            <p:cNvSpPr>
              <a:spLocks noChangeArrowheads="1"/>
            </p:cNvSpPr>
            <p:nvPr/>
          </p:nvSpPr>
          <p:spPr bwMode="auto">
            <a:xfrm>
              <a:off x="521" y="1309"/>
              <a:ext cx="408" cy="24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>
                <a:defRPr/>
              </a:pPr>
              <a:r>
                <a:rPr lang="ru-RU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1</a:t>
              </a:r>
            </a:p>
          </p:txBody>
        </p:sp>
        <p:sp>
          <p:nvSpPr>
            <p:cNvPr id="57" name="Prkl"/>
            <p:cNvSpPr>
              <a:spLocks noChangeArrowheads="1"/>
            </p:cNvSpPr>
            <p:nvPr/>
          </p:nvSpPr>
          <p:spPr bwMode="auto">
            <a:xfrm>
              <a:off x="533" y="1320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2313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ru-RU">
                  <a:latin typeface="Arial" charset="0"/>
                </a:rPr>
                <a:t>1</a:t>
              </a:r>
            </a:p>
          </p:txBody>
        </p:sp>
        <p:sp>
          <p:nvSpPr>
            <p:cNvPr id="58" name="Oval 9"/>
            <p:cNvSpPr>
              <a:spLocks noChangeArrowheads="1"/>
            </p:cNvSpPr>
            <p:nvPr/>
          </p:nvSpPr>
          <p:spPr bwMode="auto">
            <a:xfrm>
              <a:off x="556" y="1343"/>
              <a:ext cx="181" cy="181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23137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8232" name="Oval 10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579" y="1365"/>
              <a:ext cx="136" cy="136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8233" name="Metka" hidden="1">
              <a:hlinkClick r:id="" action="ppaction://macro?name=Obr_FP"/>
            </p:cNvPr>
            <p:cNvSpPr>
              <a:spLocks/>
            </p:cNvSpPr>
            <p:nvPr/>
          </p:nvSpPr>
          <p:spPr bwMode="auto">
            <a:xfrm>
              <a:off x="601" y="1388"/>
              <a:ext cx="91" cy="91"/>
            </a:xfrm>
            <a:custGeom>
              <a:avLst/>
              <a:gdLst>
                <a:gd name="T0" fmla="*/ 0 w 2176"/>
                <a:gd name="T1" fmla="*/ 0 h 2179"/>
                <a:gd name="T2" fmla="*/ 0 w 2176"/>
                <a:gd name="T3" fmla="*/ 0 h 2179"/>
                <a:gd name="T4" fmla="*/ 0 w 2176"/>
                <a:gd name="T5" fmla="*/ 0 h 2179"/>
                <a:gd name="T6" fmla="*/ 0 w 2176"/>
                <a:gd name="T7" fmla="*/ 0 h 2179"/>
                <a:gd name="T8" fmla="*/ 0 w 2176"/>
                <a:gd name="T9" fmla="*/ 0 h 21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76"/>
                <a:gd name="T16" fmla="*/ 0 h 2179"/>
                <a:gd name="T17" fmla="*/ 2176 w 2176"/>
                <a:gd name="T18" fmla="*/ 2179 h 21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76" h="2179">
                  <a:moveTo>
                    <a:pt x="1090" y="2"/>
                  </a:moveTo>
                  <a:cubicBezTo>
                    <a:pt x="1708" y="4"/>
                    <a:pt x="2176" y="479"/>
                    <a:pt x="2176" y="1088"/>
                  </a:cubicBezTo>
                  <a:cubicBezTo>
                    <a:pt x="2176" y="1697"/>
                    <a:pt x="1720" y="2169"/>
                    <a:pt x="1090" y="2174"/>
                  </a:cubicBezTo>
                  <a:cubicBezTo>
                    <a:pt x="460" y="2179"/>
                    <a:pt x="8" y="1689"/>
                    <a:pt x="4" y="1088"/>
                  </a:cubicBezTo>
                  <a:cubicBezTo>
                    <a:pt x="0" y="487"/>
                    <a:pt x="472" y="0"/>
                    <a:pt x="1090" y="2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</p:grpSp>
      <p:grpSp>
        <p:nvGrpSpPr>
          <p:cNvPr id="8205" name="KAN 2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444500" y="3149600"/>
            <a:ext cx="647700" cy="395288"/>
            <a:chOff x="521" y="1309"/>
            <a:chExt cx="408" cy="249"/>
          </a:xfrm>
        </p:grpSpPr>
        <p:sp>
          <p:nvSpPr>
            <p:cNvPr id="62" name="Fon"/>
            <p:cNvSpPr>
              <a:spLocks noChangeArrowheads="1"/>
            </p:cNvSpPr>
            <p:nvPr/>
          </p:nvSpPr>
          <p:spPr bwMode="auto">
            <a:xfrm>
              <a:off x="521" y="1309"/>
              <a:ext cx="408" cy="24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>
                <a:defRPr/>
              </a:pPr>
              <a:r>
                <a:rPr lang="ru-RU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2</a:t>
              </a:r>
            </a:p>
          </p:txBody>
        </p:sp>
        <p:sp>
          <p:nvSpPr>
            <p:cNvPr id="63" name="Prkl"/>
            <p:cNvSpPr>
              <a:spLocks noChangeArrowheads="1"/>
            </p:cNvSpPr>
            <p:nvPr/>
          </p:nvSpPr>
          <p:spPr bwMode="auto">
            <a:xfrm>
              <a:off x="533" y="1320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2313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ru-RU">
                  <a:latin typeface="Arial" charset="0"/>
                </a:rPr>
                <a:t>0</a:t>
              </a:r>
            </a:p>
          </p:txBody>
        </p:sp>
        <p:sp>
          <p:nvSpPr>
            <p:cNvPr id="64" name="Oval 9"/>
            <p:cNvSpPr>
              <a:spLocks noChangeArrowheads="1"/>
            </p:cNvSpPr>
            <p:nvPr/>
          </p:nvSpPr>
          <p:spPr bwMode="auto">
            <a:xfrm>
              <a:off x="556" y="1343"/>
              <a:ext cx="181" cy="181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23137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8227" name="Oval 10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579" y="1365"/>
              <a:ext cx="136" cy="136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8228" name="Metka" hidden="1">
              <a:hlinkClick r:id="" action="ppaction://macro?name=Obr_FP"/>
            </p:cNvPr>
            <p:cNvSpPr>
              <a:spLocks/>
            </p:cNvSpPr>
            <p:nvPr/>
          </p:nvSpPr>
          <p:spPr bwMode="auto">
            <a:xfrm>
              <a:off x="601" y="1388"/>
              <a:ext cx="91" cy="91"/>
            </a:xfrm>
            <a:custGeom>
              <a:avLst/>
              <a:gdLst>
                <a:gd name="T0" fmla="*/ 0 w 2176"/>
                <a:gd name="T1" fmla="*/ 0 h 2179"/>
                <a:gd name="T2" fmla="*/ 0 w 2176"/>
                <a:gd name="T3" fmla="*/ 0 h 2179"/>
                <a:gd name="T4" fmla="*/ 0 w 2176"/>
                <a:gd name="T5" fmla="*/ 0 h 2179"/>
                <a:gd name="T6" fmla="*/ 0 w 2176"/>
                <a:gd name="T7" fmla="*/ 0 h 2179"/>
                <a:gd name="T8" fmla="*/ 0 w 2176"/>
                <a:gd name="T9" fmla="*/ 0 h 21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76"/>
                <a:gd name="T16" fmla="*/ 0 h 2179"/>
                <a:gd name="T17" fmla="*/ 2176 w 2176"/>
                <a:gd name="T18" fmla="*/ 2179 h 21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76" h="2179">
                  <a:moveTo>
                    <a:pt x="1090" y="2"/>
                  </a:moveTo>
                  <a:cubicBezTo>
                    <a:pt x="1708" y="4"/>
                    <a:pt x="2176" y="479"/>
                    <a:pt x="2176" y="1088"/>
                  </a:cubicBezTo>
                  <a:cubicBezTo>
                    <a:pt x="2176" y="1697"/>
                    <a:pt x="1720" y="2169"/>
                    <a:pt x="1090" y="2174"/>
                  </a:cubicBezTo>
                  <a:cubicBezTo>
                    <a:pt x="460" y="2179"/>
                    <a:pt x="8" y="1689"/>
                    <a:pt x="4" y="1088"/>
                  </a:cubicBezTo>
                  <a:cubicBezTo>
                    <a:pt x="0" y="487"/>
                    <a:pt x="472" y="0"/>
                    <a:pt x="1090" y="2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</p:grpSp>
      <p:grpSp>
        <p:nvGrpSpPr>
          <p:cNvPr id="8206" name="KAN 3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444500" y="3784600"/>
            <a:ext cx="647700" cy="395288"/>
            <a:chOff x="521" y="1309"/>
            <a:chExt cx="408" cy="249"/>
          </a:xfrm>
        </p:grpSpPr>
        <p:sp>
          <p:nvSpPr>
            <p:cNvPr id="68" name="Fon"/>
            <p:cNvSpPr>
              <a:spLocks noChangeArrowheads="1"/>
            </p:cNvSpPr>
            <p:nvPr/>
          </p:nvSpPr>
          <p:spPr bwMode="auto">
            <a:xfrm>
              <a:off x="521" y="1309"/>
              <a:ext cx="408" cy="24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>
                <a:defRPr/>
              </a:pPr>
              <a:r>
                <a:rPr lang="ru-RU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3</a:t>
              </a:r>
            </a:p>
          </p:txBody>
        </p:sp>
        <p:sp>
          <p:nvSpPr>
            <p:cNvPr id="69" name="Prkl"/>
            <p:cNvSpPr>
              <a:spLocks noChangeArrowheads="1"/>
            </p:cNvSpPr>
            <p:nvPr/>
          </p:nvSpPr>
          <p:spPr bwMode="auto">
            <a:xfrm>
              <a:off x="533" y="1320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2313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ru-RU">
                  <a:latin typeface="Arial" charset="0"/>
                </a:rPr>
                <a:t>1</a:t>
              </a:r>
            </a:p>
          </p:txBody>
        </p:sp>
        <p:sp>
          <p:nvSpPr>
            <p:cNvPr id="70" name="Oval 9"/>
            <p:cNvSpPr>
              <a:spLocks noChangeArrowheads="1"/>
            </p:cNvSpPr>
            <p:nvPr/>
          </p:nvSpPr>
          <p:spPr bwMode="auto">
            <a:xfrm>
              <a:off x="556" y="1343"/>
              <a:ext cx="181" cy="181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23137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8222" name="Oval 10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579" y="1365"/>
              <a:ext cx="136" cy="136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8223" name="Metka" hidden="1">
              <a:hlinkClick r:id="" action="ppaction://macro?name=Obr_FP"/>
            </p:cNvPr>
            <p:cNvSpPr>
              <a:spLocks/>
            </p:cNvSpPr>
            <p:nvPr/>
          </p:nvSpPr>
          <p:spPr bwMode="auto">
            <a:xfrm>
              <a:off x="601" y="1388"/>
              <a:ext cx="91" cy="91"/>
            </a:xfrm>
            <a:custGeom>
              <a:avLst/>
              <a:gdLst>
                <a:gd name="T0" fmla="*/ 0 w 2176"/>
                <a:gd name="T1" fmla="*/ 0 h 2179"/>
                <a:gd name="T2" fmla="*/ 0 w 2176"/>
                <a:gd name="T3" fmla="*/ 0 h 2179"/>
                <a:gd name="T4" fmla="*/ 0 w 2176"/>
                <a:gd name="T5" fmla="*/ 0 h 2179"/>
                <a:gd name="T6" fmla="*/ 0 w 2176"/>
                <a:gd name="T7" fmla="*/ 0 h 2179"/>
                <a:gd name="T8" fmla="*/ 0 w 2176"/>
                <a:gd name="T9" fmla="*/ 0 h 21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76"/>
                <a:gd name="T16" fmla="*/ 0 h 2179"/>
                <a:gd name="T17" fmla="*/ 2176 w 2176"/>
                <a:gd name="T18" fmla="*/ 2179 h 21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76" h="2179">
                  <a:moveTo>
                    <a:pt x="1090" y="2"/>
                  </a:moveTo>
                  <a:cubicBezTo>
                    <a:pt x="1708" y="4"/>
                    <a:pt x="2176" y="479"/>
                    <a:pt x="2176" y="1088"/>
                  </a:cubicBezTo>
                  <a:cubicBezTo>
                    <a:pt x="2176" y="1697"/>
                    <a:pt x="1720" y="2169"/>
                    <a:pt x="1090" y="2174"/>
                  </a:cubicBezTo>
                  <a:cubicBezTo>
                    <a:pt x="460" y="2179"/>
                    <a:pt x="8" y="1689"/>
                    <a:pt x="4" y="1088"/>
                  </a:cubicBezTo>
                  <a:cubicBezTo>
                    <a:pt x="0" y="487"/>
                    <a:pt x="472" y="0"/>
                    <a:pt x="1090" y="2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</p:grpSp>
      <p:grpSp>
        <p:nvGrpSpPr>
          <p:cNvPr id="8207" name="KAN 4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444500" y="4419600"/>
            <a:ext cx="647700" cy="395288"/>
            <a:chOff x="521" y="1309"/>
            <a:chExt cx="408" cy="249"/>
          </a:xfrm>
        </p:grpSpPr>
        <p:sp>
          <p:nvSpPr>
            <p:cNvPr id="74" name="Fon"/>
            <p:cNvSpPr>
              <a:spLocks noChangeArrowheads="1"/>
            </p:cNvSpPr>
            <p:nvPr/>
          </p:nvSpPr>
          <p:spPr bwMode="auto">
            <a:xfrm>
              <a:off x="521" y="1309"/>
              <a:ext cx="408" cy="24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>
                <a:defRPr/>
              </a:pPr>
              <a:r>
                <a:rPr lang="ru-RU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4</a:t>
              </a:r>
            </a:p>
          </p:txBody>
        </p:sp>
        <p:sp>
          <p:nvSpPr>
            <p:cNvPr id="75" name="Prkl"/>
            <p:cNvSpPr>
              <a:spLocks noChangeArrowheads="1"/>
            </p:cNvSpPr>
            <p:nvPr/>
          </p:nvSpPr>
          <p:spPr bwMode="auto">
            <a:xfrm>
              <a:off x="533" y="1320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2313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ru-RU">
                  <a:latin typeface="Arial" charset="0"/>
                </a:rPr>
                <a:t>0</a:t>
              </a:r>
            </a:p>
          </p:txBody>
        </p:sp>
        <p:sp>
          <p:nvSpPr>
            <p:cNvPr id="76" name="Oval 9"/>
            <p:cNvSpPr>
              <a:spLocks noChangeArrowheads="1"/>
            </p:cNvSpPr>
            <p:nvPr/>
          </p:nvSpPr>
          <p:spPr bwMode="auto">
            <a:xfrm>
              <a:off x="556" y="1343"/>
              <a:ext cx="181" cy="181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23137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8217" name="Oval 10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579" y="1365"/>
              <a:ext cx="136" cy="136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8218" name="Metka" hidden="1">
              <a:hlinkClick r:id="" action="ppaction://macro?name=Obr_FP"/>
            </p:cNvPr>
            <p:cNvSpPr>
              <a:spLocks/>
            </p:cNvSpPr>
            <p:nvPr/>
          </p:nvSpPr>
          <p:spPr bwMode="auto">
            <a:xfrm>
              <a:off x="601" y="1388"/>
              <a:ext cx="91" cy="91"/>
            </a:xfrm>
            <a:custGeom>
              <a:avLst/>
              <a:gdLst>
                <a:gd name="T0" fmla="*/ 0 w 2176"/>
                <a:gd name="T1" fmla="*/ 0 h 2179"/>
                <a:gd name="T2" fmla="*/ 0 w 2176"/>
                <a:gd name="T3" fmla="*/ 0 h 2179"/>
                <a:gd name="T4" fmla="*/ 0 w 2176"/>
                <a:gd name="T5" fmla="*/ 0 h 2179"/>
                <a:gd name="T6" fmla="*/ 0 w 2176"/>
                <a:gd name="T7" fmla="*/ 0 h 2179"/>
                <a:gd name="T8" fmla="*/ 0 w 2176"/>
                <a:gd name="T9" fmla="*/ 0 h 21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76"/>
                <a:gd name="T16" fmla="*/ 0 h 2179"/>
                <a:gd name="T17" fmla="*/ 2176 w 2176"/>
                <a:gd name="T18" fmla="*/ 2179 h 21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76" h="2179">
                  <a:moveTo>
                    <a:pt x="1090" y="2"/>
                  </a:moveTo>
                  <a:cubicBezTo>
                    <a:pt x="1708" y="4"/>
                    <a:pt x="2176" y="479"/>
                    <a:pt x="2176" y="1088"/>
                  </a:cubicBezTo>
                  <a:cubicBezTo>
                    <a:pt x="2176" y="1697"/>
                    <a:pt x="1720" y="2169"/>
                    <a:pt x="1090" y="2174"/>
                  </a:cubicBezTo>
                  <a:cubicBezTo>
                    <a:pt x="460" y="2179"/>
                    <a:pt x="8" y="1689"/>
                    <a:pt x="4" y="1088"/>
                  </a:cubicBezTo>
                  <a:cubicBezTo>
                    <a:pt x="0" y="487"/>
                    <a:pt x="472" y="0"/>
                    <a:pt x="1090" y="2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</p:grpSp>
      <p:sp>
        <p:nvSpPr>
          <p:cNvPr id="8212" name="Dalee">
            <a:hlinkClick r:id="" action="ppaction://macro?name=Next_Slide" highlightClick="1"/>
          </p:cNvPr>
          <p:cNvSpPr>
            <a:spLocks noChangeArrowheads="1"/>
          </p:cNvSpPr>
          <p:nvPr/>
        </p:nvSpPr>
        <p:spPr bwMode="auto">
          <a:xfrm>
            <a:off x="7092950" y="6394450"/>
            <a:ext cx="939800" cy="306388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 smtClean="0">
                <a:solidFill>
                  <a:schemeClr val="tx2"/>
                </a:solidFill>
                <a:latin typeface="Arial" charset="0"/>
              </a:rPr>
              <a:t>Далее</a:t>
            </a:r>
            <a:endParaRPr lang="ru-RU" sz="1400" b="1">
              <a:solidFill>
                <a:schemeClr val="tx2"/>
              </a:solidFill>
              <a:latin typeface="Arial" charset="0"/>
              <a:cs typeface="Arial" charset="0"/>
              <a:sym typeface="Webdings" pitchFamily="18" charset="2"/>
            </a:endParaRPr>
          </a:p>
        </p:txBody>
      </p:sp>
      <p:sp>
        <p:nvSpPr>
          <p:cNvPr id="8213" name="Cena"/>
          <p:cNvSpPr>
            <a:spLocks noChangeArrowheads="1"/>
          </p:cNvSpPr>
          <p:nvPr/>
        </p:nvSpPr>
        <p:spPr bwMode="auto">
          <a:xfrm>
            <a:off x="1866900" y="6440488"/>
            <a:ext cx="4333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r"/>
            <a:r>
              <a:rPr lang="ru-RU" sz="1000" smtClean="0">
                <a:solidFill>
                  <a:schemeClr val="tx2"/>
                </a:solidFill>
                <a:latin typeface="Tahoma" charset="0"/>
              </a:rPr>
              <a:t>1 бал.</a:t>
            </a:r>
            <a:endParaRPr lang="ru-RU" sz="1000">
              <a:solidFill>
                <a:schemeClr val="tx2"/>
              </a:solidFill>
              <a:latin typeface="Tahoma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3275856" y="2260829"/>
            <a:ext cx="4392488" cy="779750"/>
            <a:chOff x="3275856" y="2260829"/>
            <a:chExt cx="4392488" cy="779750"/>
          </a:xfrm>
        </p:grpSpPr>
        <p:cxnSp>
          <p:nvCxnSpPr>
            <p:cNvPr id="3" name="Прямая со стрелкой 2"/>
            <p:cNvCxnSpPr/>
            <p:nvPr/>
          </p:nvCxnSpPr>
          <p:spPr>
            <a:xfrm>
              <a:off x="3275856" y="2420888"/>
              <a:ext cx="4392488" cy="0"/>
            </a:xfrm>
            <a:prstGeom prst="straightConnector1">
              <a:avLst/>
            </a:prstGeom>
            <a:ln w="28575">
              <a:solidFill>
                <a:schemeClr val="accent3">
                  <a:lumMod val="1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/>
            <p:cNvCxnSpPr/>
            <p:nvPr/>
          </p:nvCxnSpPr>
          <p:spPr>
            <a:xfrm>
              <a:off x="6228184" y="2276872"/>
              <a:ext cx="0" cy="326628"/>
            </a:xfrm>
            <a:prstGeom prst="line">
              <a:avLst/>
            </a:prstGeom>
            <a:ln w="28575">
              <a:solidFill>
                <a:schemeClr val="accent3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Прямая соединительная линия 50"/>
            <p:cNvCxnSpPr/>
            <p:nvPr/>
          </p:nvCxnSpPr>
          <p:spPr>
            <a:xfrm>
              <a:off x="5316124" y="2260829"/>
              <a:ext cx="0" cy="326628"/>
            </a:xfrm>
            <a:prstGeom prst="line">
              <a:avLst/>
            </a:prstGeom>
            <a:ln w="28575">
              <a:solidFill>
                <a:schemeClr val="accent3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Прямая соединительная линия 51"/>
            <p:cNvCxnSpPr/>
            <p:nvPr/>
          </p:nvCxnSpPr>
          <p:spPr>
            <a:xfrm>
              <a:off x="4355976" y="2265958"/>
              <a:ext cx="0" cy="326628"/>
            </a:xfrm>
            <a:prstGeom prst="line">
              <a:avLst/>
            </a:prstGeom>
            <a:ln w="28575">
              <a:solidFill>
                <a:schemeClr val="accent3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5160472" y="2671247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0</a:t>
              </a:r>
              <a:endParaRPr lang="ru-RU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084810" y="2671247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1</a:t>
              </a:r>
              <a:endParaRPr lang="ru-RU" dirty="0"/>
            </a:p>
          </p:txBody>
        </p:sp>
        <p:sp>
          <p:nvSpPr>
            <p:cNvPr id="10" name="Овал 9"/>
            <p:cNvSpPr/>
            <p:nvPr/>
          </p:nvSpPr>
          <p:spPr>
            <a:xfrm>
              <a:off x="6588572" y="2348880"/>
              <a:ext cx="144016" cy="144016"/>
            </a:xfrm>
            <a:prstGeom prst="ellipse">
              <a:avLst/>
            </a:prstGeom>
            <a:solidFill>
              <a:schemeClr val="accent3">
                <a:lumMod val="10000"/>
              </a:schemeClr>
            </a:solidFill>
            <a:ln>
              <a:solidFill>
                <a:schemeClr val="accent3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4499992" y="2364491"/>
              <a:ext cx="144016" cy="144016"/>
            </a:xfrm>
            <a:prstGeom prst="ellipse">
              <a:avLst/>
            </a:prstGeom>
            <a:solidFill>
              <a:schemeClr val="accent3">
                <a:lumMod val="10000"/>
              </a:schemeClr>
            </a:solidFill>
            <a:ln>
              <a:solidFill>
                <a:schemeClr val="accent3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512721" y="2626189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endParaRPr lang="ru-RU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401899" y="2626189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</a:t>
              </a:r>
              <a:endParaRPr lang="ru-RU" dirty="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243013" y="2508507"/>
            <a:ext cx="10021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b – a &lt;0</a:t>
            </a:r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1331913" y="3167063"/>
            <a:ext cx="7585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ab</a:t>
            </a:r>
            <a:r>
              <a:rPr lang="en-US" sz="2000" dirty="0" smtClean="0"/>
              <a:t> &gt;0</a:t>
            </a:r>
            <a:endParaRPr lang="ru-RU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331913" y="3782325"/>
                <a:ext cx="1095172" cy="5286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0&lt;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latin typeface="Cambria Math"/>
                          </a:rPr>
                          <m:t>𝑏</m:t>
                        </m:r>
                      </m:den>
                    </m:f>
                    <m:r>
                      <a:rPr lang="en-US" sz="2000" i="1">
                        <a:latin typeface="Cambria Math"/>
                      </a:rPr>
                      <m:t>&lt;1</m:t>
                    </m:r>
                  </m:oMath>
                </a14:m>
                <a:endParaRPr lang="ru-RU" sz="2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913" y="3782325"/>
                <a:ext cx="1095172" cy="528606"/>
              </a:xfrm>
              <a:prstGeom prst="rect">
                <a:avLst/>
              </a:prstGeom>
              <a:blipFill rotWithShape="1">
                <a:blip r:embed="rId7"/>
                <a:stretch>
                  <a:fillRect l="-5556" b="-804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392153" y="4508500"/>
                <a:ext cx="103118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/>
                            </a:rPr>
                            <m:t>𝑎</m:t>
                          </m:r>
                        </m:e>
                      </m:d>
                      <m:r>
                        <a:rPr lang="en-US" sz="2000" i="1">
                          <a:latin typeface="Cambria Math"/>
                        </a:rPr>
                        <m:t>&lt;0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2153" y="4508500"/>
                <a:ext cx="1031180" cy="40011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58561233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6237288"/>
            <a:ext cx="9144000" cy="62071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ru-RU">
              <a:solidFill>
                <a:srgbClr val="BAC9D0"/>
              </a:solidFill>
              <a:latin typeface="Arial" charset="0"/>
            </a:endParaRPr>
          </a:p>
        </p:txBody>
      </p:sp>
      <p:sp>
        <p:nvSpPr>
          <p:cNvPr id="8195" name="Out_Zd"/>
          <p:cNvSpPr txBox="1">
            <a:spLocks noChangeArrowheads="1"/>
          </p:cNvSpPr>
          <p:nvPr/>
        </p:nvSpPr>
        <p:spPr bwMode="auto">
          <a:xfrm>
            <a:off x="1331913" y="6386513"/>
            <a:ext cx="503237" cy="323850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  <a:miter lim="800000"/>
            <a:headEnd/>
            <a:tailEnd/>
          </a:ln>
        </p:spPr>
        <p:txBody>
          <a:bodyPr lIns="18000" tIns="10800" rIns="18000" bIns="10800"/>
          <a:lstStyle/>
          <a:p>
            <a:pPr algn="ctr">
              <a:spcBef>
                <a:spcPct val="50000"/>
              </a:spcBef>
            </a:pPr>
            <a:r>
              <a:rPr lang="ru-RU" b="1" smtClean="0">
                <a:solidFill>
                  <a:schemeClr val="hlink"/>
                </a:solidFill>
                <a:latin typeface="Arial" charset="0"/>
              </a:rPr>
              <a:t>3</a:t>
            </a:r>
            <a:endParaRPr lang="ru-RU" b="1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8196" name="Out_Tim"/>
          <p:cNvSpPr txBox="1">
            <a:spLocks noChangeArrowheads="1"/>
          </p:cNvSpPr>
          <p:nvPr/>
        </p:nvSpPr>
        <p:spPr bwMode="auto">
          <a:xfrm>
            <a:off x="8101013" y="6418263"/>
            <a:ext cx="647700" cy="221866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  <a:miter lim="800000"/>
            <a:headEnd/>
            <a:tailEnd/>
          </a:ln>
        </p:spPr>
        <p:txBody>
          <a:bodyPr lIns="18000" tIns="10800" rIns="18000" bIns="10800">
            <a:spAutoFit/>
          </a:bodyPr>
          <a:lstStyle/>
          <a:p>
            <a:pPr algn="ctr">
              <a:spcBef>
                <a:spcPct val="50000"/>
              </a:spcBef>
            </a:pPr>
            <a:endParaRPr lang="ru-RU" sz="1300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8197" name="Tx_Zd"/>
          <p:cNvSpPr txBox="1">
            <a:spLocks noChangeArrowheads="1"/>
          </p:cNvSpPr>
          <p:nvPr/>
        </p:nvSpPr>
        <p:spPr bwMode="auto">
          <a:xfrm>
            <a:off x="484188" y="6442075"/>
            <a:ext cx="7588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1400">
                <a:solidFill>
                  <a:schemeClr val="tx2"/>
                </a:solidFill>
                <a:latin typeface="Arial" charset="0"/>
              </a:rPr>
              <a:t>Задание</a:t>
            </a:r>
          </a:p>
        </p:txBody>
      </p:sp>
      <p:grpSp>
        <p:nvGrpSpPr>
          <p:cNvPr id="8198" name="Group 43"/>
          <p:cNvGrpSpPr>
            <a:grpSpLocks noChangeAspect="1"/>
          </p:cNvGrpSpPr>
          <p:nvPr/>
        </p:nvGrpSpPr>
        <p:grpSpPr bwMode="auto">
          <a:xfrm>
            <a:off x="6732588" y="6394450"/>
            <a:ext cx="287337" cy="306388"/>
            <a:chOff x="3115" y="4008"/>
            <a:chExt cx="195" cy="209"/>
          </a:xfrm>
        </p:grpSpPr>
        <p:sp>
          <p:nvSpPr>
            <p:cNvPr id="8234" name="AutoShape 44">
              <a:hlinkClick r:id="" action="ppaction://hlinkshowjump?jump=previousslide"/>
            </p:cNvPr>
            <p:cNvSpPr>
              <a:spLocks noChangeAspect="1" noChangeArrowheads="1"/>
            </p:cNvSpPr>
            <p:nvPr/>
          </p:nvSpPr>
          <p:spPr bwMode="auto">
            <a:xfrm rot="-5400000">
              <a:off x="3109" y="4014"/>
              <a:ext cx="204" cy="192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38100" cmpd="dbl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ru-RU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235" name="AutoShape 45">
              <a:hlinkClick r:id="" action="ppaction://hlinkshowjump?jump=previousslide"/>
            </p:cNvPr>
            <p:cNvSpPr>
              <a:spLocks noChangeAspect="1" noChangeArrowheads="1"/>
            </p:cNvSpPr>
            <p:nvPr/>
          </p:nvSpPr>
          <p:spPr bwMode="auto">
            <a:xfrm rot="-5400000">
              <a:off x="3119" y="4026"/>
              <a:ext cx="197" cy="185"/>
            </a:xfrm>
            <a:prstGeom prst="triangle">
              <a:avLst>
                <a:gd name="adj" fmla="val 50000"/>
              </a:avLst>
            </a:prstGeom>
            <a:solidFill>
              <a:srgbClr val="777777"/>
            </a:solidFill>
            <a:ln w="38100" cmpd="dbl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ru-RU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236" name="AutoShape 46">
              <a:hlinkClick r:id="" action="ppaction://hlinkshowjump?jump=previousslide" highlightClick="1"/>
            </p:cNvPr>
            <p:cNvSpPr>
              <a:spLocks noChangeAspect="1" noChangeArrowheads="1"/>
            </p:cNvSpPr>
            <p:nvPr/>
          </p:nvSpPr>
          <p:spPr bwMode="auto">
            <a:xfrm rot="-5400000">
              <a:off x="3122" y="4032"/>
              <a:ext cx="181" cy="17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38100" cmpd="dbl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ru-RU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8199" name="Rectangle 47"/>
          <p:cNvSpPr>
            <a:spLocks noChangeArrowheads="1"/>
          </p:cNvSpPr>
          <p:nvPr/>
        </p:nvSpPr>
        <p:spPr bwMode="auto">
          <a:xfrm>
            <a:off x="1116013" y="274638"/>
            <a:ext cx="75707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800" b="1" dirty="0">
                <a:solidFill>
                  <a:srgbClr val="000000"/>
                </a:solidFill>
                <a:latin typeface="Arial" charset="0"/>
              </a:rPr>
              <a:t>Укажите два соседних целых числа, между которыми заключено число 3√7</a:t>
            </a:r>
            <a:r>
              <a:rPr lang="ru-RU" sz="3200" b="1" dirty="0">
                <a:solidFill>
                  <a:srgbClr val="000000"/>
                </a:solidFill>
                <a:latin typeface="Arial" charset="0"/>
              </a:rPr>
              <a:t>. </a:t>
            </a:r>
          </a:p>
        </p:txBody>
      </p:sp>
      <p:grpSp>
        <p:nvGrpSpPr>
          <p:cNvPr id="8204" name="KAN 1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44500" y="2514600"/>
            <a:ext cx="647700" cy="395288"/>
            <a:chOff x="521" y="1309"/>
            <a:chExt cx="408" cy="249"/>
          </a:xfrm>
        </p:grpSpPr>
        <p:sp>
          <p:nvSpPr>
            <p:cNvPr id="56" name="Fon"/>
            <p:cNvSpPr>
              <a:spLocks noChangeArrowheads="1"/>
            </p:cNvSpPr>
            <p:nvPr/>
          </p:nvSpPr>
          <p:spPr bwMode="auto">
            <a:xfrm>
              <a:off x="521" y="1309"/>
              <a:ext cx="408" cy="24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>
                <a:defRPr/>
              </a:pPr>
              <a:r>
                <a:rPr lang="ru-RU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1</a:t>
              </a:r>
            </a:p>
          </p:txBody>
        </p:sp>
        <p:sp>
          <p:nvSpPr>
            <p:cNvPr id="57" name="Prkl"/>
            <p:cNvSpPr>
              <a:spLocks noChangeArrowheads="1"/>
            </p:cNvSpPr>
            <p:nvPr/>
          </p:nvSpPr>
          <p:spPr bwMode="auto">
            <a:xfrm>
              <a:off x="533" y="1320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2313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ru-RU">
                  <a:latin typeface="Arial" charset="0"/>
                </a:rPr>
                <a:t>1</a:t>
              </a:r>
            </a:p>
          </p:txBody>
        </p:sp>
        <p:sp>
          <p:nvSpPr>
            <p:cNvPr id="58" name="Oval 9"/>
            <p:cNvSpPr>
              <a:spLocks noChangeArrowheads="1"/>
            </p:cNvSpPr>
            <p:nvPr/>
          </p:nvSpPr>
          <p:spPr bwMode="auto">
            <a:xfrm>
              <a:off x="556" y="1343"/>
              <a:ext cx="181" cy="181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23137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8232" name="Oval 10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579" y="1365"/>
              <a:ext cx="136" cy="136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8233" name="Metka" hidden="1">
              <a:hlinkClick r:id="" action="ppaction://macro?name=Obr_FP"/>
            </p:cNvPr>
            <p:cNvSpPr>
              <a:spLocks/>
            </p:cNvSpPr>
            <p:nvPr/>
          </p:nvSpPr>
          <p:spPr bwMode="auto">
            <a:xfrm>
              <a:off x="601" y="1388"/>
              <a:ext cx="91" cy="91"/>
            </a:xfrm>
            <a:custGeom>
              <a:avLst/>
              <a:gdLst>
                <a:gd name="T0" fmla="*/ 0 w 2176"/>
                <a:gd name="T1" fmla="*/ 0 h 2179"/>
                <a:gd name="T2" fmla="*/ 0 w 2176"/>
                <a:gd name="T3" fmla="*/ 0 h 2179"/>
                <a:gd name="T4" fmla="*/ 0 w 2176"/>
                <a:gd name="T5" fmla="*/ 0 h 2179"/>
                <a:gd name="T6" fmla="*/ 0 w 2176"/>
                <a:gd name="T7" fmla="*/ 0 h 2179"/>
                <a:gd name="T8" fmla="*/ 0 w 2176"/>
                <a:gd name="T9" fmla="*/ 0 h 21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76"/>
                <a:gd name="T16" fmla="*/ 0 h 2179"/>
                <a:gd name="T17" fmla="*/ 2176 w 2176"/>
                <a:gd name="T18" fmla="*/ 2179 h 21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76" h="2179">
                  <a:moveTo>
                    <a:pt x="1090" y="2"/>
                  </a:moveTo>
                  <a:cubicBezTo>
                    <a:pt x="1708" y="4"/>
                    <a:pt x="2176" y="479"/>
                    <a:pt x="2176" y="1088"/>
                  </a:cubicBezTo>
                  <a:cubicBezTo>
                    <a:pt x="2176" y="1697"/>
                    <a:pt x="1720" y="2169"/>
                    <a:pt x="1090" y="2174"/>
                  </a:cubicBezTo>
                  <a:cubicBezTo>
                    <a:pt x="460" y="2179"/>
                    <a:pt x="8" y="1689"/>
                    <a:pt x="4" y="1088"/>
                  </a:cubicBezTo>
                  <a:cubicBezTo>
                    <a:pt x="0" y="487"/>
                    <a:pt x="472" y="0"/>
                    <a:pt x="1090" y="2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</p:grpSp>
      <p:grpSp>
        <p:nvGrpSpPr>
          <p:cNvPr id="8205" name="KAN 2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444500" y="3149600"/>
            <a:ext cx="647700" cy="395288"/>
            <a:chOff x="521" y="1309"/>
            <a:chExt cx="408" cy="249"/>
          </a:xfrm>
        </p:grpSpPr>
        <p:sp>
          <p:nvSpPr>
            <p:cNvPr id="62" name="Fon"/>
            <p:cNvSpPr>
              <a:spLocks noChangeArrowheads="1"/>
            </p:cNvSpPr>
            <p:nvPr/>
          </p:nvSpPr>
          <p:spPr bwMode="auto">
            <a:xfrm>
              <a:off x="521" y="1309"/>
              <a:ext cx="408" cy="24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>
                <a:defRPr/>
              </a:pPr>
              <a:r>
                <a:rPr lang="ru-RU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2</a:t>
              </a:r>
            </a:p>
          </p:txBody>
        </p:sp>
        <p:sp>
          <p:nvSpPr>
            <p:cNvPr id="63" name="Prkl"/>
            <p:cNvSpPr>
              <a:spLocks noChangeArrowheads="1"/>
            </p:cNvSpPr>
            <p:nvPr/>
          </p:nvSpPr>
          <p:spPr bwMode="auto">
            <a:xfrm>
              <a:off x="533" y="1320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2313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ru-RU">
                  <a:latin typeface="Arial" charset="0"/>
                </a:rPr>
                <a:t>0</a:t>
              </a:r>
            </a:p>
          </p:txBody>
        </p:sp>
        <p:sp>
          <p:nvSpPr>
            <p:cNvPr id="64" name="Oval 9"/>
            <p:cNvSpPr>
              <a:spLocks noChangeArrowheads="1"/>
            </p:cNvSpPr>
            <p:nvPr/>
          </p:nvSpPr>
          <p:spPr bwMode="auto">
            <a:xfrm>
              <a:off x="556" y="1343"/>
              <a:ext cx="181" cy="181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23137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8227" name="Oval 10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579" y="1365"/>
              <a:ext cx="136" cy="136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8228" name="Metka" hidden="1">
              <a:hlinkClick r:id="" action="ppaction://macro?name=Obr_FP"/>
            </p:cNvPr>
            <p:cNvSpPr>
              <a:spLocks/>
            </p:cNvSpPr>
            <p:nvPr/>
          </p:nvSpPr>
          <p:spPr bwMode="auto">
            <a:xfrm>
              <a:off x="601" y="1388"/>
              <a:ext cx="91" cy="91"/>
            </a:xfrm>
            <a:custGeom>
              <a:avLst/>
              <a:gdLst>
                <a:gd name="T0" fmla="*/ 0 w 2176"/>
                <a:gd name="T1" fmla="*/ 0 h 2179"/>
                <a:gd name="T2" fmla="*/ 0 w 2176"/>
                <a:gd name="T3" fmla="*/ 0 h 2179"/>
                <a:gd name="T4" fmla="*/ 0 w 2176"/>
                <a:gd name="T5" fmla="*/ 0 h 2179"/>
                <a:gd name="T6" fmla="*/ 0 w 2176"/>
                <a:gd name="T7" fmla="*/ 0 h 2179"/>
                <a:gd name="T8" fmla="*/ 0 w 2176"/>
                <a:gd name="T9" fmla="*/ 0 h 21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76"/>
                <a:gd name="T16" fmla="*/ 0 h 2179"/>
                <a:gd name="T17" fmla="*/ 2176 w 2176"/>
                <a:gd name="T18" fmla="*/ 2179 h 21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76" h="2179">
                  <a:moveTo>
                    <a:pt x="1090" y="2"/>
                  </a:moveTo>
                  <a:cubicBezTo>
                    <a:pt x="1708" y="4"/>
                    <a:pt x="2176" y="479"/>
                    <a:pt x="2176" y="1088"/>
                  </a:cubicBezTo>
                  <a:cubicBezTo>
                    <a:pt x="2176" y="1697"/>
                    <a:pt x="1720" y="2169"/>
                    <a:pt x="1090" y="2174"/>
                  </a:cubicBezTo>
                  <a:cubicBezTo>
                    <a:pt x="460" y="2179"/>
                    <a:pt x="8" y="1689"/>
                    <a:pt x="4" y="1088"/>
                  </a:cubicBezTo>
                  <a:cubicBezTo>
                    <a:pt x="0" y="487"/>
                    <a:pt x="472" y="0"/>
                    <a:pt x="1090" y="2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</p:grpSp>
      <p:grpSp>
        <p:nvGrpSpPr>
          <p:cNvPr id="8206" name="KAN 3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444500" y="3784600"/>
            <a:ext cx="647700" cy="395288"/>
            <a:chOff x="521" y="1309"/>
            <a:chExt cx="408" cy="249"/>
          </a:xfrm>
        </p:grpSpPr>
        <p:sp>
          <p:nvSpPr>
            <p:cNvPr id="68" name="Fon"/>
            <p:cNvSpPr>
              <a:spLocks noChangeArrowheads="1"/>
            </p:cNvSpPr>
            <p:nvPr/>
          </p:nvSpPr>
          <p:spPr bwMode="auto">
            <a:xfrm>
              <a:off x="521" y="1309"/>
              <a:ext cx="408" cy="24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>
                <a:defRPr/>
              </a:pPr>
              <a:r>
                <a:rPr lang="ru-RU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3</a:t>
              </a:r>
            </a:p>
          </p:txBody>
        </p:sp>
        <p:sp>
          <p:nvSpPr>
            <p:cNvPr id="69" name="Prkl"/>
            <p:cNvSpPr>
              <a:spLocks noChangeArrowheads="1"/>
            </p:cNvSpPr>
            <p:nvPr/>
          </p:nvSpPr>
          <p:spPr bwMode="auto">
            <a:xfrm>
              <a:off x="533" y="1320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2313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ru-RU">
                  <a:latin typeface="Arial" charset="0"/>
                </a:rPr>
                <a:t>1</a:t>
              </a:r>
            </a:p>
          </p:txBody>
        </p:sp>
        <p:sp>
          <p:nvSpPr>
            <p:cNvPr id="70" name="Oval 9"/>
            <p:cNvSpPr>
              <a:spLocks noChangeArrowheads="1"/>
            </p:cNvSpPr>
            <p:nvPr/>
          </p:nvSpPr>
          <p:spPr bwMode="auto">
            <a:xfrm>
              <a:off x="556" y="1343"/>
              <a:ext cx="181" cy="181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23137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8222" name="Oval 10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579" y="1365"/>
              <a:ext cx="136" cy="136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8223" name="Metka" hidden="1">
              <a:hlinkClick r:id="" action="ppaction://macro?name=Obr_FP"/>
            </p:cNvPr>
            <p:cNvSpPr>
              <a:spLocks/>
            </p:cNvSpPr>
            <p:nvPr/>
          </p:nvSpPr>
          <p:spPr bwMode="auto">
            <a:xfrm>
              <a:off x="601" y="1388"/>
              <a:ext cx="91" cy="91"/>
            </a:xfrm>
            <a:custGeom>
              <a:avLst/>
              <a:gdLst>
                <a:gd name="T0" fmla="*/ 0 w 2176"/>
                <a:gd name="T1" fmla="*/ 0 h 2179"/>
                <a:gd name="T2" fmla="*/ 0 w 2176"/>
                <a:gd name="T3" fmla="*/ 0 h 2179"/>
                <a:gd name="T4" fmla="*/ 0 w 2176"/>
                <a:gd name="T5" fmla="*/ 0 h 2179"/>
                <a:gd name="T6" fmla="*/ 0 w 2176"/>
                <a:gd name="T7" fmla="*/ 0 h 2179"/>
                <a:gd name="T8" fmla="*/ 0 w 2176"/>
                <a:gd name="T9" fmla="*/ 0 h 21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76"/>
                <a:gd name="T16" fmla="*/ 0 h 2179"/>
                <a:gd name="T17" fmla="*/ 2176 w 2176"/>
                <a:gd name="T18" fmla="*/ 2179 h 21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76" h="2179">
                  <a:moveTo>
                    <a:pt x="1090" y="2"/>
                  </a:moveTo>
                  <a:cubicBezTo>
                    <a:pt x="1708" y="4"/>
                    <a:pt x="2176" y="479"/>
                    <a:pt x="2176" y="1088"/>
                  </a:cubicBezTo>
                  <a:cubicBezTo>
                    <a:pt x="2176" y="1697"/>
                    <a:pt x="1720" y="2169"/>
                    <a:pt x="1090" y="2174"/>
                  </a:cubicBezTo>
                  <a:cubicBezTo>
                    <a:pt x="460" y="2179"/>
                    <a:pt x="8" y="1689"/>
                    <a:pt x="4" y="1088"/>
                  </a:cubicBezTo>
                  <a:cubicBezTo>
                    <a:pt x="0" y="487"/>
                    <a:pt x="472" y="0"/>
                    <a:pt x="1090" y="2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</p:grpSp>
      <p:grpSp>
        <p:nvGrpSpPr>
          <p:cNvPr id="8207" name="KAN 4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444500" y="4419600"/>
            <a:ext cx="647700" cy="395288"/>
            <a:chOff x="521" y="1309"/>
            <a:chExt cx="408" cy="249"/>
          </a:xfrm>
        </p:grpSpPr>
        <p:sp>
          <p:nvSpPr>
            <p:cNvPr id="74" name="Fon"/>
            <p:cNvSpPr>
              <a:spLocks noChangeArrowheads="1"/>
            </p:cNvSpPr>
            <p:nvPr/>
          </p:nvSpPr>
          <p:spPr bwMode="auto">
            <a:xfrm>
              <a:off x="521" y="1309"/>
              <a:ext cx="408" cy="24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>
                <a:defRPr/>
              </a:pPr>
              <a:r>
                <a:rPr lang="ru-RU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4</a:t>
              </a:r>
            </a:p>
          </p:txBody>
        </p:sp>
        <p:sp>
          <p:nvSpPr>
            <p:cNvPr id="75" name="Prkl"/>
            <p:cNvSpPr>
              <a:spLocks noChangeArrowheads="1"/>
            </p:cNvSpPr>
            <p:nvPr/>
          </p:nvSpPr>
          <p:spPr bwMode="auto">
            <a:xfrm>
              <a:off x="533" y="1320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2313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ru-RU">
                  <a:latin typeface="Arial" charset="0"/>
                </a:rPr>
                <a:t>0</a:t>
              </a:r>
            </a:p>
          </p:txBody>
        </p:sp>
        <p:sp>
          <p:nvSpPr>
            <p:cNvPr id="76" name="Oval 9"/>
            <p:cNvSpPr>
              <a:spLocks noChangeArrowheads="1"/>
            </p:cNvSpPr>
            <p:nvPr/>
          </p:nvSpPr>
          <p:spPr bwMode="auto">
            <a:xfrm>
              <a:off x="556" y="1343"/>
              <a:ext cx="181" cy="181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23137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8217" name="Oval 10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579" y="1365"/>
              <a:ext cx="136" cy="136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8218" name="Metka" hidden="1">
              <a:hlinkClick r:id="" action="ppaction://macro?name=Obr_FP"/>
            </p:cNvPr>
            <p:cNvSpPr>
              <a:spLocks/>
            </p:cNvSpPr>
            <p:nvPr/>
          </p:nvSpPr>
          <p:spPr bwMode="auto">
            <a:xfrm>
              <a:off x="601" y="1388"/>
              <a:ext cx="91" cy="91"/>
            </a:xfrm>
            <a:custGeom>
              <a:avLst/>
              <a:gdLst>
                <a:gd name="T0" fmla="*/ 0 w 2176"/>
                <a:gd name="T1" fmla="*/ 0 h 2179"/>
                <a:gd name="T2" fmla="*/ 0 w 2176"/>
                <a:gd name="T3" fmla="*/ 0 h 2179"/>
                <a:gd name="T4" fmla="*/ 0 w 2176"/>
                <a:gd name="T5" fmla="*/ 0 h 2179"/>
                <a:gd name="T6" fmla="*/ 0 w 2176"/>
                <a:gd name="T7" fmla="*/ 0 h 2179"/>
                <a:gd name="T8" fmla="*/ 0 w 2176"/>
                <a:gd name="T9" fmla="*/ 0 h 21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76"/>
                <a:gd name="T16" fmla="*/ 0 h 2179"/>
                <a:gd name="T17" fmla="*/ 2176 w 2176"/>
                <a:gd name="T18" fmla="*/ 2179 h 21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76" h="2179">
                  <a:moveTo>
                    <a:pt x="1090" y="2"/>
                  </a:moveTo>
                  <a:cubicBezTo>
                    <a:pt x="1708" y="4"/>
                    <a:pt x="2176" y="479"/>
                    <a:pt x="2176" y="1088"/>
                  </a:cubicBezTo>
                  <a:cubicBezTo>
                    <a:pt x="2176" y="1697"/>
                    <a:pt x="1720" y="2169"/>
                    <a:pt x="1090" y="2174"/>
                  </a:cubicBezTo>
                  <a:cubicBezTo>
                    <a:pt x="460" y="2179"/>
                    <a:pt x="8" y="1689"/>
                    <a:pt x="4" y="1088"/>
                  </a:cubicBezTo>
                  <a:cubicBezTo>
                    <a:pt x="0" y="487"/>
                    <a:pt x="472" y="0"/>
                    <a:pt x="1090" y="2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</p:grpSp>
      <p:sp>
        <p:nvSpPr>
          <p:cNvPr id="8212" name="Dalee">
            <a:hlinkClick r:id="" action="ppaction://macro?name=Next_Slide" highlightClick="1"/>
          </p:cNvPr>
          <p:cNvSpPr>
            <a:spLocks noChangeArrowheads="1"/>
          </p:cNvSpPr>
          <p:nvPr/>
        </p:nvSpPr>
        <p:spPr bwMode="auto">
          <a:xfrm>
            <a:off x="7092950" y="6394450"/>
            <a:ext cx="939800" cy="306388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 smtClean="0">
                <a:solidFill>
                  <a:schemeClr val="tx2"/>
                </a:solidFill>
                <a:latin typeface="Arial" charset="0"/>
              </a:rPr>
              <a:t>Далее</a:t>
            </a:r>
            <a:endParaRPr lang="ru-RU" sz="1400" b="1">
              <a:solidFill>
                <a:schemeClr val="tx2"/>
              </a:solidFill>
              <a:latin typeface="Arial" charset="0"/>
              <a:cs typeface="Arial" charset="0"/>
              <a:sym typeface="Webdings" pitchFamily="18" charset="2"/>
            </a:endParaRPr>
          </a:p>
        </p:txBody>
      </p:sp>
      <p:sp>
        <p:nvSpPr>
          <p:cNvPr id="8213" name="Cena"/>
          <p:cNvSpPr>
            <a:spLocks noChangeArrowheads="1"/>
          </p:cNvSpPr>
          <p:nvPr/>
        </p:nvSpPr>
        <p:spPr bwMode="auto">
          <a:xfrm>
            <a:off x="1866900" y="6440488"/>
            <a:ext cx="4333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r"/>
            <a:r>
              <a:rPr lang="ru-RU" sz="1000" smtClean="0">
                <a:solidFill>
                  <a:schemeClr val="tx2"/>
                </a:solidFill>
                <a:latin typeface="Tahoma" charset="0"/>
              </a:rPr>
              <a:t>1 бал.</a:t>
            </a:r>
            <a:endParaRPr lang="ru-RU" sz="1000">
              <a:solidFill>
                <a:schemeClr val="tx2"/>
              </a:solidFill>
              <a:latin typeface="Tahoma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78389" y="2523094"/>
            <a:ext cx="8130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3 </a:t>
            </a:r>
            <a:r>
              <a:rPr lang="ru-RU" sz="2000" dirty="0" smtClean="0"/>
              <a:t> и 4 </a:t>
            </a:r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1278389" y="3144098"/>
            <a:ext cx="755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7 и 8 </a:t>
            </a: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331913" y="3793094"/>
            <a:ext cx="755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8 и 9 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334959" y="4466633"/>
            <a:ext cx="9573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63 и 64</a:t>
            </a:r>
            <a:endParaRPr lang="ru-RU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0733379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nel"/>
          <p:cNvSpPr/>
          <p:nvPr/>
        </p:nvSpPr>
        <p:spPr>
          <a:xfrm>
            <a:off x="0" y="6235700"/>
            <a:ext cx="9144000" cy="619125"/>
          </a:xfrm>
          <a:prstGeom prst="rect">
            <a:avLst/>
          </a:prstGeom>
          <a:gradFill flip="none" rotWithShape="1">
            <a:gsLst>
              <a:gs pos="50000">
                <a:schemeClr val="accent1"/>
              </a:gs>
              <a:gs pos="0">
                <a:schemeClr val="bg1"/>
              </a:gs>
              <a:gs pos="100000">
                <a:schemeClr val="bg1"/>
              </a:gs>
            </a:gsLst>
            <a:lin ang="16200000" scaled="1"/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" name="Back"/>
          <p:cNvGrpSpPr/>
          <p:nvPr/>
        </p:nvGrpSpPr>
        <p:grpSpPr>
          <a:xfrm>
            <a:off x="6712712" y="6395212"/>
            <a:ext cx="290068" cy="301752"/>
            <a:chOff x="6712712" y="6395212"/>
            <a:chExt cx="290068" cy="301752"/>
          </a:xfrm>
        </p:grpSpPr>
        <p:sp>
          <p:nvSpPr>
            <p:cNvPr id="4" name="Treug1"/>
            <p:cNvSpPr/>
            <p:nvPr/>
          </p:nvSpPr>
          <p:spPr>
            <a:xfrm rot="16200000">
              <a:off x="6705600" y="6402324"/>
              <a:ext cx="298450" cy="284226"/>
            </a:xfrm>
            <a:prstGeom prst="triangl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Treug2"/>
            <p:cNvSpPr/>
            <p:nvPr/>
          </p:nvSpPr>
          <p:spPr>
            <a:xfrm rot="16200000">
              <a:off x="6722618" y="6416802"/>
              <a:ext cx="287274" cy="273050"/>
            </a:xfrm>
            <a:prstGeom prst="triangle">
              <a:avLst/>
            </a:prstGeom>
            <a:solidFill>
              <a:srgbClr val="777777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Treug3">
              <a:hlinkClick r:id="" action="ppaction://hlinkshowjump?jump=previousslide"/>
            </p:cNvPr>
            <p:cNvSpPr/>
            <p:nvPr/>
          </p:nvSpPr>
          <p:spPr>
            <a:xfrm rot="16200000">
              <a:off x="6726301" y="6423914"/>
              <a:ext cx="266319" cy="251968"/>
            </a:xfrm>
            <a:prstGeom prst="triangl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Out_Tim"/>
          <p:cNvSpPr txBox="1"/>
          <p:nvPr/>
        </p:nvSpPr>
        <p:spPr>
          <a:xfrm>
            <a:off x="8102600" y="6438900"/>
            <a:ext cx="647700" cy="212879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</a:ln>
        </p:spPr>
        <p:txBody>
          <a:bodyPr vert="horz" lIns="12700" tIns="6350" rIns="12700" bIns="6350" rtlCol="0" anchor="ctr" anchorCtr="1">
            <a:spAutoFit/>
          </a:bodyPr>
          <a:lstStyle/>
          <a:p>
            <a:endParaRPr lang="ru-RU" sz="1300">
              <a:solidFill>
                <a:schemeClr val="hlink"/>
              </a:solidFill>
              <a:latin typeface="Arial"/>
            </a:endParaRPr>
          </a:p>
        </p:txBody>
      </p:sp>
      <p:sp>
        <p:nvSpPr>
          <p:cNvPr id="9" name="Dalee">
            <a:hlinkClick r:id="" action="ppaction://macro?name=Next_Slide"/>
          </p:cNvPr>
          <p:cNvSpPr/>
          <p:nvPr/>
        </p:nvSpPr>
        <p:spPr>
          <a:xfrm>
            <a:off x="7086600" y="6395212"/>
            <a:ext cx="939800" cy="304800"/>
          </a:xfrm>
          <a:prstGeom prst="actionButtonBlank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smtClean="0">
                <a:solidFill>
                  <a:schemeClr val="tx2"/>
                </a:solidFill>
                <a:latin typeface="Arial"/>
              </a:rPr>
              <a:t>Далее</a:t>
            </a:r>
            <a:endParaRPr lang="ru-RU" sz="1400" b="1">
              <a:solidFill>
                <a:schemeClr val="tx2"/>
              </a:solidFill>
              <a:latin typeface="Arial"/>
            </a:endParaRPr>
          </a:p>
        </p:txBody>
      </p:sp>
      <p:sp>
        <p:nvSpPr>
          <p:cNvPr id="10" name="Out_Zd"/>
          <p:cNvSpPr txBox="1"/>
          <p:nvPr/>
        </p:nvSpPr>
        <p:spPr>
          <a:xfrm>
            <a:off x="1333500" y="6424044"/>
            <a:ext cx="504190" cy="289823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</a:ln>
        </p:spPr>
        <p:txBody>
          <a:bodyPr vert="horz" lIns="12700" tIns="6350" rIns="12700" bIns="6350" rtlCol="0" anchor="ctr" anchorCtr="1">
            <a:spAutoFit/>
          </a:bodyPr>
          <a:lstStyle/>
          <a:p>
            <a:r>
              <a:rPr lang="ru-RU" b="1" smtClean="0">
                <a:solidFill>
                  <a:schemeClr val="hlink"/>
                </a:solidFill>
                <a:latin typeface="Arial"/>
              </a:rPr>
              <a:t>4</a:t>
            </a:r>
            <a:endParaRPr lang="ru-RU" b="1">
              <a:solidFill>
                <a:schemeClr val="hlink"/>
              </a:solidFill>
              <a:latin typeface="Arial"/>
            </a:endParaRPr>
          </a:p>
        </p:txBody>
      </p:sp>
      <p:sp>
        <p:nvSpPr>
          <p:cNvPr id="11" name="Tx_Zd"/>
          <p:cNvSpPr txBox="1"/>
          <p:nvPr/>
        </p:nvSpPr>
        <p:spPr>
          <a:xfrm>
            <a:off x="508000" y="6438900"/>
            <a:ext cx="762000" cy="215444"/>
          </a:xfrm>
          <a:prstGeom prst="rect">
            <a:avLst/>
          </a:prstGeom>
          <a:noFill/>
        </p:spPr>
        <p:txBody>
          <a:bodyPr vert="horz" lIns="0" tIns="0" rIns="0" bIns="0" rtlCol="0" anchor="ctr">
            <a:spAutoFit/>
          </a:bodyPr>
          <a:lstStyle/>
          <a:p>
            <a:pPr algn="r"/>
            <a:r>
              <a:rPr lang="ru-RU" sz="1400" smtClean="0">
                <a:solidFill>
                  <a:schemeClr val="tx2"/>
                </a:solidFill>
                <a:latin typeface="Arial"/>
              </a:rPr>
              <a:t>Задание</a:t>
            </a:r>
            <a:endParaRPr lang="ru-RU" sz="1400">
              <a:solidFill>
                <a:schemeClr val="tx2"/>
              </a:solidFill>
              <a:latin typeface="Arial"/>
            </a:endParaRPr>
          </a:p>
        </p:txBody>
      </p:sp>
      <p:sp>
        <p:nvSpPr>
          <p:cNvPr id="12" name="Cena"/>
          <p:cNvSpPr txBox="1"/>
          <p:nvPr/>
        </p:nvSpPr>
        <p:spPr>
          <a:xfrm>
            <a:off x="1866900" y="6468110"/>
            <a:ext cx="431800" cy="153888"/>
          </a:xfrm>
          <a:prstGeom prst="rect">
            <a:avLst/>
          </a:prstGeom>
          <a:noFill/>
        </p:spPr>
        <p:txBody>
          <a:bodyPr vert="horz" lIns="0" tIns="0" rIns="0" bIns="0" rtlCol="0" anchor="ctr">
            <a:spAutoFit/>
          </a:bodyPr>
          <a:lstStyle/>
          <a:p>
            <a:pPr algn="r"/>
            <a:r>
              <a:rPr lang="ru-RU" sz="1000" smtClean="0">
                <a:solidFill>
                  <a:schemeClr val="tx2"/>
                </a:solidFill>
                <a:latin typeface="Arial"/>
              </a:rPr>
              <a:t>1 бал.</a:t>
            </a:r>
            <a:endParaRPr lang="ru-RU" sz="1000">
              <a:solidFill>
                <a:schemeClr val="tx2"/>
              </a:solidFill>
              <a:latin typeface="Arial"/>
            </a:endParaRPr>
          </a:p>
        </p:txBody>
      </p:sp>
      <p:sp>
        <p:nvSpPr>
          <p:cNvPr id="13" name="Warning"/>
          <p:cNvSpPr/>
          <p:nvPr/>
        </p:nvSpPr>
        <p:spPr>
          <a:xfrm>
            <a:off x="2794000" y="6405880"/>
            <a:ext cx="2882900" cy="284480"/>
          </a:xfrm>
          <a:prstGeom prst="roundRect">
            <a:avLst/>
          </a:prstGeom>
          <a:gradFill flip="none" rotWithShape="1">
            <a:gsLst>
              <a:gs pos="50000">
                <a:schemeClr val="accent1"/>
              </a:gs>
              <a:gs pos="0">
                <a:schemeClr val="bg1"/>
              </a:gs>
              <a:gs pos="100000">
                <a:schemeClr val="bg1"/>
              </a:gs>
            </a:gsLst>
            <a:lin ang="16200000" scaled="1"/>
            <a:tileRect/>
          </a:gradFill>
          <a:ln w="38100" cmpd="dbl">
            <a:solidFill>
              <a:schemeClr val="hlink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smtClean="0">
                <a:solidFill>
                  <a:schemeClr val="tx1"/>
                </a:solidFill>
                <a:latin typeface="Arial"/>
              </a:rPr>
              <a:t>Выберите все правильные ответы!</a:t>
            </a:r>
            <a:endParaRPr lang="ru-RU" sz="1200">
              <a:solidFill>
                <a:schemeClr val="tx1"/>
              </a:solidFill>
              <a:latin typeface="Arial"/>
            </a:endParaRPr>
          </a:p>
        </p:txBody>
      </p:sp>
      <p:grpSp>
        <p:nvGrpSpPr>
          <p:cNvPr id="19" name="KAN 1"/>
          <p:cNvGrpSpPr/>
          <p:nvPr/>
        </p:nvGrpSpPr>
        <p:grpSpPr>
          <a:xfrm>
            <a:off x="444500" y="2032000"/>
            <a:ext cx="647700" cy="397510"/>
            <a:chOff x="444500" y="2032000"/>
            <a:chExt cx="647700" cy="397510"/>
          </a:xfrm>
        </p:grpSpPr>
        <p:sp>
          <p:nvSpPr>
            <p:cNvPr id="14" name="Fon">
              <a:hlinkClick r:id="" action="ppaction://macro?name=Obr_FP"/>
            </p:cNvPr>
            <p:cNvSpPr/>
            <p:nvPr/>
          </p:nvSpPr>
          <p:spPr>
            <a:xfrm>
              <a:off x="444500" y="2032000"/>
              <a:ext cx="647700" cy="397510"/>
            </a:xfrm>
            <a:prstGeom prst="rect">
              <a:avLst/>
            </a:prstGeom>
            <a:solidFill>
              <a:schemeClr val="accent1"/>
            </a:solidFill>
            <a:ln w="9525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b="1" smtClean="0">
                  <a:solidFill>
                    <a:schemeClr val="tx1"/>
                  </a:solidFill>
                  <a:effectLst>
                    <a:prstShdw prst="shdw14" dist="35921" dir="2700000">
                      <a:scrgbClr r="0" g="0" b="0">
                        <a:alpha val="43000"/>
                      </a:scrgbClr>
                    </a:prstShdw>
                  </a:effectLst>
                  <a:latin typeface="Arial"/>
                </a:rPr>
                <a:t>1</a:t>
              </a:r>
              <a:endParaRPr lang="ru-RU" b="1">
                <a:solidFill>
                  <a:schemeClr val="tx1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  <a:latin typeface="Arial"/>
              </a:endParaRPr>
            </a:p>
          </p:txBody>
        </p:sp>
        <p:sp>
          <p:nvSpPr>
            <p:cNvPr id="15" name="Flag">
              <a:hlinkClick r:id="" action="ppaction://macro?name=Obr_FP"/>
            </p:cNvPr>
            <p:cNvSpPr/>
            <p:nvPr/>
          </p:nvSpPr>
          <p:spPr>
            <a:xfrm>
              <a:off x="463550" y="2051050"/>
              <a:ext cx="358775" cy="358775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rgbClr val="000000"/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Rect_1">
              <a:hlinkClick r:id="" action="ppaction://macro?name=Obr_FP"/>
            </p:cNvPr>
            <p:cNvSpPr/>
            <p:nvPr/>
          </p:nvSpPr>
          <p:spPr>
            <a:xfrm>
              <a:off x="499110" y="2085975"/>
              <a:ext cx="287909" cy="287909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rgbClr val="000000"/>
                </a:gs>
              </a:gsLst>
              <a:lin ang="13500000" scaled="1"/>
              <a:tileRect/>
            </a:gra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Rect_2">
              <a:hlinkClick r:id="" action="ppaction://macro?name=Obr_FP"/>
            </p:cNvPr>
            <p:cNvSpPr/>
            <p:nvPr/>
          </p:nvSpPr>
          <p:spPr>
            <a:xfrm>
              <a:off x="534924" y="2122170"/>
              <a:ext cx="215900" cy="21590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Metka" hidden="1">
              <a:hlinkClick r:id="" action="ppaction://macro?name=Obr_FP"/>
            </p:cNvPr>
            <p:cNvSpPr/>
            <p:nvPr/>
          </p:nvSpPr>
          <p:spPr>
            <a:xfrm>
              <a:off x="553720" y="2139950"/>
              <a:ext cx="179071" cy="184151"/>
            </a:xfrm>
            <a:custGeom>
              <a:avLst/>
              <a:gdLst/>
              <a:ahLst/>
              <a:cxnLst/>
              <a:rect l="0" t="0" r="0" b="0"/>
              <a:pathLst>
                <a:path w="179071" h="184151">
                  <a:moveTo>
                    <a:pt x="0" y="38100"/>
                  </a:moveTo>
                  <a:lnTo>
                    <a:pt x="81280" y="101600"/>
                  </a:lnTo>
                  <a:lnTo>
                    <a:pt x="179070" y="0"/>
                  </a:lnTo>
                  <a:lnTo>
                    <a:pt x="179070" y="82550"/>
                  </a:lnTo>
                  <a:lnTo>
                    <a:pt x="81280" y="184150"/>
                  </a:lnTo>
                  <a:lnTo>
                    <a:pt x="0" y="120650"/>
                  </a:lnTo>
                </a:path>
              </a:pathLst>
            </a:custGeom>
            <a:solidFill>
              <a:schemeClr val="hlink"/>
            </a:solidFill>
            <a:ln w="9525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accent1">
                      <a:shade val="95000"/>
                      <a:satMod val="105000"/>
                    </a:schemeClr>
                  </a:solidFill>
                  <a:prstDash val="solid"/>
                </a14:hiddenLine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5" name="KAN 2"/>
          <p:cNvGrpSpPr/>
          <p:nvPr/>
        </p:nvGrpSpPr>
        <p:grpSpPr>
          <a:xfrm>
            <a:off x="444500" y="2667000"/>
            <a:ext cx="647700" cy="397510"/>
            <a:chOff x="444500" y="2032000"/>
            <a:chExt cx="647700" cy="397510"/>
          </a:xfrm>
        </p:grpSpPr>
        <p:sp>
          <p:nvSpPr>
            <p:cNvPr id="20" name="Fon">
              <a:hlinkClick r:id="" action="ppaction://macro?name=Obr_FP"/>
            </p:cNvPr>
            <p:cNvSpPr/>
            <p:nvPr/>
          </p:nvSpPr>
          <p:spPr>
            <a:xfrm>
              <a:off x="444500" y="2032000"/>
              <a:ext cx="647700" cy="397510"/>
            </a:xfrm>
            <a:prstGeom prst="rect">
              <a:avLst/>
            </a:prstGeom>
            <a:solidFill>
              <a:schemeClr val="accent1"/>
            </a:solidFill>
            <a:ln w="9525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b="1" smtClean="0">
                  <a:solidFill>
                    <a:schemeClr val="tx1"/>
                  </a:solidFill>
                  <a:effectLst>
                    <a:prstShdw prst="shdw14" dist="35921" dir="2700000">
                      <a:scrgbClr r="0" g="0" b="0">
                        <a:alpha val="43000"/>
                      </a:scrgbClr>
                    </a:prstShdw>
                  </a:effectLst>
                  <a:latin typeface="Arial"/>
                </a:rPr>
                <a:t>2</a:t>
              </a:r>
              <a:endParaRPr lang="ru-RU" b="1">
                <a:solidFill>
                  <a:schemeClr val="tx1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  <a:latin typeface="Arial"/>
              </a:endParaRPr>
            </a:p>
          </p:txBody>
        </p:sp>
        <p:sp>
          <p:nvSpPr>
            <p:cNvPr id="21" name="Flag">
              <a:hlinkClick r:id="" action="ppaction://macro?name=Obr_FP"/>
            </p:cNvPr>
            <p:cNvSpPr/>
            <p:nvPr/>
          </p:nvSpPr>
          <p:spPr>
            <a:xfrm>
              <a:off x="463550" y="2051050"/>
              <a:ext cx="358775" cy="358775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rgbClr val="000000"/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Rect_1">
              <a:hlinkClick r:id="" action="ppaction://macro?name=Obr_FP"/>
            </p:cNvPr>
            <p:cNvSpPr/>
            <p:nvPr/>
          </p:nvSpPr>
          <p:spPr>
            <a:xfrm>
              <a:off x="499110" y="2085975"/>
              <a:ext cx="287909" cy="287909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rgbClr val="000000"/>
                </a:gs>
              </a:gsLst>
              <a:lin ang="13500000" scaled="1"/>
              <a:tileRect/>
            </a:gra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Rect_2">
              <a:hlinkClick r:id="" action="ppaction://macro?name=Obr_FP"/>
            </p:cNvPr>
            <p:cNvSpPr/>
            <p:nvPr/>
          </p:nvSpPr>
          <p:spPr>
            <a:xfrm>
              <a:off x="534924" y="2122170"/>
              <a:ext cx="215900" cy="21590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Metka" hidden="1">
              <a:hlinkClick r:id="" action="ppaction://macro?name=Obr_FP"/>
            </p:cNvPr>
            <p:cNvSpPr/>
            <p:nvPr/>
          </p:nvSpPr>
          <p:spPr>
            <a:xfrm>
              <a:off x="553720" y="2139950"/>
              <a:ext cx="179071" cy="184151"/>
            </a:xfrm>
            <a:custGeom>
              <a:avLst/>
              <a:gdLst/>
              <a:ahLst/>
              <a:cxnLst/>
              <a:rect l="0" t="0" r="0" b="0"/>
              <a:pathLst>
                <a:path w="179071" h="184151">
                  <a:moveTo>
                    <a:pt x="0" y="38100"/>
                  </a:moveTo>
                  <a:lnTo>
                    <a:pt x="81280" y="101600"/>
                  </a:lnTo>
                  <a:lnTo>
                    <a:pt x="179070" y="0"/>
                  </a:lnTo>
                  <a:lnTo>
                    <a:pt x="179070" y="82550"/>
                  </a:lnTo>
                  <a:lnTo>
                    <a:pt x="81280" y="184150"/>
                  </a:lnTo>
                  <a:lnTo>
                    <a:pt x="0" y="120650"/>
                  </a:lnTo>
                </a:path>
              </a:pathLst>
            </a:custGeom>
            <a:solidFill>
              <a:schemeClr val="hlink"/>
            </a:solidFill>
            <a:ln w="9525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accent1">
                      <a:shade val="95000"/>
                      <a:satMod val="105000"/>
                    </a:schemeClr>
                  </a:solidFill>
                  <a:prstDash val="solid"/>
                </a14:hiddenLine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1" name="KAN 3"/>
          <p:cNvGrpSpPr/>
          <p:nvPr/>
        </p:nvGrpSpPr>
        <p:grpSpPr>
          <a:xfrm>
            <a:off x="444500" y="3302000"/>
            <a:ext cx="647700" cy="397510"/>
            <a:chOff x="444500" y="2032000"/>
            <a:chExt cx="647700" cy="397510"/>
          </a:xfrm>
        </p:grpSpPr>
        <p:sp>
          <p:nvSpPr>
            <p:cNvPr id="26" name="Fon">
              <a:hlinkClick r:id="" action="ppaction://macro?name=Obr_FP"/>
            </p:cNvPr>
            <p:cNvSpPr/>
            <p:nvPr/>
          </p:nvSpPr>
          <p:spPr>
            <a:xfrm>
              <a:off x="444500" y="2032000"/>
              <a:ext cx="647700" cy="397510"/>
            </a:xfrm>
            <a:prstGeom prst="rect">
              <a:avLst/>
            </a:prstGeom>
            <a:solidFill>
              <a:schemeClr val="accent1"/>
            </a:solidFill>
            <a:ln w="9525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b="1" smtClean="0">
                  <a:solidFill>
                    <a:schemeClr val="tx1"/>
                  </a:solidFill>
                  <a:effectLst>
                    <a:prstShdw prst="shdw14" dist="35921" dir="2700000">
                      <a:scrgbClr r="0" g="0" b="0">
                        <a:alpha val="43000"/>
                      </a:scrgbClr>
                    </a:prstShdw>
                  </a:effectLst>
                  <a:latin typeface="Arial"/>
                </a:rPr>
                <a:t>3</a:t>
              </a:r>
              <a:endParaRPr lang="ru-RU" b="1">
                <a:solidFill>
                  <a:schemeClr val="tx1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  <a:latin typeface="Arial"/>
              </a:endParaRPr>
            </a:p>
          </p:txBody>
        </p:sp>
        <p:sp>
          <p:nvSpPr>
            <p:cNvPr id="27" name="Flag">
              <a:hlinkClick r:id="" action="ppaction://macro?name=Obr_FP"/>
            </p:cNvPr>
            <p:cNvSpPr/>
            <p:nvPr/>
          </p:nvSpPr>
          <p:spPr>
            <a:xfrm>
              <a:off x="463550" y="2051050"/>
              <a:ext cx="358775" cy="358775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rgbClr val="000000"/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Rect_1">
              <a:hlinkClick r:id="" action="ppaction://macro?name=Obr_FP"/>
            </p:cNvPr>
            <p:cNvSpPr/>
            <p:nvPr/>
          </p:nvSpPr>
          <p:spPr>
            <a:xfrm>
              <a:off x="499110" y="2085975"/>
              <a:ext cx="287909" cy="287909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rgbClr val="000000"/>
                </a:gs>
              </a:gsLst>
              <a:lin ang="13500000" scaled="1"/>
              <a:tileRect/>
            </a:gra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Rect_2">
              <a:hlinkClick r:id="" action="ppaction://macro?name=Obr_FP"/>
            </p:cNvPr>
            <p:cNvSpPr/>
            <p:nvPr/>
          </p:nvSpPr>
          <p:spPr>
            <a:xfrm>
              <a:off x="534924" y="2122170"/>
              <a:ext cx="215900" cy="21590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Metka" hidden="1">
              <a:hlinkClick r:id="" action="ppaction://macro?name=Obr_FP"/>
            </p:cNvPr>
            <p:cNvSpPr/>
            <p:nvPr/>
          </p:nvSpPr>
          <p:spPr>
            <a:xfrm>
              <a:off x="553720" y="2139950"/>
              <a:ext cx="179071" cy="184151"/>
            </a:xfrm>
            <a:custGeom>
              <a:avLst/>
              <a:gdLst/>
              <a:ahLst/>
              <a:cxnLst/>
              <a:rect l="0" t="0" r="0" b="0"/>
              <a:pathLst>
                <a:path w="179071" h="184151">
                  <a:moveTo>
                    <a:pt x="0" y="38100"/>
                  </a:moveTo>
                  <a:lnTo>
                    <a:pt x="81280" y="101600"/>
                  </a:lnTo>
                  <a:lnTo>
                    <a:pt x="179070" y="0"/>
                  </a:lnTo>
                  <a:lnTo>
                    <a:pt x="179070" y="82550"/>
                  </a:lnTo>
                  <a:lnTo>
                    <a:pt x="81280" y="184150"/>
                  </a:lnTo>
                  <a:lnTo>
                    <a:pt x="0" y="120650"/>
                  </a:lnTo>
                </a:path>
              </a:pathLst>
            </a:custGeom>
            <a:solidFill>
              <a:schemeClr val="hlink"/>
            </a:solidFill>
            <a:ln w="9525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accent1">
                      <a:shade val="95000"/>
                      <a:satMod val="105000"/>
                    </a:schemeClr>
                  </a:solidFill>
                  <a:prstDash val="solid"/>
                </a14:hiddenLine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2" name="Заголовок 3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/>
              <a:t>Какие из данных равенств не являются тождествами?</a:t>
            </a:r>
            <a:endParaRPr lang="ru-RU" sz="4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Объект 3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 (</m:t>
                          </m:r>
                          <m:r>
                            <a:rPr lang="en-US" i="1">
                              <a:latin typeface="Cambria Math"/>
                            </a:rPr>
                            <m:t>𝑎</m:t>
                          </m:r>
                          <m:r>
                            <a:rPr lang="en-US" i="1">
                              <a:latin typeface="Cambria Math"/>
                            </a:rPr>
                            <m:t>−1)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2 </m:t>
                          </m:r>
                        </m:sup>
                      </m:sSup>
                      <m:r>
                        <a:rPr lang="en-US" i="1">
                          <a:latin typeface="Cambria Math"/>
                        </a:rPr>
                        <m:t>−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𝑎</m:t>
                          </m:r>
                          <m:r>
                            <a:rPr lang="en-US" i="1">
                              <a:latin typeface="Cambria Math"/>
                            </a:rPr>
                            <m:t>+1</m:t>
                          </m:r>
                        </m:e>
                      </m:d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𝑎</m:t>
                          </m:r>
                          <m:r>
                            <a:rPr lang="en-US" i="1">
                              <a:latin typeface="Cambria Math"/>
                            </a:rPr>
                            <m:t>−2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=3+</m:t>
                      </m:r>
                      <m:r>
                        <a:rPr lang="en-US" i="1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en-US" dirty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3" name="Объект 3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Объект 38"/>
              <p:cNvSpPr txBox="1">
                <a:spLocks noGrp="1"/>
              </p:cNvSpPr>
              <p:nvPr>
                <p:ph idx="13"/>
              </p:nvPr>
            </p:nvSpPr>
            <p:spPr>
              <a:xfrm>
                <a:off x="1276672" y="2615164"/>
                <a:ext cx="208755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</m:sup>
                      </m:sSup>
                      <m:r>
                        <a:rPr lang="en-US" i="1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4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𝑛</m:t>
                          </m:r>
                        </m:sup>
                      </m:sSup>
                      <m:r>
                        <a:rPr lang="en-US" i="1">
                          <a:latin typeface="Cambria Math"/>
                          <a:ea typeface="Cambria Math"/>
                        </a:rPr>
                        <m:t>= 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2</m:t>
                          </m:r>
                        </m:e>
                        <m:sup>
                          <m:r>
                            <a:rPr lang="ru-RU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9" name="Объект 38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3"/>
              </p:nvPr>
            </p:nvSpPr>
            <p:spPr>
              <a:xfrm>
                <a:off x="1276672" y="2615164"/>
                <a:ext cx="2087559" cy="461665"/>
              </a:xfrm>
              <a:prstGeom prst="rect">
                <a:avLst/>
              </a:prstGeom>
              <a:blipFill rotWithShape="1">
                <a:blip r:embed="rId5"/>
                <a:stretch>
                  <a:fillRect l="-58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Объект 34"/>
              <p:cNvSpPr>
                <a:spLocks noGrp="1"/>
              </p:cNvSpPr>
              <p:nvPr>
                <p:ph idx="14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2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/>
                        </a:rPr>
                        <m:t>+9</m:t>
                      </m:r>
                      <m:r>
                        <a:rPr lang="en-US" i="1">
                          <a:latin typeface="Cambria Math"/>
                        </a:rPr>
                        <m:t>𝑥</m:t>
                      </m:r>
                      <m:r>
                        <a:rPr lang="en-US" i="1">
                          <a:latin typeface="Cambria Math"/>
                        </a:rPr>
                        <m:t> −5=(2</m:t>
                      </m:r>
                      <m:r>
                        <a:rPr lang="en-US" i="1">
                          <a:latin typeface="Cambria Math"/>
                        </a:rPr>
                        <m:t>𝑥</m:t>
                      </m:r>
                      <m:r>
                        <a:rPr lang="en-US" i="1">
                          <a:latin typeface="Cambria Math"/>
                        </a:rPr>
                        <m:t>−1)(</m:t>
                      </m:r>
                      <m:r>
                        <a:rPr lang="en-US" i="1">
                          <a:latin typeface="Cambria Math"/>
                        </a:rPr>
                        <m:t>𝑥</m:t>
                      </m:r>
                      <m:r>
                        <a:rPr lang="en-US" i="1">
                          <a:latin typeface="Cambria Math"/>
                        </a:rPr>
                        <m:t>−5)</m:t>
                      </m:r>
                    </m:oMath>
                  </m:oMathPara>
                </a14:m>
                <a:endParaRPr lang="ru-RU" dirty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5" name="Объект 3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4"/>
              </p:nvPr>
            </p:nvSpPr>
            <p:spPr>
              <a:blipFill rotWithShape="1">
                <a:blip r:embed="rId4"/>
                <a:stretch>
                  <a:fillRect l="-162" b="-8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86905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nel"/>
          <p:cNvSpPr/>
          <p:nvPr/>
        </p:nvSpPr>
        <p:spPr>
          <a:xfrm>
            <a:off x="0" y="6235700"/>
            <a:ext cx="9144000" cy="619125"/>
          </a:xfrm>
          <a:prstGeom prst="rect">
            <a:avLst/>
          </a:prstGeom>
          <a:gradFill flip="none" rotWithShape="1">
            <a:gsLst>
              <a:gs pos="50000">
                <a:schemeClr val="accent1"/>
              </a:gs>
              <a:gs pos="0">
                <a:schemeClr val="bg1"/>
              </a:gs>
              <a:gs pos="100000">
                <a:schemeClr val="bg1"/>
              </a:gs>
            </a:gsLst>
            <a:lin ang="16200000" scaled="1"/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" name="Back"/>
          <p:cNvGrpSpPr/>
          <p:nvPr/>
        </p:nvGrpSpPr>
        <p:grpSpPr>
          <a:xfrm>
            <a:off x="6712712" y="6395212"/>
            <a:ext cx="290068" cy="301752"/>
            <a:chOff x="6712712" y="6395212"/>
            <a:chExt cx="290068" cy="301752"/>
          </a:xfrm>
        </p:grpSpPr>
        <p:sp>
          <p:nvSpPr>
            <p:cNvPr id="4" name="Treug1"/>
            <p:cNvSpPr/>
            <p:nvPr/>
          </p:nvSpPr>
          <p:spPr>
            <a:xfrm rot="16200000">
              <a:off x="6705600" y="6402324"/>
              <a:ext cx="298450" cy="284226"/>
            </a:xfrm>
            <a:prstGeom prst="triangl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Treug2"/>
            <p:cNvSpPr/>
            <p:nvPr/>
          </p:nvSpPr>
          <p:spPr>
            <a:xfrm rot="16200000">
              <a:off x="6722618" y="6416802"/>
              <a:ext cx="287274" cy="273050"/>
            </a:xfrm>
            <a:prstGeom prst="triangle">
              <a:avLst/>
            </a:prstGeom>
            <a:solidFill>
              <a:srgbClr val="777777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Treug3">
              <a:hlinkClick r:id="" action="ppaction://hlinkshowjump?jump=previousslide"/>
            </p:cNvPr>
            <p:cNvSpPr/>
            <p:nvPr/>
          </p:nvSpPr>
          <p:spPr>
            <a:xfrm rot="16200000">
              <a:off x="6726301" y="6423914"/>
              <a:ext cx="266319" cy="251968"/>
            </a:xfrm>
            <a:prstGeom prst="triangl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Out_Tim"/>
          <p:cNvSpPr txBox="1"/>
          <p:nvPr/>
        </p:nvSpPr>
        <p:spPr>
          <a:xfrm>
            <a:off x="8102600" y="6438900"/>
            <a:ext cx="647700" cy="212879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</a:ln>
        </p:spPr>
        <p:txBody>
          <a:bodyPr vert="horz" lIns="12700" tIns="6350" rIns="12700" bIns="6350" rtlCol="0" anchor="ctr" anchorCtr="1">
            <a:spAutoFit/>
          </a:bodyPr>
          <a:lstStyle/>
          <a:p>
            <a:endParaRPr lang="ru-RU" sz="1300">
              <a:solidFill>
                <a:schemeClr val="hlink"/>
              </a:solidFill>
              <a:latin typeface="Arial"/>
            </a:endParaRPr>
          </a:p>
        </p:txBody>
      </p:sp>
      <p:sp>
        <p:nvSpPr>
          <p:cNvPr id="9" name="Dalee">
            <a:hlinkClick r:id="" action="ppaction://macro?name=Next_Slide"/>
          </p:cNvPr>
          <p:cNvSpPr/>
          <p:nvPr/>
        </p:nvSpPr>
        <p:spPr>
          <a:xfrm>
            <a:off x="7086600" y="6395212"/>
            <a:ext cx="939800" cy="304800"/>
          </a:xfrm>
          <a:prstGeom prst="actionButtonBlank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smtClean="0">
                <a:solidFill>
                  <a:schemeClr val="tx2"/>
                </a:solidFill>
                <a:latin typeface="Arial"/>
              </a:rPr>
              <a:t>Далее</a:t>
            </a:r>
            <a:endParaRPr lang="ru-RU" sz="1400" b="1">
              <a:solidFill>
                <a:schemeClr val="tx2"/>
              </a:solidFill>
              <a:latin typeface="Arial"/>
            </a:endParaRPr>
          </a:p>
        </p:txBody>
      </p:sp>
      <p:sp>
        <p:nvSpPr>
          <p:cNvPr id="10" name="Out_Zd"/>
          <p:cNvSpPr txBox="1"/>
          <p:nvPr/>
        </p:nvSpPr>
        <p:spPr>
          <a:xfrm>
            <a:off x="1333500" y="6424044"/>
            <a:ext cx="504190" cy="289823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</a:ln>
        </p:spPr>
        <p:txBody>
          <a:bodyPr vert="horz" lIns="12700" tIns="6350" rIns="12700" bIns="6350" rtlCol="0" anchor="ctr" anchorCtr="1">
            <a:spAutoFit/>
          </a:bodyPr>
          <a:lstStyle/>
          <a:p>
            <a:r>
              <a:rPr lang="ru-RU" b="1" smtClean="0">
                <a:solidFill>
                  <a:schemeClr val="hlink"/>
                </a:solidFill>
                <a:latin typeface="Arial"/>
              </a:rPr>
              <a:t>5</a:t>
            </a:r>
            <a:endParaRPr lang="ru-RU" b="1">
              <a:solidFill>
                <a:schemeClr val="hlink"/>
              </a:solidFill>
              <a:latin typeface="Arial"/>
            </a:endParaRPr>
          </a:p>
        </p:txBody>
      </p:sp>
      <p:sp>
        <p:nvSpPr>
          <p:cNvPr id="11" name="Tx_Zd"/>
          <p:cNvSpPr txBox="1"/>
          <p:nvPr/>
        </p:nvSpPr>
        <p:spPr>
          <a:xfrm>
            <a:off x="508000" y="6438900"/>
            <a:ext cx="762000" cy="215444"/>
          </a:xfrm>
          <a:prstGeom prst="rect">
            <a:avLst/>
          </a:prstGeom>
          <a:noFill/>
        </p:spPr>
        <p:txBody>
          <a:bodyPr vert="horz" lIns="0" tIns="0" rIns="0" bIns="0" rtlCol="0" anchor="ctr">
            <a:spAutoFit/>
          </a:bodyPr>
          <a:lstStyle/>
          <a:p>
            <a:pPr algn="r"/>
            <a:r>
              <a:rPr lang="ru-RU" sz="1400" smtClean="0">
                <a:solidFill>
                  <a:schemeClr val="tx2"/>
                </a:solidFill>
                <a:latin typeface="Arial"/>
              </a:rPr>
              <a:t>Задание</a:t>
            </a:r>
            <a:endParaRPr lang="ru-RU" sz="1400">
              <a:solidFill>
                <a:schemeClr val="tx2"/>
              </a:solidFill>
              <a:latin typeface="Arial"/>
            </a:endParaRPr>
          </a:p>
        </p:txBody>
      </p:sp>
      <p:sp>
        <p:nvSpPr>
          <p:cNvPr id="12" name="Cena"/>
          <p:cNvSpPr txBox="1"/>
          <p:nvPr/>
        </p:nvSpPr>
        <p:spPr>
          <a:xfrm>
            <a:off x="1866900" y="6468110"/>
            <a:ext cx="431800" cy="153888"/>
          </a:xfrm>
          <a:prstGeom prst="rect">
            <a:avLst/>
          </a:prstGeom>
          <a:noFill/>
        </p:spPr>
        <p:txBody>
          <a:bodyPr vert="horz" lIns="0" tIns="0" rIns="0" bIns="0" rtlCol="0" anchor="ctr">
            <a:spAutoFit/>
          </a:bodyPr>
          <a:lstStyle/>
          <a:p>
            <a:pPr algn="r"/>
            <a:r>
              <a:rPr lang="ru-RU" sz="1000" smtClean="0">
                <a:solidFill>
                  <a:schemeClr val="tx2"/>
                </a:solidFill>
                <a:latin typeface="Arial"/>
              </a:rPr>
              <a:t>1 бал.</a:t>
            </a:r>
            <a:endParaRPr lang="ru-RU" sz="1000">
              <a:solidFill>
                <a:schemeClr val="tx2"/>
              </a:solidFill>
              <a:latin typeface="Arial"/>
            </a:endParaRPr>
          </a:p>
        </p:txBody>
      </p:sp>
      <p:sp>
        <p:nvSpPr>
          <p:cNvPr id="13" name="Tx_Inp"/>
          <p:cNvSpPr txBox="1"/>
          <p:nvPr/>
        </p:nvSpPr>
        <p:spPr>
          <a:xfrm>
            <a:off x="1585595" y="2264717"/>
            <a:ext cx="2374900" cy="461665"/>
          </a:xfrm>
          <a:prstGeom prst="rect">
            <a:avLst/>
          </a:prstGeom>
          <a:noFill/>
        </p:spPr>
        <p:txBody>
          <a:bodyPr vert="horz" rtlCol="0" anchor="ctr">
            <a:spAutoFit/>
          </a:bodyPr>
          <a:lstStyle/>
          <a:p>
            <a:pPr algn="r"/>
            <a:r>
              <a:rPr lang="ru-RU" sz="2400" dirty="0" smtClean="0">
                <a:latin typeface="Arial"/>
              </a:rPr>
              <a:t>Введите ответ:</a:t>
            </a:r>
            <a:endParaRPr lang="ru-RU" sz="2400" dirty="0">
              <a:latin typeface="Arial"/>
            </a:endParaRPr>
          </a:p>
        </p:txBody>
      </p: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683568" y="332656"/>
            <a:ext cx="8064896" cy="4464496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rgbClr val="000000"/>
                </a:solidFill>
              </a:rPr>
              <a:t>Найдите корни уравнения</a:t>
            </a:r>
            <a:br>
              <a:rPr lang="ru-RU" sz="2400" b="1" dirty="0" smtClean="0">
                <a:solidFill>
                  <a:srgbClr val="000000"/>
                </a:solidFill>
              </a:rPr>
            </a:br>
            <a:r>
              <a:rPr lang="ru-RU" sz="2400" b="1" dirty="0" smtClean="0">
                <a:solidFill>
                  <a:srgbClr val="000000"/>
                </a:solidFill>
              </a:rPr>
              <a:t> 2</a:t>
            </a:r>
            <a:r>
              <a:rPr lang="en-US" sz="2400" b="1" dirty="0" smtClean="0">
                <a:solidFill>
                  <a:srgbClr val="000000"/>
                </a:solidFill>
              </a:rPr>
              <a:t>x</a:t>
            </a:r>
            <a:r>
              <a:rPr lang="en-US" sz="2400" b="1" baseline="30000" dirty="0" smtClean="0">
                <a:solidFill>
                  <a:srgbClr val="000000"/>
                </a:solidFill>
              </a:rPr>
              <a:t>2  </a:t>
            </a:r>
            <a:r>
              <a:rPr lang="en-US" sz="2400" b="1" dirty="0" smtClean="0">
                <a:solidFill>
                  <a:srgbClr val="000000"/>
                </a:solidFill>
              </a:rPr>
              <a:t>+ 13x – 7 = 0</a:t>
            </a:r>
            <a:r>
              <a:rPr lang="ru-RU" sz="2400" b="1" dirty="0" smtClean="0">
                <a:solidFill>
                  <a:srgbClr val="000000"/>
                </a:solidFill>
              </a:rPr>
              <a:t>.</a:t>
            </a:r>
            <a:br>
              <a:rPr lang="ru-RU" sz="2400" b="1" dirty="0" smtClean="0">
                <a:solidFill>
                  <a:srgbClr val="000000"/>
                </a:solidFill>
              </a:rPr>
            </a:br>
            <a:r>
              <a:rPr lang="ru-RU" sz="2400" b="1" dirty="0" err="1" smtClean="0">
                <a:solidFill>
                  <a:srgbClr val="000000"/>
                </a:solidFill>
              </a:rPr>
              <a:t>В</a:t>
            </a:r>
            <a:r>
              <a:rPr lang="ru-RU" sz="2400" b="1" dirty="0" smtClean="0">
                <a:solidFill>
                  <a:srgbClr val="000000"/>
                </a:solidFill>
              </a:rPr>
              <a:t> ответе корни укажите через точку с запятой.</a:t>
            </a:r>
            <a:endParaRPr lang="ru-RU" sz="2400" b="1" dirty="0">
              <a:solidFill>
                <a:srgbClr val="000000"/>
              </a:solidFill>
            </a:endParaRPr>
          </a:p>
        </p:txBody>
      </p:sp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2208063"/>
            <a:ext cx="712787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2"/>
    </p:custDataLst>
    <p:controls>
      <mc:AlternateContent xmlns:mc="http://schemas.openxmlformats.org/markup-compatibility/2006">
        <mc:Choice xmlns:v="urn:schemas-microsoft-com:vml" Requires="v">
          <p:control spid="3087" name="KAN_1" r:id="rId3" imgW="3876840" imgH="295200"/>
        </mc:Choice>
        <mc:Fallback>
          <p:control name="KAN_1" r:id="rId3" imgW="3876840" imgH="295200">
            <p:pic>
              <p:nvPicPr>
                <p:cNvPr id="0" name="KAN_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140200" y="2349500"/>
                  <a:ext cx="3873500" cy="2921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826406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OS 3">
            <a:hlinkClick r:id="" action="ppaction://macro?name=MovePos"/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172" y="1833342"/>
            <a:ext cx="2266309" cy="2641093"/>
          </a:xfrm>
          <a:prstGeom prst="rect">
            <a:avLst/>
          </a:prstGeom>
          <a:noFill/>
          <a:ln>
            <a:noFill/>
          </a:ln>
          <a:effectLst>
            <a:prstShdw prst="shdw6" dist="53881" dir="2700003">
              <a:scrgbClr r="0" g="0" b="0">
                <a:alpha val="50000"/>
              </a:sc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OS 2">
            <a:hlinkClick r:id="" action="ppaction://macro?name=MovePos"/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4186" y="1833342"/>
            <a:ext cx="2244700" cy="2629611"/>
          </a:xfrm>
          <a:prstGeom prst="rect">
            <a:avLst/>
          </a:prstGeom>
          <a:noFill/>
          <a:ln>
            <a:noFill/>
          </a:ln>
          <a:effectLst>
            <a:prstShdw prst="shdw6" dist="53881" dir="2700003">
              <a:scrgbClr r="0" g="0" b="0">
                <a:alpha val="50000"/>
              </a:sc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OS 1">
            <a:hlinkClick r:id="" action="ppaction://macro?name=MovePos"/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190" y="1844824"/>
            <a:ext cx="2073658" cy="2629611"/>
          </a:xfrm>
          <a:prstGeom prst="rect">
            <a:avLst/>
          </a:prstGeom>
          <a:noFill/>
          <a:ln>
            <a:noFill/>
          </a:ln>
          <a:effectLst>
            <a:prstShdw prst="shdw6" dist="53881" dir="2700003">
              <a:scrgbClr r="0" g="0" b="0">
                <a:alpha val="50000"/>
              </a:sc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anel"/>
          <p:cNvSpPr/>
          <p:nvPr/>
        </p:nvSpPr>
        <p:spPr>
          <a:xfrm>
            <a:off x="0" y="6235700"/>
            <a:ext cx="9144000" cy="619125"/>
          </a:xfrm>
          <a:prstGeom prst="rect">
            <a:avLst/>
          </a:prstGeom>
          <a:gradFill flip="none" rotWithShape="1">
            <a:gsLst>
              <a:gs pos="50000">
                <a:schemeClr val="accent1"/>
              </a:gs>
              <a:gs pos="0">
                <a:schemeClr val="bg1"/>
              </a:gs>
              <a:gs pos="100000">
                <a:schemeClr val="bg1"/>
              </a:gs>
            </a:gsLst>
            <a:lin ang="16200000" scaled="1"/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" name="Back"/>
          <p:cNvGrpSpPr/>
          <p:nvPr/>
        </p:nvGrpSpPr>
        <p:grpSpPr>
          <a:xfrm>
            <a:off x="6712712" y="6395212"/>
            <a:ext cx="290068" cy="301752"/>
            <a:chOff x="6712712" y="6395212"/>
            <a:chExt cx="290068" cy="301752"/>
          </a:xfrm>
        </p:grpSpPr>
        <p:sp>
          <p:nvSpPr>
            <p:cNvPr id="4" name="Treug1"/>
            <p:cNvSpPr/>
            <p:nvPr/>
          </p:nvSpPr>
          <p:spPr>
            <a:xfrm rot="16200000">
              <a:off x="6705600" y="6402324"/>
              <a:ext cx="298450" cy="284226"/>
            </a:xfrm>
            <a:prstGeom prst="triangl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Treug2"/>
            <p:cNvSpPr/>
            <p:nvPr/>
          </p:nvSpPr>
          <p:spPr>
            <a:xfrm rot="16200000">
              <a:off x="6722618" y="6416802"/>
              <a:ext cx="287274" cy="273050"/>
            </a:xfrm>
            <a:prstGeom prst="triangle">
              <a:avLst/>
            </a:prstGeom>
            <a:solidFill>
              <a:srgbClr val="777777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Treug3">
              <a:hlinkClick r:id="" action="ppaction://hlinkshowjump?jump=previousslide"/>
            </p:cNvPr>
            <p:cNvSpPr/>
            <p:nvPr/>
          </p:nvSpPr>
          <p:spPr>
            <a:xfrm rot="16200000">
              <a:off x="6726301" y="6423914"/>
              <a:ext cx="266319" cy="251968"/>
            </a:xfrm>
            <a:prstGeom prst="triangl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Out_Tim"/>
          <p:cNvSpPr txBox="1"/>
          <p:nvPr/>
        </p:nvSpPr>
        <p:spPr>
          <a:xfrm>
            <a:off x="8102600" y="6438900"/>
            <a:ext cx="647700" cy="212879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</a:ln>
        </p:spPr>
        <p:txBody>
          <a:bodyPr vert="horz" lIns="12700" tIns="6350" rIns="12700" bIns="6350" rtlCol="0" anchor="ctr" anchorCtr="1">
            <a:spAutoFit/>
          </a:bodyPr>
          <a:lstStyle/>
          <a:p>
            <a:endParaRPr lang="ru-RU" sz="1300">
              <a:solidFill>
                <a:schemeClr val="hlink"/>
              </a:solidFill>
              <a:latin typeface="Arial"/>
            </a:endParaRPr>
          </a:p>
        </p:txBody>
      </p:sp>
      <p:sp>
        <p:nvSpPr>
          <p:cNvPr id="9" name="Dalee">
            <a:hlinkClick r:id="" action="ppaction://macro?name=Next_Slide"/>
          </p:cNvPr>
          <p:cNvSpPr/>
          <p:nvPr/>
        </p:nvSpPr>
        <p:spPr>
          <a:xfrm>
            <a:off x="7086600" y="6395212"/>
            <a:ext cx="939800" cy="304800"/>
          </a:xfrm>
          <a:prstGeom prst="actionButtonBlank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smtClean="0">
                <a:solidFill>
                  <a:schemeClr val="tx2"/>
                </a:solidFill>
                <a:latin typeface="Arial"/>
              </a:rPr>
              <a:t>Далее</a:t>
            </a:r>
            <a:endParaRPr lang="ru-RU" sz="1400" b="1">
              <a:solidFill>
                <a:schemeClr val="tx2"/>
              </a:solidFill>
              <a:latin typeface="Arial"/>
            </a:endParaRPr>
          </a:p>
        </p:txBody>
      </p:sp>
      <p:sp>
        <p:nvSpPr>
          <p:cNvPr id="10" name="Out_Zd"/>
          <p:cNvSpPr txBox="1"/>
          <p:nvPr/>
        </p:nvSpPr>
        <p:spPr>
          <a:xfrm>
            <a:off x="1333500" y="6424044"/>
            <a:ext cx="504190" cy="289823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</a:ln>
        </p:spPr>
        <p:txBody>
          <a:bodyPr vert="horz" lIns="12700" tIns="6350" rIns="12700" bIns="6350" rtlCol="0" anchor="ctr" anchorCtr="1">
            <a:spAutoFit/>
          </a:bodyPr>
          <a:lstStyle/>
          <a:p>
            <a:r>
              <a:rPr lang="ru-RU" b="1" smtClean="0">
                <a:solidFill>
                  <a:schemeClr val="hlink"/>
                </a:solidFill>
                <a:latin typeface="Arial"/>
              </a:rPr>
              <a:t>6</a:t>
            </a:r>
            <a:endParaRPr lang="ru-RU" b="1">
              <a:solidFill>
                <a:schemeClr val="hlink"/>
              </a:solidFill>
              <a:latin typeface="Arial"/>
            </a:endParaRPr>
          </a:p>
        </p:txBody>
      </p:sp>
      <p:sp>
        <p:nvSpPr>
          <p:cNvPr id="11" name="Tx_Zd"/>
          <p:cNvSpPr txBox="1"/>
          <p:nvPr/>
        </p:nvSpPr>
        <p:spPr>
          <a:xfrm>
            <a:off x="508000" y="6438900"/>
            <a:ext cx="762000" cy="215444"/>
          </a:xfrm>
          <a:prstGeom prst="rect">
            <a:avLst/>
          </a:prstGeom>
          <a:noFill/>
        </p:spPr>
        <p:txBody>
          <a:bodyPr vert="horz" lIns="0" tIns="0" rIns="0" bIns="0" rtlCol="0" anchor="ctr">
            <a:spAutoFit/>
          </a:bodyPr>
          <a:lstStyle/>
          <a:p>
            <a:pPr algn="r"/>
            <a:r>
              <a:rPr lang="ru-RU" sz="1400" smtClean="0">
                <a:solidFill>
                  <a:schemeClr val="tx2"/>
                </a:solidFill>
                <a:latin typeface="Arial"/>
              </a:rPr>
              <a:t>Задание</a:t>
            </a:r>
            <a:endParaRPr lang="ru-RU" sz="1400">
              <a:solidFill>
                <a:schemeClr val="tx2"/>
              </a:solidFill>
              <a:latin typeface="Arial"/>
            </a:endParaRPr>
          </a:p>
        </p:txBody>
      </p:sp>
      <p:sp>
        <p:nvSpPr>
          <p:cNvPr id="12" name="Cena"/>
          <p:cNvSpPr txBox="1"/>
          <p:nvPr/>
        </p:nvSpPr>
        <p:spPr>
          <a:xfrm>
            <a:off x="1866900" y="6468110"/>
            <a:ext cx="431800" cy="153888"/>
          </a:xfrm>
          <a:prstGeom prst="rect">
            <a:avLst/>
          </a:prstGeom>
          <a:noFill/>
        </p:spPr>
        <p:txBody>
          <a:bodyPr vert="horz" lIns="0" tIns="0" rIns="0" bIns="0" rtlCol="0" anchor="ctr">
            <a:spAutoFit/>
          </a:bodyPr>
          <a:lstStyle/>
          <a:p>
            <a:pPr algn="r"/>
            <a:r>
              <a:rPr lang="ru-RU" sz="1000" smtClean="0">
                <a:solidFill>
                  <a:schemeClr val="tx2"/>
                </a:solidFill>
                <a:latin typeface="Arial"/>
              </a:rPr>
              <a:t>1 бал.</a:t>
            </a:r>
            <a:endParaRPr lang="ru-RU" sz="1000">
              <a:solidFill>
                <a:schemeClr val="tx2"/>
              </a:solidFill>
              <a:latin typeface="Arial"/>
            </a:endParaRPr>
          </a:p>
        </p:txBody>
      </p:sp>
      <p:sp>
        <p:nvSpPr>
          <p:cNvPr id="13" name="Warning"/>
          <p:cNvSpPr/>
          <p:nvPr/>
        </p:nvSpPr>
        <p:spPr>
          <a:xfrm>
            <a:off x="2794000" y="6405880"/>
            <a:ext cx="2882900" cy="284480"/>
          </a:xfrm>
          <a:prstGeom prst="roundRect">
            <a:avLst/>
          </a:prstGeom>
          <a:gradFill flip="none" rotWithShape="1">
            <a:gsLst>
              <a:gs pos="50000">
                <a:schemeClr val="accent1"/>
              </a:gs>
              <a:gs pos="0">
                <a:schemeClr val="bg1"/>
              </a:gs>
              <a:gs pos="100000">
                <a:schemeClr val="bg1"/>
              </a:gs>
            </a:gsLst>
            <a:lin ang="16200000" scaled="1"/>
            <a:tileRect/>
          </a:gradFill>
          <a:ln w="38100" cmpd="dbl">
            <a:solidFill>
              <a:schemeClr val="hlink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smtClean="0">
                <a:solidFill>
                  <a:schemeClr val="tx1"/>
                </a:solidFill>
                <a:latin typeface="Arial"/>
              </a:rPr>
              <a:t>Выберите все правильные ответы!</a:t>
            </a:r>
            <a:endParaRPr lang="ru-RU" sz="1200">
              <a:solidFill>
                <a:schemeClr val="tx1"/>
              </a:solidFill>
              <a:latin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KAN 2">
                <a:hlinkClick r:id="" action="ppaction://macro?name=MovePos"/>
              </p:cNvPr>
              <p:cNvSpPr/>
              <p:nvPr>
                <p:custDataLst>
                  <p:tags r:id="rId5"/>
                </p:custDataLst>
              </p:nvPr>
            </p:nvSpPr>
            <p:spPr>
              <a:xfrm>
                <a:off x="3954402" y="4755486"/>
                <a:ext cx="1122350" cy="408675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chemeClr val="tx2"/>
                </a:solidFill>
              </a:ln>
              <a:effectLst>
                <a:prstShdw prst="shdw6" dist="53881" dir="2700003">
                  <a:srgbClr val="808080">
                    <a:alpha val="50000"/>
                  </a:srgbClr>
                </a:prst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1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solidFill>
                            <a:schemeClr val="tx1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sz="1400" i="1">
                          <a:solidFill>
                            <a:schemeClr val="tx1"/>
                          </a:solidFill>
                          <a:latin typeface="Cambria Math"/>
                        </a:rPr>
                        <m:t>=−2</m:t>
                      </m:r>
                      <m:r>
                        <a:rPr lang="en-US" sz="1400" i="1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ru-RU" sz="1100" dirty="0">
                  <a:solidFill>
                    <a:schemeClr val="tx1"/>
                  </a:solidFill>
                  <a:latin typeface="Arial"/>
                </a:endParaRPr>
              </a:p>
            </p:txBody>
          </p:sp>
        </mc:Choice>
        <mc:Fallback xmlns="">
          <p:sp>
            <p:nvSpPr>
              <p:cNvPr id="15" name="KAN 2">
                <a:hlinkClick r:id="" action="ppaction://macro?name=MovePos"/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3"/>
                </p:custDataLst>
              </p:nvPr>
            </p:nvSpPr>
            <p:spPr>
              <a:xfrm>
                <a:off x="3954402" y="4755486"/>
                <a:ext cx="1122350" cy="408675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  <a:ln w="3175">
                <a:solidFill>
                  <a:schemeClr val="tx2"/>
                </a:solidFill>
              </a:ln>
              <a:effectLst>
                <a:prstShdw prst="shdw6" dist="53881" dir="2700003">
                  <a:srgbClr val="808080">
                    <a:alpha val="50000"/>
                  </a:srgbClr>
                </a:prst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Заголовок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Установите соответствие между графиком функции и формулой его задающей. Для этого формулу перенесите на соответствующий график.</a:t>
            </a:r>
            <a:endParaRPr lang="ru-RU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KAN 1">
                <a:hlinkClick r:id="" action="ppaction://macro?name=MovePos"/>
              </p:cNvPr>
              <p:cNvSpPr/>
              <p:nvPr>
                <p:custDataLst>
                  <p:tags r:id="rId6"/>
                </p:custDataLst>
              </p:nvPr>
            </p:nvSpPr>
            <p:spPr>
              <a:xfrm>
                <a:off x="2117115" y="4764577"/>
                <a:ext cx="1336948" cy="439017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chemeClr val="tx2"/>
                </a:solidFill>
              </a:ln>
              <a:effectLst>
                <a:prstShdw prst="shdw6" dist="53881" dir="2700003">
                  <a:srgbClr val="808080">
                    <a:alpha val="50000"/>
                  </a:srgbClr>
                </a:prst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1"/>
              <a:lstStyle/>
              <a:p>
                <a:pPr algn="ctr"/>
                <a:endParaRPr lang="ru-RU" i="1" dirty="0" smtClean="0">
                  <a:solidFill>
                    <a:schemeClr val="tx1"/>
                  </a:solidFill>
                  <a:latin typeface="Cambria Math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</a:rPr>
                        <m:t>=2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ru-RU" dirty="0">
                  <a:solidFill>
                    <a:schemeClr val="tx1"/>
                  </a:solidFill>
                  <a:latin typeface="Arial"/>
                </a:endParaRPr>
              </a:p>
              <a:p>
                <a:pPr algn="ctr"/>
                <a:endParaRPr lang="ru-RU" dirty="0">
                  <a:solidFill>
                    <a:schemeClr val="tx1"/>
                  </a:solidFill>
                  <a:latin typeface="Arial"/>
                </a:endParaRPr>
              </a:p>
            </p:txBody>
          </p:sp>
        </mc:Choice>
        <mc:Fallback xmlns="">
          <p:sp>
            <p:nvSpPr>
              <p:cNvPr id="14" name="KAN 1">
                <a:hlinkClick r:id="" action="ppaction://macro?name=MovePos"/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5"/>
                </p:custDataLst>
              </p:nvPr>
            </p:nvSpPr>
            <p:spPr>
              <a:xfrm>
                <a:off x="2117115" y="4764577"/>
                <a:ext cx="1336948" cy="439017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  <a:ln w="3175">
                <a:solidFill>
                  <a:schemeClr val="tx2"/>
                </a:solidFill>
              </a:ln>
              <a:effectLst>
                <a:prstShdw prst="shdw6" dist="53881" dir="2700003">
                  <a:srgbClr val="808080">
                    <a:alpha val="50000"/>
                  </a:srgbClr>
                </a:prst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KAN 4">
                <a:hlinkClick r:id="" action="ppaction://macro?name=MovePos"/>
              </p:cNvPr>
              <p:cNvSpPr/>
              <p:nvPr>
                <p:custDataLst>
                  <p:tags r:id="rId7"/>
                </p:custDataLst>
              </p:nvPr>
            </p:nvSpPr>
            <p:spPr>
              <a:xfrm>
                <a:off x="6707323" y="4755486"/>
                <a:ext cx="1033027" cy="457200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chemeClr val="tx2"/>
                </a:solidFill>
              </a:ln>
              <a:effectLst>
                <a:prstShdw prst="shdw6" dist="53881" dir="2700003">
                  <a:srgbClr val="808080">
                    <a:alpha val="50000"/>
                  </a:srgbClr>
                </a:prst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1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>
                          <a:solidFill>
                            <a:schemeClr val="tx1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sz="1200" i="1">
                          <a:solidFill>
                            <a:schemeClr val="tx1"/>
                          </a:solidFill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ru-RU" sz="1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1200" i="1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ru-RU" sz="1050" dirty="0">
                  <a:solidFill>
                    <a:schemeClr val="tx1"/>
                  </a:solidFill>
                  <a:latin typeface="Arial"/>
                </a:endParaRPr>
              </a:p>
            </p:txBody>
          </p:sp>
        </mc:Choice>
        <mc:Fallback xmlns="">
          <p:sp>
            <p:nvSpPr>
              <p:cNvPr id="17" name="KAN 4">
                <a:hlinkClick r:id="" action="ppaction://macro?name=MovePos"/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7"/>
                </p:custDataLst>
              </p:nvPr>
            </p:nvSpPr>
            <p:spPr>
              <a:xfrm>
                <a:off x="6707323" y="4755486"/>
                <a:ext cx="1033027" cy="457200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  <a:ln w="3175">
                <a:solidFill>
                  <a:schemeClr val="tx2"/>
                </a:solidFill>
              </a:ln>
              <a:effectLst>
                <a:prstShdw prst="shdw6" dist="53881" dir="2700003">
                  <a:srgbClr val="808080">
                    <a:alpha val="50000"/>
                  </a:srgbClr>
                </a:prst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KAN 3">
                <a:hlinkClick r:id="" action="ppaction://macro?name=MovePos"/>
              </p:cNvPr>
              <p:cNvSpPr/>
              <p:nvPr>
                <p:custDataLst>
                  <p:tags r:id="rId8"/>
                </p:custDataLst>
              </p:nvPr>
            </p:nvSpPr>
            <p:spPr>
              <a:xfrm>
                <a:off x="5304075" y="4755486"/>
                <a:ext cx="981073" cy="457200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chemeClr val="tx2"/>
                </a:solidFill>
              </a:ln>
              <a:effectLst>
                <a:prstShdw prst="shdw6" dist="53881" dir="2700003">
                  <a:srgbClr val="808080">
                    <a:alpha val="50000"/>
                  </a:srgbClr>
                </a:prst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1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  <a:latin typeface="Arial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>
                        <a:solidFill>
                          <a:schemeClr val="tx1"/>
                        </a:solidFill>
                        <a:latin typeface="Cambria Math"/>
                      </a:rPr>
                      <m:t>y</m:t>
                    </m:r>
                    <m:r>
                      <a:rPr lang="en-US" sz="160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16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1600" i="1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</m:oMath>
                </a14:m>
                <a:endParaRPr lang="ru-RU" sz="2400" dirty="0">
                  <a:solidFill>
                    <a:schemeClr val="tx1"/>
                  </a:solidFill>
                  <a:latin typeface="Arial"/>
                </a:endParaRPr>
              </a:p>
            </p:txBody>
          </p:sp>
        </mc:Choice>
        <mc:Fallback xmlns="">
          <p:sp>
            <p:nvSpPr>
              <p:cNvPr id="16" name="KAN 3">
                <a:hlinkClick r:id="" action="ppaction://macro?name=MovePos"/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9"/>
                </p:custDataLst>
              </p:nvPr>
            </p:nvSpPr>
            <p:spPr>
              <a:xfrm>
                <a:off x="5304075" y="4755486"/>
                <a:ext cx="981073" cy="457200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  <a:ln w="3175">
                <a:solidFill>
                  <a:schemeClr val="tx2"/>
                </a:solidFill>
              </a:ln>
              <a:effectLst>
                <a:prstShdw prst="shdw6" dist="53881" dir="2700003">
                  <a:srgbClr val="808080">
                    <a:alpha val="50000"/>
                  </a:srgbClr>
                </a:prst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963173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nel"/>
          <p:cNvSpPr/>
          <p:nvPr/>
        </p:nvSpPr>
        <p:spPr>
          <a:xfrm>
            <a:off x="0" y="6235700"/>
            <a:ext cx="9144000" cy="619125"/>
          </a:xfrm>
          <a:prstGeom prst="rect">
            <a:avLst/>
          </a:prstGeom>
          <a:gradFill flip="none" rotWithShape="1">
            <a:gsLst>
              <a:gs pos="50000">
                <a:schemeClr val="accent1"/>
              </a:gs>
              <a:gs pos="0">
                <a:schemeClr val="bg1"/>
              </a:gs>
              <a:gs pos="100000">
                <a:schemeClr val="bg1"/>
              </a:gs>
            </a:gsLst>
            <a:lin ang="16200000" scaled="1"/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" name="Back"/>
          <p:cNvGrpSpPr/>
          <p:nvPr/>
        </p:nvGrpSpPr>
        <p:grpSpPr>
          <a:xfrm>
            <a:off x="6712712" y="6395212"/>
            <a:ext cx="290068" cy="301752"/>
            <a:chOff x="6712712" y="6395212"/>
            <a:chExt cx="290068" cy="301752"/>
          </a:xfrm>
        </p:grpSpPr>
        <p:sp>
          <p:nvSpPr>
            <p:cNvPr id="4" name="Treug1"/>
            <p:cNvSpPr/>
            <p:nvPr/>
          </p:nvSpPr>
          <p:spPr>
            <a:xfrm rot="16200000">
              <a:off x="6705600" y="6402324"/>
              <a:ext cx="298450" cy="284226"/>
            </a:xfrm>
            <a:prstGeom prst="triangl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Treug2"/>
            <p:cNvSpPr/>
            <p:nvPr/>
          </p:nvSpPr>
          <p:spPr>
            <a:xfrm rot="16200000">
              <a:off x="6722618" y="6416802"/>
              <a:ext cx="287274" cy="273050"/>
            </a:xfrm>
            <a:prstGeom prst="triangle">
              <a:avLst/>
            </a:prstGeom>
            <a:solidFill>
              <a:srgbClr val="777777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Treug3">
              <a:hlinkClick r:id="" action="ppaction://hlinkshowjump?jump=previousslide"/>
            </p:cNvPr>
            <p:cNvSpPr/>
            <p:nvPr/>
          </p:nvSpPr>
          <p:spPr>
            <a:xfrm rot="16200000">
              <a:off x="6726301" y="6423914"/>
              <a:ext cx="266319" cy="251968"/>
            </a:xfrm>
            <a:prstGeom prst="triangl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Out_Tim"/>
          <p:cNvSpPr txBox="1"/>
          <p:nvPr/>
        </p:nvSpPr>
        <p:spPr>
          <a:xfrm>
            <a:off x="8102600" y="6438900"/>
            <a:ext cx="647700" cy="212879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</a:ln>
        </p:spPr>
        <p:txBody>
          <a:bodyPr vert="horz" lIns="12700" tIns="6350" rIns="12700" bIns="6350" rtlCol="0" anchor="ctr" anchorCtr="1">
            <a:spAutoFit/>
          </a:bodyPr>
          <a:lstStyle/>
          <a:p>
            <a:endParaRPr lang="ru-RU" sz="1300">
              <a:solidFill>
                <a:schemeClr val="hlink"/>
              </a:solidFill>
              <a:latin typeface="Arial"/>
            </a:endParaRPr>
          </a:p>
        </p:txBody>
      </p:sp>
      <p:sp>
        <p:nvSpPr>
          <p:cNvPr id="9" name="Dalee">
            <a:hlinkClick r:id="" action="ppaction://macro?name=Next_Slide"/>
          </p:cNvPr>
          <p:cNvSpPr/>
          <p:nvPr/>
        </p:nvSpPr>
        <p:spPr>
          <a:xfrm>
            <a:off x="7086600" y="6395212"/>
            <a:ext cx="939800" cy="304800"/>
          </a:xfrm>
          <a:prstGeom prst="actionButtonBlank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smtClean="0">
                <a:solidFill>
                  <a:schemeClr val="tx2"/>
                </a:solidFill>
                <a:latin typeface="Arial"/>
              </a:rPr>
              <a:t>Далее</a:t>
            </a:r>
            <a:endParaRPr lang="ru-RU" sz="1400" b="1">
              <a:solidFill>
                <a:schemeClr val="tx2"/>
              </a:solidFill>
              <a:latin typeface="Arial"/>
            </a:endParaRPr>
          </a:p>
        </p:txBody>
      </p:sp>
      <p:sp>
        <p:nvSpPr>
          <p:cNvPr id="10" name="Out_Zd"/>
          <p:cNvSpPr txBox="1"/>
          <p:nvPr/>
        </p:nvSpPr>
        <p:spPr>
          <a:xfrm>
            <a:off x="1333500" y="6424044"/>
            <a:ext cx="504190" cy="289823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</a:ln>
        </p:spPr>
        <p:txBody>
          <a:bodyPr vert="horz" lIns="12700" tIns="6350" rIns="12700" bIns="6350" rtlCol="0" anchor="ctr" anchorCtr="1">
            <a:spAutoFit/>
          </a:bodyPr>
          <a:lstStyle/>
          <a:p>
            <a:r>
              <a:rPr lang="ru-RU" b="1" smtClean="0">
                <a:solidFill>
                  <a:schemeClr val="hlink"/>
                </a:solidFill>
                <a:latin typeface="Arial"/>
              </a:rPr>
              <a:t>7</a:t>
            </a:r>
            <a:endParaRPr lang="ru-RU" b="1">
              <a:solidFill>
                <a:schemeClr val="hlink"/>
              </a:solidFill>
              <a:latin typeface="Arial"/>
            </a:endParaRPr>
          </a:p>
        </p:txBody>
      </p:sp>
      <p:sp>
        <p:nvSpPr>
          <p:cNvPr id="11" name="Tx_Zd"/>
          <p:cNvSpPr txBox="1"/>
          <p:nvPr/>
        </p:nvSpPr>
        <p:spPr>
          <a:xfrm>
            <a:off x="508000" y="6438900"/>
            <a:ext cx="762000" cy="215444"/>
          </a:xfrm>
          <a:prstGeom prst="rect">
            <a:avLst/>
          </a:prstGeom>
          <a:noFill/>
        </p:spPr>
        <p:txBody>
          <a:bodyPr vert="horz" lIns="0" tIns="0" rIns="0" bIns="0" rtlCol="0" anchor="ctr">
            <a:spAutoFit/>
          </a:bodyPr>
          <a:lstStyle/>
          <a:p>
            <a:pPr algn="r"/>
            <a:r>
              <a:rPr lang="ru-RU" sz="1400" smtClean="0">
                <a:solidFill>
                  <a:schemeClr val="tx2"/>
                </a:solidFill>
                <a:latin typeface="Arial"/>
              </a:rPr>
              <a:t>Задание</a:t>
            </a:r>
            <a:endParaRPr lang="ru-RU" sz="1400">
              <a:solidFill>
                <a:schemeClr val="tx2"/>
              </a:solidFill>
              <a:latin typeface="Arial"/>
            </a:endParaRPr>
          </a:p>
        </p:txBody>
      </p:sp>
      <p:sp>
        <p:nvSpPr>
          <p:cNvPr id="12" name="Cena"/>
          <p:cNvSpPr txBox="1"/>
          <p:nvPr/>
        </p:nvSpPr>
        <p:spPr>
          <a:xfrm>
            <a:off x="1866900" y="6468110"/>
            <a:ext cx="431800" cy="153888"/>
          </a:xfrm>
          <a:prstGeom prst="rect">
            <a:avLst/>
          </a:prstGeom>
          <a:noFill/>
        </p:spPr>
        <p:txBody>
          <a:bodyPr vert="horz" lIns="0" tIns="0" rIns="0" bIns="0" rtlCol="0" anchor="ctr">
            <a:spAutoFit/>
          </a:bodyPr>
          <a:lstStyle/>
          <a:p>
            <a:pPr algn="r"/>
            <a:r>
              <a:rPr lang="ru-RU" sz="1000" smtClean="0">
                <a:solidFill>
                  <a:schemeClr val="tx2"/>
                </a:solidFill>
                <a:latin typeface="Arial"/>
              </a:rPr>
              <a:t>1 бал.</a:t>
            </a:r>
            <a:endParaRPr lang="ru-RU" sz="1000">
              <a:solidFill>
                <a:schemeClr val="tx2"/>
              </a:solidFill>
              <a:latin typeface="Arial"/>
            </a:endParaRPr>
          </a:p>
        </p:txBody>
      </p:sp>
      <p:sp>
        <p:nvSpPr>
          <p:cNvPr id="13" name="Tx_Inp"/>
          <p:cNvSpPr txBox="1"/>
          <p:nvPr/>
        </p:nvSpPr>
        <p:spPr>
          <a:xfrm>
            <a:off x="1585595" y="2264717"/>
            <a:ext cx="2374900" cy="461665"/>
          </a:xfrm>
          <a:prstGeom prst="rect">
            <a:avLst/>
          </a:prstGeom>
          <a:noFill/>
        </p:spPr>
        <p:txBody>
          <a:bodyPr vert="horz" rtlCol="0" anchor="ctr">
            <a:spAutoFit/>
          </a:bodyPr>
          <a:lstStyle/>
          <a:p>
            <a:pPr algn="r"/>
            <a:r>
              <a:rPr lang="ru-RU" sz="2400" dirty="0" smtClean="0">
                <a:latin typeface="Arial"/>
              </a:rPr>
              <a:t>Введите ответ:</a:t>
            </a:r>
            <a:endParaRPr lang="ru-RU" sz="2400" dirty="0">
              <a:latin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Заголовок 13"/>
              <p:cNvSpPr>
                <a:spLocks noGrp="1"/>
              </p:cNvSpPr>
              <p:nvPr>
                <p:ph type="title"/>
              </p:nvPr>
            </p:nvSpPr>
            <p:spPr>
              <a:xfrm>
                <a:off x="683568" y="332656"/>
                <a:ext cx="8064896" cy="4464496"/>
              </a:xfrm>
            </p:spPr>
            <p:txBody>
              <a:bodyPr/>
              <a:lstStyle/>
              <a:p>
                <a:r>
                  <a:rPr lang="ru-RU" sz="2800" b="1" dirty="0" smtClean="0">
                    <a:solidFill>
                      <a:schemeClr val="accent3">
                        <a:lumMod val="10000"/>
                      </a:schemeClr>
                    </a:solidFill>
                  </a:rPr>
                  <a:t>Решите уравнение: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b="1" i="1" smtClean="0">
                            <a:solidFill>
                              <a:schemeClr val="accent3">
                                <a:lumMod val="10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chemeClr val="accent3">
                                <a:lumMod val="10000"/>
                              </a:schemeClr>
                            </a:solidFill>
                            <a:latin typeface="Cambria Math"/>
                          </a:rPr>
                          <m:t>𝟓</m:t>
                        </m:r>
                        <m:r>
                          <a:rPr lang="en-US" sz="2800" b="1" i="1" smtClean="0">
                            <a:solidFill>
                              <a:schemeClr val="accent3">
                                <a:lumMod val="10000"/>
                              </a:schemeClr>
                            </a:solidFill>
                            <a:latin typeface="Cambria Math"/>
                          </a:rPr>
                          <m:t> −</m:t>
                        </m:r>
                        <m:r>
                          <a:rPr lang="en-US" sz="2800" b="1" i="1" smtClean="0">
                            <a:solidFill>
                              <a:schemeClr val="accent3">
                                <a:lumMod val="10000"/>
                              </a:schemeClr>
                            </a:solidFill>
                            <a:latin typeface="Cambria Math"/>
                          </a:rPr>
                          <m:t>𝒙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chemeClr val="accent3">
                                <a:lumMod val="10000"/>
                              </a:schemeClr>
                            </a:solidFill>
                            <a:latin typeface="Cambria Math"/>
                          </a:rPr>
                          <m:t>𝟑</m:t>
                        </m:r>
                      </m:den>
                    </m:f>
                    <m:r>
                      <a:rPr lang="en-US" sz="2800" b="1" i="1" smtClean="0">
                        <a:solidFill>
                          <a:schemeClr val="accent3">
                            <a:lumMod val="10000"/>
                          </a:schemeClr>
                        </a:solidFill>
                        <a:latin typeface="Cambria Math"/>
                      </a:rPr>
                      <m:t> −</m:t>
                    </m:r>
                    <m:r>
                      <a:rPr lang="en-US" sz="2800" b="1" i="1" smtClean="0">
                        <a:solidFill>
                          <a:schemeClr val="accent3">
                            <a:lumMod val="10000"/>
                          </a:schemeClr>
                        </a:solidFill>
                        <a:latin typeface="Cambria Math"/>
                      </a:rPr>
                      <m:t>𝒙</m:t>
                    </m:r>
                    <m:r>
                      <a:rPr lang="en-US" sz="2800" b="1" i="1" smtClean="0">
                        <a:solidFill>
                          <a:schemeClr val="accent3">
                            <a:lumMod val="10000"/>
                          </a:schemeClr>
                        </a:solidFill>
                        <a:latin typeface="Cambria Math"/>
                      </a:rPr>
                      <m:t>=</m:t>
                    </m:r>
                    <m:r>
                      <a:rPr lang="en-US" sz="2800" b="1" i="1" smtClean="0">
                        <a:solidFill>
                          <a:schemeClr val="accent3">
                            <a:lumMod val="10000"/>
                          </a:schemeClr>
                        </a:solidFill>
                        <a:latin typeface="Cambria Math"/>
                      </a:rPr>
                      <m:t>𝟏</m:t>
                    </m:r>
                  </m:oMath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4" name="Заголовок 1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83568" y="332656"/>
                <a:ext cx="8064896" cy="4464496"/>
              </a:xfrm>
              <a:blipFill rotWithShape="1">
                <a:blip r:embed="rId6"/>
                <a:stretch>
                  <a:fillRect l="-151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08063"/>
            <a:ext cx="712787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2"/>
    </p:custDataLst>
    <p:controls>
      <mc:AlternateContent xmlns:mc="http://schemas.openxmlformats.org/markup-compatibility/2006">
        <mc:Choice xmlns:v="urn:schemas-microsoft-com:vml" Requires="v">
          <p:control spid="18440" name="KAN_1" r:id="rId3" imgW="3876840" imgH="295200"/>
        </mc:Choice>
        <mc:Fallback>
          <p:control name="KAN_1" r:id="rId3" imgW="3876840" imgH="295200">
            <p:pic>
              <p:nvPicPr>
                <p:cNvPr id="0" name="KAN_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140200" y="2349500"/>
                  <a:ext cx="3873500" cy="2921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419219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nel"/>
          <p:cNvSpPr/>
          <p:nvPr/>
        </p:nvSpPr>
        <p:spPr>
          <a:xfrm>
            <a:off x="0" y="6235700"/>
            <a:ext cx="9144000" cy="619125"/>
          </a:xfrm>
          <a:prstGeom prst="rect">
            <a:avLst/>
          </a:prstGeom>
          <a:gradFill flip="none" rotWithShape="1">
            <a:gsLst>
              <a:gs pos="50000">
                <a:schemeClr val="accent1"/>
              </a:gs>
              <a:gs pos="0">
                <a:schemeClr val="bg1"/>
              </a:gs>
              <a:gs pos="100000">
                <a:schemeClr val="bg1"/>
              </a:gs>
            </a:gsLst>
            <a:lin ang="16200000" scaled="1"/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" name="Back"/>
          <p:cNvGrpSpPr/>
          <p:nvPr/>
        </p:nvGrpSpPr>
        <p:grpSpPr>
          <a:xfrm>
            <a:off x="6712712" y="6395212"/>
            <a:ext cx="290068" cy="301752"/>
            <a:chOff x="6712712" y="6395212"/>
            <a:chExt cx="290068" cy="301752"/>
          </a:xfrm>
        </p:grpSpPr>
        <p:sp>
          <p:nvSpPr>
            <p:cNvPr id="4" name="Treug1"/>
            <p:cNvSpPr/>
            <p:nvPr/>
          </p:nvSpPr>
          <p:spPr>
            <a:xfrm rot="16200000">
              <a:off x="6705600" y="6402324"/>
              <a:ext cx="298450" cy="284226"/>
            </a:xfrm>
            <a:prstGeom prst="triangl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Treug2"/>
            <p:cNvSpPr/>
            <p:nvPr/>
          </p:nvSpPr>
          <p:spPr>
            <a:xfrm rot="16200000">
              <a:off x="6722618" y="6416802"/>
              <a:ext cx="287274" cy="273050"/>
            </a:xfrm>
            <a:prstGeom prst="triangle">
              <a:avLst/>
            </a:prstGeom>
            <a:solidFill>
              <a:srgbClr val="777777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Treug3">
              <a:hlinkClick r:id="" action="ppaction://hlinkshowjump?jump=previousslide"/>
            </p:cNvPr>
            <p:cNvSpPr/>
            <p:nvPr/>
          </p:nvSpPr>
          <p:spPr>
            <a:xfrm rot="16200000">
              <a:off x="6726301" y="6423914"/>
              <a:ext cx="266319" cy="251968"/>
            </a:xfrm>
            <a:prstGeom prst="triangl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Out_Tim"/>
          <p:cNvSpPr txBox="1"/>
          <p:nvPr/>
        </p:nvSpPr>
        <p:spPr>
          <a:xfrm>
            <a:off x="8102600" y="6438900"/>
            <a:ext cx="647700" cy="212879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</a:ln>
        </p:spPr>
        <p:txBody>
          <a:bodyPr vert="horz" lIns="12700" tIns="6350" rIns="12700" bIns="6350" rtlCol="0" anchor="ctr" anchorCtr="1">
            <a:spAutoFit/>
          </a:bodyPr>
          <a:lstStyle/>
          <a:p>
            <a:endParaRPr lang="ru-RU" sz="1300">
              <a:solidFill>
                <a:schemeClr val="hlink"/>
              </a:solidFill>
              <a:latin typeface="Arial"/>
            </a:endParaRPr>
          </a:p>
        </p:txBody>
      </p:sp>
      <p:sp>
        <p:nvSpPr>
          <p:cNvPr id="9" name="Dalee">
            <a:hlinkClick r:id="" action="ppaction://macro?name=Next_Slide"/>
          </p:cNvPr>
          <p:cNvSpPr/>
          <p:nvPr/>
        </p:nvSpPr>
        <p:spPr>
          <a:xfrm>
            <a:off x="7086600" y="6395212"/>
            <a:ext cx="939800" cy="304800"/>
          </a:xfrm>
          <a:prstGeom prst="actionButtonBlank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smtClean="0">
                <a:solidFill>
                  <a:schemeClr val="tx2"/>
                </a:solidFill>
                <a:latin typeface="Arial"/>
              </a:rPr>
              <a:t>Далее</a:t>
            </a:r>
            <a:endParaRPr lang="ru-RU" sz="1400" b="1">
              <a:solidFill>
                <a:schemeClr val="tx2"/>
              </a:solidFill>
              <a:latin typeface="Arial"/>
            </a:endParaRPr>
          </a:p>
        </p:txBody>
      </p:sp>
      <p:sp>
        <p:nvSpPr>
          <p:cNvPr id="10" name="Out_Zd"/>
          <p:cNvSpPr txBox="1"/>
          <p:nvPr/>
        </p:nvSpPr>
        <p:spPr>
          <a:xfrm>
            <a:off x="1333500" y="6424044"/>
            <a:ext cx="504190" cy="289823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</a:ln>
        </p:spPr>
        <p:txBody>
          <a:bodyPr vert="horz" lIns="12700" tIns="6350" rIns="12700" bIns="6350" rtlCol="0" anchor="ctr" anchorCtr="1">
            <a:spAutoFit/>
          </a:bodyPr>
          <a:lstStyle/>
          <a:p>
            <a:r>
              <a:rPr lang="ru-RU" b="1" smtClean="0">
                <a:solidFill>
                  <a:schemeClr val="hlink"/>
                </a:solidFill>
                <a:latin typeface="Arial"/>
              </a:rPr>
              <a:t>8</a:t>
            </a:r>
            <a:endParaRPr lang="ru-RU" b="1">
              <a:solidFill>
                <a:schemeClr val="hlink"/>
              </a:solidFill>
              <a:latin typeface="Arial"/>
            </a:endParaRPr>
          </a:p>
        </p:txBody>
      </p:sp>
      <p:sp>
        <p:nvSpPr>
          <p:cNvPr id="11" name="Tx_Zd"/>
          <p:cNvSpPr txBox="1"/>
          <p:nvPr/>
        </p:nvSpPr>
        <p:spPr>
          <a:xfrm>
            <a:off x="508000" y="6438900"/>
            <a:ext cx="762000" cy="215444"/>
          </a:xfrm>
          <a:prstGeom prst="rect">
            <a:avLst/>
          </a:prstGeom>
          <a:noFill/>
        </p:spPr>
        <p:txBody>
          <a:bodyPr vert="horz" lIns="0" tIns="0" rIns="0" bIns="0" rtlCol="0" anchor="ctr">
            <a:spAutoFit/>
          </a:bodyPr>
          <a:lstStyle/>
          <a:p>
            <a:pPr algn="r"/>
            <a:r>
              <a:rPr lang="ru-RU" sz="1400" smtClean="0">
                <a:solidFill>
                  <a:schemeClr val="tx2"/>
                </a:solidFill>
                <a:latin typeface="Arial"/>
              </a:rPr>
              <a:t>Задание</a:t>
            </a:r>
            <a:endParaRPr lang="ru-RU" sz="1400">
              <a:solidFill>
                <a:schemeClr val="tx2"/>
              </a:solidFill>
              <a:latin typeface="Arial"/>
            </a:endParaRPr>
          </a:p>
        </p:txBody>
      </p:sp>
      <p:sp>
        <p:nvSpPr>
          <p:cNvPr id="12" name="Cena"/>
          <p:cNvSpPr txBox="1"/>
          <p:nvPr/>
        </p:nvSpPr>
        <p:spPr>
          <a:xfrm>
            <a:off x="1866900" y="6468110"/>
            <a:ext cx="431800" cy="153888"/>
          </a:xfrm>
          <a:prstGeom prst="rect">
            <a:avLst/>
          </a:prstGeom>
          <a:noFill/>
        </p:spPr>
        <p:txBody>
          <a:bodyPr vert="horz" lIns="0" tIns="0" rIns="0" bIns="0" rtlCol="0" anchor="ctr">
            <a:spAutoFit/>
          </a:bodyPr>
          <a:lstStyle/>
          <a:p>
            <a:pPr algn="r"/>
            <a:r>
              <a:rPr lang="ru-RU" sz="1000" smtClean="0">
                <a:solidFill>
                  <a:schemeClr val="tx2"/>
                </a:solidFill>
                <a:latin typeface="Arial"/>
              </a:rPr>
              <a:t>1 бал.</a:t>
            </a:r>
            <a:endParaRPr lang="ru-RU" sz="1000">
              <a:solidFill>
                <a:schemeClr val="tx2"/>
              </a:solidFill>
              <a:latin typeface="Arial"/>
            </a:endParaRPr>
          </a:p>
        </p:txBody>
      </p:sp>
      <p:sp>
        <p:nvSpPr>
          <p:cNvPr id="13" name="Tx_Inp"/>
          <p:cNvSpPr txBox="1"/>
          <p:nvPr/>
        </p:nvSpPr>
        <p:spPr>
          <a:xfrm>
            <a:off x="1585595" y="2264717"/>
            <a:ext cx="2374900" cy="461665"/>
          </a:xfrm>
          <a:prstGeom prst="rect">
            <a:avLst/>
          </a:prstGeom>
          <a:noFill/>
        </p:spPr>
        <p:txBody>
          <a:bodyPr vert="horz" rtlCol="0" anchor="ctr">
            <a:spAutoFit/>
          </a:bodyPr>
          <a:lstStyle/>
          <a:p>
            <a:pPr algn="r"/>
            <a:r>
              <a:rPr lang="ru-RU" sz="2400" dirty="0" smtClean="0">
                <a:latin typeface="Arial"/>
              </a:rPr>
              <a:t>Введите ответ:</a:t>
            </a:r>
            <a:endParaRPr lang="ru-RU" sz="2400" dirty="0">
              <a:latin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Заголовок 13"/>
              <p:cNvSpPr>
                <a:spLocks noGrp="1"/>
              </p:cNvSpPr>
              <p:nvPr>
                <p:ph type="title"/>
              </p:nvPr>
            </p:nvSpPr>
            <p:spPr>
              <a:xfrm>
                <a:off x="683568" y="332656"/>
                <a:ext cx="8064896" cy="4464496"/>
              </a:xfrm>
            </p:spPr>
            <p:txBody>
              <a:bodyPr/>
              <a:lstStyle/>
              <a:p>
                <a:r>
                  <a:rPr lang="ru-RU" sz="2000" b="1" dirty="0" smtClean="0">
                    <a:solidFill>
                      <a:schemeClr val="accent3">
                        <a:lumMod val="10000"/>
                      </a:schemeClr>
                    </a:solidFill>
                  </a:rPr>
                  <a:t>Упростите выражение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b="1" i="1" smtClean="0">
                            <a:solidFill>
                              <a:schemeClr val="accent3">
                                <a:lumMod val="10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schemeClr val="accent3">
                                <a:lumMod val="10000"/>
                              </a:schemeClr>
                            </a:solidFill>
                            <a:latin typeface="Cambria Math"/>
                          </a:rPr>
                          <m:t>𝒃</m:t>
                        </m:r>
                      </m:num>
                      <m:den>
                        <m:sSup>
                          <m:sSupPr>
                            <m:ctrlPr>
                              <a:rPr lang="ru-RU" sz="2000" b="1" i="1" smtClean="0">
                                <a:solidFill>
                                  <a:schemeClr val="accent3">
                                    <a:lumMod val="1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b="1" i="1" smtClean="0">
                                <a:solidFill>
                                  <a:schemeClr val="accent3">
                                    <a:lumMod val="10000"/>
                                  </a:schemeClr>
                                </a:solidFill>
                                <a:latin typeface="Cambria Math"/>
                              </a:rPr>
                              <m:t>𝒂</m:t>
                            </m:r>
                          </m:e>
                          <m:sup>
                            <m:r>
                              <a:rPr lang="en-US" sz="2000" b="1" i="1" smtClean="0">
                                <a:solidFill>
                                  <a:schemeClr val="accent3">
                                    <a:lumMod val="10000"/>
                                  </a:schemeClr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sz="2000" b="1" i="1" smtClean="0">
                            <a:solidFill>
                              <a:schemeClr val="accent3">
                                <a:lumMod val="10000"/>
                              </a:schemeClr>
                            </a:solidFill>
                            <a:latin typeface="Cambria Math"/>
                          </a:rPr>
                          <m:t> −</m:t>
                        </m:r>
                        <m:sSup>
                          <m:sSupPr>
                            <m:ctrlPr>
                              <a:rPr lang="en-US" sz="2000" b="1" i="1" smtClean="0">
                                <a:solidFill>
                                  <a:schemeClr val="accent3">
                                    <a:lumMod val="1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b="1" i="1" smtClean="0">
                                <a:solidFill>
                                  <a:schemeClr val="accent3">
                                    <a:lumMod val="10000"/>
                                  </a:schemeClr>
                                </a:solidFill>
                                <a:latin typeface="Cambria Math"/>
                              </a:rPr>
                              <m:t>𝒃</m:t>
                            </m:r>
                          </m:e>
                          <m:sup>
                            <m:r>
                              <a:rPr lang="en-US" sz="2000" b="1" i="1" smtClean="0">
                                <a:solidFill>
                                  <a:schemeClr val="accent3">
                                    <a:lumMod val="10000"/>
                                  </a:schemeClr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000" b="1" dirty="0" smtClean="0">
                    <a:solidFill>
                      <a:schemeClr val="accent3">
                        <a:lumMod val="1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ru-RU" sz="2000" b="1" i="1" dirty="0" smtClean="0">
                        <a:solidFill>
                          <a:schemeClr val="accent3">
                            <a:lumMod val="10000"/>
                          </a:schemeClr>
                        </a:solidFill>
                        <a:latin typeface="Cambria Math"/>
                      </a:rPr>
                      <m:t>:</m:t>
                    </m:r>
                    <m:f>
                      <m:fPr>
                        <m:ctrlPr>
                          <a:rPr lang="ru-RU" sz="2000" b="1" i="1" dirty="0" smtClean="0">
                            <a:solidFill>
                              <a:schemeClr val="accent3">
                                <a:lumMod val="10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1" i="1" dirty="0" smtClean="0">
                            <a:solidFill>
                              <a:schemeClr val="accent3">
                                <a:lumMod val="10000"/>
                              </a:schemeClr>
                            </a:solidFill>
                            <a:latin typeface="Cambria Math"/>
                          </a:rPr>
                          <m:t>𝒃</m:t>
                        </m:r>
                      </m:num>
                      <m:den>
                        <m:sSup>
                          <m:sSupPr>
                            <m:ctrlPr>
                              <a:rPr lang="ru-RU" sz="2000" b="1" i="1" dirty="0" smtClean="0">
                                <a:solidFill>
                                  <a:schemeClr val="accent3">
                                    <a:lumMod val="1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b="1" i="1" dirty="0" smtClean="0">
                                <a:solidFill>
                                  <a:schemeClr val="accent3">
                                    <a:lumMod val="10000"/>
                                  </a:schemeClr>
                                </a:solidFill>
                                <a:latin typeface="Cambria Math"/>
                              </a:rPr>
                              <m:t>𝒂</m:t>
                            </m:r>
                          </m:e>
                          <m:sup>
                            <m:r>
                              <a:rPr lang="en-US" sz="2000" b="1" i="1" dirty="0" smtClean="0">
                                <a:solidFill>
                                  <a:schemeClr val="accent3">
                                    <a:lumMod val="10000"/>
                                  </a:schemeClr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sz="2000" b="1" i="1" dirty="0" smtClean="0">
                            <a:solidFill>
                              <a:schemeClr val="accent3">
                                <a:lumMod val="10000"/>
                              </a:schemeClr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000" b="1" i="1" dirty="0" smtClean="0">
                            <a:solidFill>
                              <a:schemeClr val="accent3">
                                <a:lumMod val="10000"/>
                              </a:schemeClr>
                            </a:solidFill>
                            <a:latin typeface="Cambria Math"/>
                          </a:rPr>
                          <m:t>𝒂𝒃</m:t>
                        </m:r>
                        <m:r>
                          <a:rPr lang="en-US" sz="2000" b="1" i="1" dirty="0" smtClean="0">
                            <a:solidFill>
                              <a:schemeClr val="accent3">
                                <a:lumMod val="10000"/>
                              </a:schemeClr>
                            </a:solidFill>
                            <a:latin typeface="Cambria Math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2000" b="1" dirty="0" smtClean="0">
                    <a:solidFill>
                      <a:schemeClr val="accent3">
                        <a:lumMod val="10000"/>
                      </a:schemeClr>
                    </a:solidFill>
                  </a:rPr>
                  <a:t> </a:t>
                </a:r>
                <a:r>
                  <a:rPr lang="ru-RU" sz="2000" b="1" dirty="0" smtClean="0">
                    <a:solidFill>
                      <a:schemeClr val="accent3">
                        <a:lumMod val="10000"/>
                      </a:schemeClr>
                    </a:solidFill>
                  </a:rPr>
                  <a:t>и найдите его значение при</a:t>
                </a:r>
                <a:r>
                  <a:rPr lang="en-US" sz="2000" b="1" dirty="0" smtClean="0">
                    <a:solidFill>
                      <a:schemeClr val="accent3">
                        <a:lumMod val="1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accent3">
                            <a:lumMod val="10000"/>
                          </a:schemeClr>
                        </a:solidFill>
                        <a:latin typeface="Cambria Math"/>
                      </a:rPr>
                      <m:t>𝒂</m:t>
                    </m:r>
                    <m:r>
                      <a:rPr lang="en-US" sz="2000" b="1" i="1" smtClean="0">
                        <a:solidFill>
                          <a:schemeClr val="accent3">
                            <a:lumMod val="10000"/>
                          </a:schemeClr>
                        </a:solidFill>
                        <a:latin typeface="Cambria Math"/>
                      </a:rPr>
                      <m:t>=−</m:t>
                    </m:r>
                    <m:r>
                      <a:rPr lang="en-US" sz="2000" b="1" i="1" smtClean="0">
                        <a:solidFill>
                          <a:schemeClr val="accent3">
                            <a:lumMod val="10000"/>
                          </a:schemeClr>
                        </a:solidFill>
                        <a:latin typeface="Cambria Math"/>
                      </a:rPr>
                      <m:t>𝟎</m:t>
                    </m:r>
                    <m:r>
                      <a:rPr lang="en-US" sz="2000" b="1" i="1" smtClean="0">
                        <a:solidFill>
                          <a:schemeClr val="accent3">
                            <a:lumMod val="10000"/>
                          </a:schemeClr>
                        </a:solidFill>
                        <a:latin typeface="Cambria Math"/>
                      </a:rPr>
                      <m:t>,</m:t>
                    </m:r>
                    <m:r>
                      <a:rPr lang="en-US" sz="2000" b="1" i="1" smtClean="0">
                        <a:solidFill>
                          <a:schemeClr val="accent3">
                            <a:lumMod val="10000"/>
                          </a:schemeClr>
                        </a:solidFill>
                        <a:latin typeface="Cambria Math"/>
                      </a:rPr>
                      <m:t>𝟕</m:t>
                    </m:r>
                    <m:r>
                      <a:rPr lang="en-US" sz="2000" b="1" i="1" smtClean="0">
                        <a:solidFill>
                          <a:schemeClr val="accent3">
                            <a:lumMod val="10000"/>
                          </a:schemeClr>
                        </a:solidFill>
                        <a:latin typeface="Cambria Math"/>
                      </a:rPr>
                      <m:t>,  </m:t>
                    </m:r>
                    <m:r>
                      <a:rPr lang="en-US" sz="2000" b="1" i="1" smtClean="0">
                        <a:solidFill>
                          <a:schemeClr val="accent3">
                            <a:lumMod val="10000"/>
                          </a:schemeClr>
                        </a:solidFill>
                        <a:latin typeface="Cambria Math"/>
                      </a:rPr>
                      <m:t>𝒃</m:t>
                    </m:r>
                    <m:r>
                      <a:rPr lang="en-US" sz="2000" b="1" i="1" smtClean="0">
                        <a:solidFill>
                          <a:schemeClr val="accent3">
                            <a:lumMod val="10000"/>
                          </a:schemeClr>
                        </a:solidFill>
                        <a:latin typeface="Cambria Math"/>
                      </a:rPr>
                      <m:t>=</m:t>
                    </m:r>
                    <m:r>
                      <a:rPr lang="en-US" sz="2000" b="1" i="1" smtClean="0">
                        <a:solidFill>
                          <a:schemeClr val="accent3">
                            <a:lumMod val="10000"/>
                          </a:schemeClr>
                        </a:solidFill>
                        <a:latin typeface="Cambria Math"/>
                      </a:rPr>
                      <m:t>𝟐</m:t>
                    </m:r>
                    <m:r>
                      <a:rPr lang="en-US" sz="2000" b="1" i="1" smtClean="0">
                        <a:solidFill>
                          <a:schemeClr val="accent3">
                            <a:lumMod val="10000"/>
                          </a:schemeClr>
                        </a:solidFill>
                        <a:latin typeface="Cambria Math"/>
                      </a:rPr>
                      <m:t>,</m:t>
                    </m:r>
                    <m:r>
                      <a:rPr lang="en-US" sz="2000" b="1" i="1" smtClean="0">
                        <a:solidFill>
                          <a:schemeClr val="accent3">
                            <a:lumMod val="10000"/>
                          </a:schemeClr>
                        </a:solidFill>
                        <a:latin typeface="Cambria Math"/>
                      </a:rPr>
                      <m:t>𝟏</m:t>
                    </m:r>
                    <m:r>
                      <a:rPr lang="en-US" sz="2000" b="1" i="1" smtClean="0">
                        <a:solidFill>
                          <a:schemeClr val="accent3">
                            <a:lumMod val="10000"/>
                          </a:schemeClr>
                        </a:solidFill>
                        <a:latin typeface="Cambria Math"/>
                      </a:rPr>
                      <m:t>.</m:t>
                    </m:r>
                  </m:oMath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14" name="Заголовок 1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83568" y="332656"/>
                <a:ext cx="8064896" cy="4464496"/>
              </a:xfrm>
              <a:blipFill rotWithShape="1">
                <a:blip r:embed="rId6"/>
                <a:stretch>
                  <a:fillRect l="-756" r="-83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23281"/>
            <a:ext cx="712787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2"/>
    </p:custDataLst>
    <p:controls>
      <mc:AlternateContent xmlns:mc="http://schemas.openxmlformats.org/markup-compatibility/2006">
        <mc:Choice xmlns:v="urn:schemas-microsoft-com:vml" Requires="v">
          <p:control spid="20488" name="KAN_1" r:id="rId3" imgW="3876840" imgH="295200"/>
        </mc:Choice>
        <mc:Fallback>
          <p:control name="KAN_1" r:id="rId3" imgW="3876840" imgH="295200">
            <p:pic>
              <p:nvPicPr>
                <p:cNvPr id="0" name="KAN_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140200" y="2349500"/>
                  <a:ext cx="3873500" cy="2921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715506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O" val="True"/>
  <p:tag name="TFS" val="False"/>
  <p:tag name="TFO" val="False"/>
  <p:tag name="TFF" val="True"/>
  <p:tag name="TFM" val="False"/>
  <p:tag name="TSB" val="5"/>
  <p:tag name="TK" val="0.9"/>
  <p:tag name="TFT" val="True"/>
  <p:tag name="TTIM" val="60"/>
  <p:tag name="TFC" val="Tru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O" val="3"/>
  <p:tag name="KP" val="0"/>
  <p:tag name="V" val="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O" val="1"/>
  <p:tag name="KP" val="0"/>
  <p:tag name="V1" val="0,5;-7"/>
  <p:tag name="V2" val="0,5; - 7"/>
  <p:tag name="V3" val="-7;0,5"/>
  <p:tag name="V4" val="-7; 0,5"/>
  <p:tag name="V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O" val="4"/>
  <p:tag name="KP" val="3"/>
  <p:tag name="V" val="1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X" val="500,2498"/>
  <p:tag name="Y" val="144,3576"/>
  <p:tag name="R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X" val="291,6682"/>
  <p:tag name="Y" val="144,3576"/>
  <p:tag name="R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X" val="88,99134"/>
  <p:tag name="Y" val="145,2617"/>
  <p:tag name="R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" val="0"/>
  <p:tag name="X" val="311,3702"/>
  <p:tag name="Y" val="374,4477"/>
  <p:tag name="R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O" val="1"/>
  <p:tag name="KP" val="0"/>
  <p:tag name="V1" val="8"/>
  <p:tag name="V2" val="8"/>
  <p:tag name="V3" val=""/>
  <p:tag name="V4" val=""/>
  <p:tag name="V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" val="1"/>
  <p:tag name="X" val="166,702"/>
  <p:tag name="Y" val="375,1635"/>
  <p:tag name="R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" val="2"/>
  <p:tag name="X" val="528,1357"/>
  <p:tag name="Y" val="374,4477"/>
  <p:tag name="R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" val="4"/>
  <p:tag name="X" val="417,6437"/>
  <p:tag name="Y" val="374,4477"/>
  <p:tag name="R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2" val=""/>
  <p:tag name="KO" val="1"/>
  <p:tag name="KP" val="0"/>
  <p:tag name="V1" val="0,5"/>
  <p:tag name="V3" val=""/>
  <p:tag name="V4" val="Hippopotamus amphibius"/>
  <p:tag name="V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1" val="0,25"/>
  <p:tag name="KO" val="1"/>
  <p:tag name="KP" val="0"/>
  <p:tag name="V2" val=""/>
  <p:tag name="V3" val=""/>
  <p:tag name="V4" val=""/>
  <p:tag name="V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3" val=""/>
  <p:tag name="V2" val=""/>
  <p:tag name="V4" val=""/>
  <p:tag name="V1" val="25"/>
  <p:tag name="KO" val="1"/>
  <p:tag name="KP" val="0"/>
  <p:tag name="V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3" val=""/>
  <p:tag name="V2" val=""/>
  <p:tag name="V4" val=""/>
  <p:tag name="KO" val="1"/>
  <p:tag name="KP" val="0"/>
  <p:tag name="V1" val="88"/>
  <p:tag name="V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3" val=""/>
  <p:tag name="V2" val=""/>
  <p:tag name="V4" val=""/>
  <p:tag name="KO" val="1"/>
  <p:tag name="KP" val="0"/>
  <p:tag name="V1" val="45"/>
  <p:tag name="V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4" val=""/>
  <p:tag name="V2" val=""/>
  <p:tag name="V3" val=""/>
  <p:tag name="KO" val="1"/>
  <p:tag name="KP" val="0"/>
  <p:tag name="V1" val="20"/>
  <p:tag name="V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O" val="4"/>
  <p:tag name="KP" val="0"/>
  <p:tag name="V" val="1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O" val="4"/>
  <p:tag name="KP" val="0"/>
  <p:tag name="V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2" val=""/>
  <p:tag name="V3" val=""/>
  <p:tag name="V4" val=""/>
  <p:tag name="V1" val="720"/>
  <p:tag name="KO" val="1"/>
  <p:tag name="KP" val="0"/>
  <p:tag name="V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4" val=""/>
  <p:tag name="V1" val="5,82 млн."/>
  <p:tag name="V3" val="5,82 млн"/>
  <p:tag name="KO" val="1"/>
  <p:tag name="KP" val="0"/>
  <p:tag name="V2" val="5,82"/>
  <p:tag name="V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4" val=""/>
  <p:tag name="V1" val="Третья"/>
  <p:tag name="V2" val=""/>
  <p:tag name="V3" val="третья"/>
  <p:tag name="KO" val="1"/>
  <p:tag name="KP" val="0"/>
  <p:tag name="V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O" val="1"/>
  <p:tag name="KP" val="0"/>
  <p:tag name="V1" val="0,25"/>
  <p:tag name="V2" val="0,25"/>
  <p:tag name="V3" val="0,25"/>
  <p:tag name="V4" val="0,25"/>
  <p:tag name="V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O" val="4"/>
  <p:tag name="KP" val="0"/>
  <p:tag name="V" val="8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4" val=""/>
  <p:tag name="V2" val=""/>
  <p:tag name="V3" val=""/>
  <p:tag name="KO" val="1"/>
  <p:tag name="KP" val="0"/>
  <p:tag name="V1" val="20"/>
  <p:tag name="V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" val="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O" val="1"/>
  <p:tag name="KP" val="0"/>
  <p:tag name="V1" val="5"/>
  <p:tag name="V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O" val="4"/>
  <p:tag name="KP" val="0"/>
  <p:tag name="V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" val="0"/>
</p:tagLst>
</file>

<file path=ppt/theme/theme1.xml><?xml version="1.0" encoding="utf-8"?>
<a:theme xmlns:a="http://schemas.openxmlformats.org/drawingml/2006/main" name="математика - 9!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UI/_rels/customUI.xml.rels><?xml version="1.0" encoding="UTF-8" standalone="yes"?>
<Relationships xmlns="http://schemas.openxmlformats.org/package/2006/relationships"><Relationship Id="fix3_png" Type="http://schemas.openxmlformats.org/officeDocument/2006/relationships/image" Target="images/fix3.png"/><Relationship Id="Delmac_png" Type="http://schemas.openxmlformats.org/officeDocument/2006/relationships/image" Target="images/Delmac.png"/><Relationship Id="ocenka_png" Type="http://schemas.openxmlformats.org/officeDocument/2006/relationships/image" Target="images/ocenka.png"/><Relationship Id="NewName_png" Type="http://schemas.openxmlformats.org/officeDocument/2006/relationships/image" Target="images/NewName.png"/><Relationship Id="Office-2004_jpg" Type="http://schemas.openxmlformats.org/officeDocument/2006/relationships/image" Target="NULL"/><Relationship Id="Timer_png" Type="http://schemas.openxmlformats.org/officeDocument/2006/relationships/image" Target="NULL"/><Relationship Id="Hour_png" Type="http://schemas.openxmlformats.org/officeDocument/2006/relationships/image" Target="images/Hour.png"/><Relationship Id="Vopros_png" Type="http://schemas.openxmlformats.org/officeDocument/2006/relationships/image" Target="images/Vopros.png"/><Relationship Id="Vosst_png" Type="http://schemas.openxmlformats.org/officeDocument/2006/relationships/image" Target="images/Vosst.png"/></Relationships>
</file>

<file path=customUI/customUI.xml><?xml version="1.0" encoding="utf-8"?>
<!--RibbonX Visual Designer 1.92 for Microsoft PowerPoint 14.0. XML Code produced on 2011.08.13-->
<customUI xmlns="http://schemas.microsoft.com/office/2006/01/customui">
  <ribbon>
    <tabs>
      <tab id="TabTest" insertBeforeMso="TabDesign" label="Тестирование" visible="true">
        <!--Osnovnye nastroiki testa-->
        <!--Vstavka slaydov razlichnyh tipov-->
        <group id="Group2" label="Вставка слайдов">
          <menu id="Menu1" imageMso="ActiveXRadioButton" label="Единственный выбор" supertip="Вставка слайда с переключателями для задания с выбором единственного правильного ответа">
            <button id="Button1" label="2 ответа" onAction="IS120"/>
            <button id="Button2" label="3 ответа" onAction="IS130"/>
            <button id="Button3" label="4 ответа" onAction="IS140"/>
            <button id="Button4" label="5 ответов" onAction="IS150"/>
            <button id="Button5" label="6 ответов" onAction="IS160"/>
          </menu>
          <menu id="Menu2" imageMso="SourceControlOptions" label="Множественный выбор" supertip="Вставка слайда с флажками для задания с выбором нескольких правильных ответов">
            <button id="Button7" label="2 ответа" onAction="IS220"/>
            <button id="Button8" label="3 ответа" onAction="IS230"/>
            <button id="Button9" label="4 ответа" onAction="IS240"/>
            <button id="Button10" label="5 ответов" onAction="IS250"/>
            <button id="Button11" label="6 ответов" onAction="IS260"/>
          </menu>
          <menu id="Menu3" imageMso="ReplicationRecoverDesignMaster" label="Соответствие" supertip="Вставка слайда с перемещаемыми объектами и объектами конечных позиций для заданий на установление соответствия и упорядочение">
            <menu id="Menu4" label="1 объект">
              <button id="Button13" label="1 позиция" onAction="IS311"/>
              <button id="Button14" label="2 позиции" onAction="IS312"/>
              <button id="Button15" label="3 позиции" onAction="IS313"/>
              <button id="Button16" label="4 позиции" onAction="IS314"/>
              <button id="Button17" label="5 позиций" onAction="IS315"/>
              <button id="Button18" label="6 позиций" onAction="IS316"/>
              <button id="Button19" label="7 позиций" onAction="IS317"/>
              <button id="Button20" label="8 позиций" onAction="IS318"/>
              <button id="Button21" label="9 позиций" onAction="IS319"/>
              <button id="Button22" label="10 позиций" onAction="IS310"/>
            </menu>
            <menu id="Menu6" label="2 объекта">
              <button id="Button23" label="1 позиция" onAction="IS321"/>
              <button id="Button24" label="2 позиции" onAction="IS322"/>
              <button id="Button25" label="3 позиции" onAction="IS323"/>
              <button id="Button26" label="4 позиции" onAction="IS324"/>
              <button id="Button27" label="5 позиций" onAction="IS325"/>
              <button id="Button28" label="6 позиций" onAction="IS326"/>
              <button id="Button29" label="7 позиций" onAction="IS327"/>
              <button id="Button30" label="8 позиций" onAction="IS328"/>
              <button id="Button31" label="9 позиций" onAction="IS329"/>
              <button id="Button32" label="10 позиций" onAction="IS320"/>
            </menu>
            <menu id="Menu7" label="3 объекта">
              <button id="Button33" label="1 позиция" onAction="IS331"/>
              <button id="Button34" label="2 позиции" onAction="IS332"/>
              <button id="Button35" label="3 позиции" onAction="IS333"/>
              <button id="Button36" label="4 позиции" onAction="IS334"/>
              <button id="Button37" label="5 позиций" onAction="IS335"/>
              <button id="Button38" label="6 позиций" onAction="IS336"/>
              <button id="Button39" label="7 позиций" onAction="IS337"/>
              <button id="Button40" label="8 позиций" onAction="IS338"/>
              <button id="Button41" label="9 позиций" onAction="IS339"/>
              <button id="Button42" label="10 позиций" onAction="IS330"/>
            </menu>
            <menu id="Menu8" label="4 объекта">
              <button id="Button43" label="1 позиция" onAction="IS341"/>
              <button id="Button44" label="2 позиции" onAction="IS342"/>
              <button id="Button45" label="3 позиции" onAction="IS343"/>
              <button id="Button46" label="4 позиции" onAction="IS344"/>
              <button id="Button47" label="5 позиций" onAction="IS345"/>
              <button id="Button48" label="6 позиций" onAction="IS346"/>
              <button id="Button49" label="7 позиций" onAction="IS347"/>
              <button id="Button50" label="8 позиций" onAction="IS348"/>
              <button id="Button51" label="9 позиций" onAction="IS349"/>
              <button id="Button52" label="10 позиций" onAction="IS340"/>
            </menu>
            <menu id="Menu9" label="5 объектов">
              <button id="Button53" label="1 позиция" onAction="IS351"/>
              <button id="Button54" label="2 позиции" onAction="IS352"/>
              <button id="Button55" label="3 позиции" onAction="IS353"/>
              <button id="Button56" label="4 позиции" onAction="IS354"/>
              <button id="Button57" label="5 позиций" onAction="IS355"/>
              <button id="Button58" label="6 позиций" onAction="IS356"/>
              <button id="Button59" label="7 позиций" onAction="IS357"/>
              <button id="Button60" label="8 позиций" onAction="IS358"/>
              <button id="Button61" label="9 позиций" onAction="IS359"/>
              <button id="Button62" label="10 позиций" onAction="IS350"/>
            </menu>
            <menu id="Menu10" label="6 объектов">
              <button id="Button63" label="1 позиция" onAction="IS361"/>
              <button id="Button64" label="2 позиции" onAction="IS362"/>
              <button id="Button65" label="3 позиции" onAction="IS363"/>
              <button id="Button66" label="4 позиции" onAction="IS364"/>
              <button id="Button67" label="5 позиций" onAction="IS365"/>
              <button id="Button68" label="6 позиций" onAction="IS366"/>
              <button id="Button69" label="7 позиций" onAction="IS367"/>
              <button id="Button70" label="8 позиций" onAction="IS368"/>
              <button id="Button71" label="9 позиций" onAction="IS369"/>
              <button id="Button72" label="10 позиций" onAction="IS360"/>
            </menu>
            <menu id="Menu12" label="7 объектов">
              <button id="Button73" label="1 позиция" onAction="IS371"/>
              <button id="Button74" label="2 позиции" onAction="IS372"/>
              <button id="Button75" label="3 позиции" onAction="IS373"/>
              <button id="Button76" label="4 позиции" onAction="IS374"/>
              <button id="Button77" label="5 позиций" onAction="IS375"/>
              <button id="Button78" label="6 позиций" onAction="IS376"/>
              <button id="Button79" label="7 позиций" onAction="IS377"/>
              <button id="Button80" label="8 позиций" onAction="IS378"/>
              <button id="Button81" label="9 позиций" onAction="IS379"/>
              <button id="Button82" label="10 позиций" onAction="IS370"/>
            </menu>
            <menu id="Menu13" label="8 объектов">
              <button id="Button83" label="1 позиция" onAction="IS381"/>
              <button id="Button84" label="2 позиции" onAction="IS382"/>
              <button id="Button85" label="3 позиции" onAction="IS383"/>
              <button id="Button86" label="4 позиции" onAction="IS384"/>
              <button id="Button87" label="5 позиций" onAction="IS385"/>
              <button id="Button88" label="6 позиций" onAction="IS386"/>
              <button id="Button89" label="7 позиций" onAction="IS387"/>
              <button id="Button90" label="8 позиций" onAction="IS388"/>
              <button id="Button91" label="9 позиций" onAction="IS389"/>
              <button id="Button92" label="10 позиций" onAction="IS380"/>
            </menu>
            <menu id="Menu14" label="9 объектов">
              <button id="Button93" label="1 позиция" onAction="IS391"/>
              <button id="Button94" label="2 позиции" onAction="IS392"/>
              <button id="Button95" label="3 позиции" onAction="IS393"/>
              <button id="Button96" label="4 позиции" onAction="IS394"/>
              <button id="Button97" label="5 позиций" onAction="IS395"/>
              <button id="Button98" label="6 позиций" onAction="IS396"/>
              <button id="Button99" label="7 позиций" onAction="IS397"/>
              <button id="Button100" label="8 позиций" onAction="IS398"/>
              <button id="Button101" label="9 позиций" onAction="IS399"/>
              <button id="Button102" label="10 позиций" onAction="IS390"/>
            </menu>
            <menu id="Menu15" label="10 объектов">
              <button id="Button103" label="1 позиция" onAction="IS301"/>
              <button id="Button104" label="2 позиции" onAction="IS302"/>
              <button id="Button105" label="3 позиции" onAction="IS303"/>
              <button id="Button106" label="4 позиции" onAction="IS304"/>
              <button id="Button107" label="5 позиций" onAction="IS305"/>
              <button id="Button108" label="6 позиций" onAction="IS306"/>
              <button id="Button109" label="7 позиций" onAction="IS307"/>
              <button id="Button110" label="8 позиций" onAction="IS308"/>
              <button id="Button111" label="9 позиций" onAction="IS309"/>
              <button id="Button112" label="10 позиций" onAction="IS300"/>
            </menu>
          </menu>
          <button id="Button122" imageMso="ActiveXTextBox" label="Ввод ответа" supertip="Вставка слайда с заданием, в котором надо ввести ответ в текстовой форме" onAction="IS410"/>
          <button id="Button123" imageMso="NewContact" label="Информация" supertip="Вставка слайда для дополнительной информации или задания, не требующего ответа" onAction="IS500"/>
          <button id="RndSlide" imageMso="SmartArtRightToLeft" label="Перемешать" supertip="Перемешать слайды заданий в произвольном порядке" onAction="Tasovat"/>
        </group>
        <group id="GroupOtvety" label="Ответы" visible="true">
          <button enabled="true" id="BtOtvety" image="Vopros_png" label="Правильные ответы" showImage="true" showLabel="true" size="large" supertip="Ввод правильных ответов на задания теста" visible="true" onAction="TunOtvety"/>
        </group>
        <group id="GroupOcenka" label="Оценка" visible="true">
          <button enabled="true" id="BtOcenka" image="ocenka_png" label="Уровень требований" showImage="true" size="large" supertip="Настройка уровня требовательности к оценке" visible="true" onAction="TunOcenka"/>
        </group>
        <group id="GroupTime" label="Таймер" visible="true">
          <button id="BtTimer" image="Hour_png" label="Настройки" showImage="true" showLabel="true" size="large" supertip="Настройки использования таймера" visible="true" onAction="TunTimer"/>
        </group>
        <group id="GroupObjeck" label="Объекты" visible="true">
          <button enabled="true" id="BtName" image="NewName_png" label="Именовать" showImage="true" showLabel="true" size="large" supertip="Именование перемещаемых объектов, объектов конечных позиций и прочих объектов" visible="true" onAction="NewName"/>
          <button enabled="true" id="BtFix" image="fix3_png" label="Фиксировать" showImage="true" showLabel="true" size="large" supertip="Фиксация исходной позиции перемещаемых объектов, отображение-скрытие меток флажков и переключателей" visible="true" onAction="FixObj"/>
          <button enabled="true" id="BtFlagPerekl" image="Vosst_png" label="Обновить" showImage="true" showLabel="true" size="large" supertip="Обновление внешнего вида флажков или переключателей после преобразования одного из них" visible="true" onAction="ReconFP"/>
        </group>
        <group id="GrDelMac" label="Макросы" visible="true">
          <button enabled="true" id="BtDelMac" image="Delmac_png" label="Выключить Включить" showImage="true" showLabel="true" size="large" supertip="Отключение и включение макросов Office 2007-2010, несовместимых с Office 2003, для обеспечения работоспособности теста при сохранении в формате pps или ppt" visible="true" onAction="DelMacros"/>
        </group>
        <group id="GrOutRez" label="Результаты" visible="true">
          <checkBox description="description" enabled="true" id="ChOutFile" label="Результаты в файл" supertip="Выводить результаты тестирования в текстовый файл" visible="true" getPressed="ChOutFile_getPressed" onAction="ChB_RezTx"/>
          <checkBox enabled="true" id="ChUchetOshibok" label="Отчет об ошибках" supertip="Выводить отчет об ошибках на последний слайд" visible="true" getPressed="ChUchetOshibok_getPressed" onAction="ChB_OtOsh"/>
          <labelControl id="labC1" label="Ввывод результатов"/>
        </group>
      </tab>
    </tabs>
  </ribbon>
</customUI>
</file>

<file path=docProps/app.xml><?xml version="1.0" encoding="utf-8"?>
<Properties xmlns="http://schemas.openxmlformats.org/officeDocument/2006/extended-properties" xmlns:vt="http://schemas.openxmlformats.org/officeDocument/2006/docPropsVTypes">
  <Template>математика - 9!</Template>
  <TotalTime>1881</TotalTime>
  <Words>1067</Words>
  <Application>Microsoft Office PowerPoint</Application>
  <PresentationFormat>Экран (4:3)</PresentationFormat>
  <Paragraphs>255</Paragraphs>
  <Slides>22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математика - 9!</vt:lpstr>
      <vt:lpstr>Презентация PowerPoint</vt:lpstr>
      <vt:lpstr>Найдите значения выражений. В ответе укажите наибольшее из них. 1) 1,8 - 3/5;   2)1 1/3  :  1/6;   3) (0,8+0,3)/1,2</vt:lpstr>
      <vt:lpstr>Презентация PowerPoint</vt:lpstr>
      <vt:lpstr>Презентация PowerPoint</vt:lpstr>
      <vt:lpstr>Какие из данных равенств не являются тождествами?</vt:lpstr>
      <vt:lpstr>Найдите корни уравнения  2x2  + 13x – 7 = 0. В ответе корни укажите через точку с запятой.</vt:lpstr>
      <vt:lpstr>Установите соответствие между графиком функции и формулой его задающей. Для этого формулу перенесите на соответствующий график.</vt:lpstr>
      <vt:lpstr>Решите уравнение: (5 -x)/3  -x=1</vt:lpstr>
      <vt:lpstr>Упростите выражение  b/(a^2  -b^2 ) :b/(a^2+ab ) и найдите его значение при a=-0,7,  b=2,1.</vt:lpstr>
      <vt:lpstr>Найдите площадь  треугольника, изображенного на рисунке.</vt:lpstr>
      <vt:lpstr>Из квадрата со стороной 10 см вырезан прямоугольник со сторонами 3 см и 4 см. Найдите площадь оставшейся части квадрата.</vt:lpstr>
      <vt:lpstr>Прямоугольный равнобедренный треугольник вписан в окружность, ∠A=90°. Найдите величину угла ADB.  </vt:lpstr>
      <vt:lpstr>Сторона ромба равна 20 см, а острый угол равен 60°. Найдите длину меньшей диагонали ромба. </vt:lpstr>
      <vt:lpstr>Укажите номера верных утверждений</vt:lpstr>
      <vt:lpstr>Спортивный магазин проводит акцию: «Любой свитер по цене 600 рублей. При покупке двух свитеров – скидка на второй 80%». Сколько рублей придется заплатить за покупку двух свитеров.</vt:lpstr>
      <vt:lpstr>На диаграмме представлена информация о количестве сотовых телефонов, проданных четырьмя ведущими компаниями в 2004 году. Сколько телефонов было продано в этом году двумя ведущими компаниями. Ответ укажите в миллионах штук.</vt:lpstr>
      <vt:lpstr>Куриные яйца в зависимости от их массы подразделяют на пять категорий: высшая, отборная, первая, вторая, третья. Используя данные, представленные в таблице, определите, к какой категории относится яйцо массой 41,4 г.</vt:lpstr>
      <vt:lpstr>Оля, Денис, Витя и Рита бросили жребий- кому начинать игру. Найдите вероятность того, что начинать игру должна будет Рита.</vt:lpstr>
      <vt:lpstr>Презентация PowerPoint</vt:lpstr>
      <vt:lpstr>Человек ростом 1,7 м стоит на некотором расстоянии от столба, на котором висит фонарь на высоте 5,1 м, при этом длина его тени – 10 метров. Найдите расстояние от человека до фонаря (в метрах)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Конструктор тестовPowerPoint</dc:title>
  <dc:creator>Зверева Т.В.</dc:creator>
  <dc:description>В  конструкторе использована идея перемещения объектов в режиме демонстрации, предложенная Гансом Хофманом (Hans Werner Hofmann hw@lemitec.de)</dc:description>
  <cp:lastModifiedBy>HP</cp:lastModifiedBy>
  <cp:revision>250</cp:revision>
  <dcterms:created xsi:type="dcterms:W3CDTF">2011-08-18T05:12:14Z</dcterms:created>
  <dcterms:modified xsi:type="dcterms:W3CDTF">2014-03-29T13:56:02Z</dcterms:modified>
</cp:coreProperties>
</file>