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8" r:id="rId4"/>
    <p:sldId id="257" r:id="rId5"/>
    <p:sldId id="259" r:id="rId6"/>
    <p:sldId id="260" r:id="rId7"/>
    <p:sldId id="282" r:id="rId8"/>
    <p:sldId id="261" r:id="rId9"/>
    <p:sldId id="262" r:id="rId10"/>
    <p:sldId id="279" r:id="rId11"/>
    <p:sldId id="275" r:id="rId12"/>
    <p:sldId id="263" r:id="rId13"/>
    <p:sldId id="264" r:id="rId14"/>
    <p:sldId id="265" r:id="rId15"/>
    <p:sldId id="285" r:id="rId16"/>
    <p:sldId id="266" r:id="rId17"/>
    <p:sldId id="267" r:id="rId18"/>
    <p:sldId id="276" r:id="rId19"/>
    <p:sldId id="268" r:id="rId20"/>
    <p:sldId id="269" r:id="rId21"/>
    <p:sldId id="270" r:id="rId22"/>
    <p:sldId id="271" r:id="rId23"/>
    <p:sldId id="281" r:id="rId24"/>
    <p:sldId id="272" r:id="rId25"/>
    <p:sldId id="273" r:id="rId26"/>
    <p:sldId id="274" r:id="rId27"/>
    <p:sldId id="277" r:id="rId28"/>
    <p:sldId id="284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Урок отработки умений и рефлексии</a:t>
            </a:r>
            <a:br>
              <a:rPr lang="ru-RU" sz="3200" dirty="0" smtClean="0"/>
            </a:br>
            <a:r>
              <a:rPr lang="ru-RU" sz="3200" dirty="0" smtClean="0"/>
              <a:t>3 класс</a:t>
            </a:r>
            <a:br>
              <a:rPr lang="ru-RU" sz="3200" dirty="0" smtClean="0"/>
            </a:br>
            <a:r>
              <a:rPr lang="ru-RU" sz="2800" b="1" dirty="0">
                <a:solidFill>
                  <a:srgbClr val="FF0000"/>
                </a:solidFill>
              </a:rPr>
              <a:t>Тема:</a:t>
            </a:r>
            <a:r>
              <a:rPr lang="ru-RU" sz="2800" dirty="0">
                <a:solidFill>
                  <a:srgbClr val="FF0000"/>
                </a:solidFill>
              </a:rPr>
              <a:t> «Правописание приставок и предлогов»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>учитель </a:t>
            </a:r>
            <a:r>
              <a:rPr lang="ru-RU" sz="1800" b="1" i="1" dirty="0">
                <a:solidFill>
                  <a:schemeClr val="tx1"/>
                </a:solidFill>
              </a:rPr>
              <a:t>начальных классов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КОГОБУ СОШ с УИОП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г. </a:t>
            </a:r>
            <a:r>
              <a:rPr lang="ru-RU" sz="1800" b="1" i="1" dirty="0" smtClean="0">
                <a:solidFill>
                  <a:schemeClr val="tx1"/>
                </a:solidFill>
              </a:rPr>
              <a:t>Омутнинска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>
                <a:solidFill>
                  <a:schemeClr val="tx1"/>
                </a:solidFill>
              </a:rPr>
              <a:t>Елена Геннадьевна Мокрушина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Повторим правописание приставок!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д</a:t>
            </a:r>
            <a:r>
              <a:rPr lang="ru-RU" sz="3200" b="1" dirty="0" smtClean="0"/>
              <a:t>о-        о-/об-</a:t>
            </a:r>
          </a:p>
          <a:p>
            <a:pPr marL="0" indent="0">
              <a:buNone/>
            </a:pPr>
            <a:r>
              <a:rPr lang="ru-RU" sz="3200" b="1" dirty="0"/>
              <a:t>п</a:t>
            </a:r>
            <a:r>
              <a:rPr lang="ru-RU" sz="3200" b="1" dirty="0" smtClean="0"/>
              <a:t>о-        от-</a:t>
            </a:r>
          </a:p>
          <a:p>
            <a:pPr marL="0" indent="0">
              <a:buNone/>
            </a:pPr>
            <a:r>
              <a:rPr lang="ru-RU" sz="3200" b="1" dirty="0"/>
              <a:t>п</a:t>
            </a:r>
            <a:r>
              <a:rPr lang="ru-RU" sz="3200" b="1" dirty="0" smtClean="0"/>
              <a:t>ро       под-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на -      пред-        вы-</a:t>
            </a:r>
          </a:p>
          <a:p>
            <a:pPr marL="0" indent="0">
              <a:buNone/>
            </a:pPr>
            <a:r>
              <a:rPr lang="ru-RU" sz="3200" b="1" dirty="0" smtClean="0"/>
              <a:t>над-    пере-         в-</a:t>
            </a:r>
          </a:p>
          <a:p>
            <a:pPr marL="0" indent="0">
              <a:buNone/>
            </a:pPr>
            <a:r>
              <a:rPr lang="ru-RU" sz="3200" b="1" dirty="0" smtClean="0"/>
              <a:t>за-        при-           </a:t>
            </a:r>
            <a:r>
              <a:rPr lang="ru-RU" sz="3200" b="1" dirty="0"/>
              <a:t>у</a:t>
            </a:r>
            <a:r>
              <a:rPr lang="en-US" sz="3200" b="1" dirty="0" smtClean="0"/>
              <a:t>-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раз-      пре-         с-   рас-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29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нимание </a:t>
            </a:r>
            <a:r>
              <a:rPr lang="ru-RU" dirty="0">
                <a:solidFill>
                  <a:srgbClr val="FF0000"/>
                </a:solidFill>
              </a:rPr>
              <a:t>на оставшиеся </a:t>
            </a:r>
            <a:r>
              <a:rPr lang="ru-RU" dirty="0" smtClean="0">
                <a:solidFill>
                  <a:srgbClr val="FF0000"/>
                </a:solidFill>
              </a:rPr>
              <a:t>буквосочетания: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/>
              <a:t>ф</a:t>
            </a:r>
            <a:r>
              <a:rPr lang="ru-RU" b="1" dirty="0" err="1" smtClean="0"/>
              <a:t>ель,то</a:t>
            </a:r>
            <a:r>
              <a:rPr lang="ru-RU" b="1" dirty="0"/>
              <a:t>, кар.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/>
              <a:t>картофель</a:t>
            </a:r>
            <a:endParaRPr lang="ru-RU" sz="8000" b="1" dirty="0"/>
          </a:p>
        </p:txBody>
      </p:sp>
      <p:pic>
        <p:nvPicPr>
          <p:cNvPr id="2050" name="Picture 2" descr="Картоф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Первая станция – «Огородная</a:t>
            </a:r>
            <a:r>
              <a:rPr lang="ru-RU" b="1" u="sng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200" dirty="0" smtClean="0"/>
              <a:t>Андрей </a:t>
            </a:r>
            <a:r>
              <a:rPr lang="ru-RU" sz="4200" dirty="0"/>
              <a:t>Тимофеевич </a:t>
            </a:r>
            <a:r>
              <a:rPr lang="ru-RU" sz="4200" dirty="0" err="1"/>
              <a:t>Болотов</a:t>
            </a:r>
            <a:r>
              <a:rPr lang="ru-RU" sz="4200" dirty="0"/>
              <a:t> (1738 – 1833) – известный русский ученый, писатель, энциклопедист, один из родоначальников русской агрономической науки. Всесторонне одаренный, обладающий незаурядным, пытливым умом и необычайной работоспособностью, А.Т. </a:t>
            </a:r>
            <a:r>
              <a:rPr lang="ru-RU" sz="4200" dirty="0" err="1"/>
              <a:t>Болотов</a:t>
            </a:r>
            <a:r>
              <a:rPr lang="ru-RU" sz="4200" dirty="0"/>
              <a:t> оставил свой след во многих областях науки и культуры, причем многое открыл или совершил впервые. </a:t>
            </a:r>
            <a:endParaRPr lang="ru-RU" sz="42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upload.wikimedia.org/wikipedia/commons/thumb/b/b0/Andrei_Bolotov.jpg/440px-Andrei_Bolo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4371"/>
            <a:ext cx="3312368" cy="44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a0f595d57fee17930fcba6c977e276a1&amp;n=33&amp;h=190&amp;w=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9495"/>
            <a:ext cx="22002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etsad-kitty.ru/uploads/posts/2012-03/1333215199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1208"/>
            <a:ext cx="3672408" cy="1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/>
              <a:t>3.Этап локализации индивидуальных затруднений.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Осознание места и причины собственных затруднений  и уточняется алгоритм исправления ошибок.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/>
              <a:t>«Сей овощ – хлебу подмога»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Картофель </a:t>
            </a:r>
            <a:r>
              <a:rPr lang="ru-RU" i="1" dirty="0" err="1"/>
              <a:t>А.Т.Болотов</a:t>
            </a:r>
            <a:r>
              <a:rPr lang="ru-RU" i="1" dirty="0"/>
              <a:t>  _</a:t>
            </a:r>
            <a:r>
              <a:rPr lang="ru-RU" i="1" dirty="0" err="1"/>
              <a:t>тведал</a:t>
            </a:r>
            <a:r>
              <a:rPr lang="ru-RU" i="1" dirty="0"/>
              <a:t> на военной службе, и блюдо ему </a:t>
            </a:r>
            <a:r>
              <a:rPr lang="ru-RU" i="1" dirty="0" err="1"/>
              <a:t>п_нравилось</a:t>
            </a:r>
            <a:r>
              <a:rPr lang="ru-RU" i="1" dirty="0"/>
              <a:t>. Вернувшись, он </a:t>
            </a:r>
            <a:r>
              <a:rPr lang="ru-RU" i="1" dirty="0" err="1"/>
              <a:t>р_ссадил</a:t>
            </a:r>
            <a:r>
              <a:rPr lang="ru-RU" i="1" dirty="0"/>
              <a:t> картофель  в своём селе </a:t>
            </a:r>
            <a:r>
              <a:rPr lang="ru-RU" i="1" dirty="0" err="1"/>
              <a:t>Дворяниново</a:t>
            </a:r>
            <a:r>
              <a:rPr lang="ru-RU" i="1" dirty="0"/>
              <a:t> Тульской губернии. </a:t>
            </a:r>
            <a:r>
              <a:rPr lang="ru-RU" i="1" dirty="0" err="1"/>
              <a:t>Болотов</a:t>
            </a:r>
            <a:r>
              <a:rPr lang="ru-RU" i="1" dirty="0"/>
              <a:t> </a:t>
            </a:r>
            <a:r>
              <a:rPr lang="ru-RU" i="1" dirty="0" err="1"/>
              <a:t>р_ссказывал</a:t>
            </a:r>
            <a:r>
              <a:rPr lang="ru-RU" i="1" dirty="0"/>
              <a:t> им, как правильно </a:t>
            </a:r>
            <a:r>
              <a:rPr lang="ru-RU" i="1" dirty="0" err="1"/>
              <a:t>н_резать</a:t>
            </a:r>
            <a:r>
              <a:rPr lang="ru-RU" i="1" dirty="0"/>
              <a:t> и </a:t>
            </a:r>
            <a:r>
              <a:rPr lang="ru-RU" i="1" dirty="0" err="1"/>
              <a:t>п_садить</a:t>
            </a:r>
            <a:r>
              <a:rPr lang="ru-RU" i="1" dirty="0"/>
              <a:t> клубень, сварить сытные блюда и </a:t>
            </a:r>
            <a:r>
              <a:rPr lang="ru-RU" i="1" dirty="0" err="1"/>
              <a:t>н_кормить</a:t>
            </a:r>
            <a:r>
              <a:rPr lang="ru-RU" i="1" dirty="0"/>
              <a:t> семью.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6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Проверь!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i="1" dirty="0"/>
              <a:t>«Сей овощ – хлебу подмога»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Картофель </a:t>
            </a:r>
            <a:r>
              <a:rPr lang="ru-RU" i="1" dirty="0" smtClean="0"/>
              <a:t>А.Т. </a:t>
            </a:r>
            <a:r>
              <a:rPr lang="ru-RU" i="1" dirty="0" err="1" smtClean="0"/>
              <a:t>Болотов</a:t>
            </a:r>
            <a:r>
              <a:rPr lang="ru-RU" i="1" dirty="0" smtClean="0"/>
              <a:t>  </a:t>
            </a:r>
            <a:r>
              <a:rPr lang="ru-RU" i="1" dirty="0" smtClean="0">
                <a:solidFill>
                  <a:srgbClr val="FF0000"/>
                </a:solidFill>
              </a:rPr>
              <a:t>от</a:t>
            </a:r>
            <a:r>
              <a:rPr lang="ru-RU" i="1" dirty="0" smtClean="0"/>
              <a:t>ведал </a:t>
            </a:r>
            <a:r>
              <a:rPr lang="ru-RU" i="1" dirty="0"/>
              <a:t>на военной службе, и блюдо ему </a:t>
            </a:r>
            <a:r>
              <a:rPr lang="ru-RU" i="1" dirty="0" smtClean="0">
                <a:solidFill>
                  <a:srgbClr val="FF0000"/>
                </a:solidFill>
              </a:rPr>
              <a:t>по</a:t>
            </a:r>
            <a:r>
              <a:rPr lang="ru-RU" i="1" dirty="0" smtClean="0"/>
              <a:t>нравилось</a:t>
            </a:r>
            <a:r>
              <a:rPr lang="ru-RU" i="1" dirty="0"/>
              <a:t>. Вернувшись, он </a:t>
            </a:r>
            <a:r>
              <a:rPr lang="ru-RU" i="1" dirty="0" smtClean="0">
                <a:solidFill>
                  <a:srgbClr val="FF0000"/>
                </a:solidFill>
              </a:rPr>
              <a:t>рас</a:t>
            </a:r>
            <a:r>
              <a:rPr lang="ru-RU" i="1" dirty="0" smtClean="0"/>
              <a:t>садил </a:t>
            </a:r>
            <a:r>
              <a:rPr lang="ru-RU" i="1" dirty="0"/>
              <a:t>картофель  в своём селе </a:t>
            </a:r>
            <a:r>
              <a:rPr lang="ru-RU" i="1" dirty="0" err="1"/>
              <a:t>Дворяниново</a:t>
            </a:r>
            <a:r>
              <a:rPr lang="ru-RU" i="1" dirty="0"/>
              <a:t> Тульской губернии. </a:t>
            </a:r>
            <a:r>
              <a:rPr lang="ru-RU" i="1" dirty="0" err="1"/>
              <a:t>Болотов</a:t>
            </a:r>
            <a:r>
              <a:rPr lang="ru-RU" i="1" dirty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рас</a:t>
            </a:r>
            <a:r>
              <a:rPr lang="ru-RU" i="1" dirty="0" smtClean="0"/>
              <a:t>сказывал </a:t>
            </a:r>
            <a:r>
              <a:rPr lang="ru-RU" i="1" dirty="0"/>
              <a:t>им, как правильно </a:t>
            </a:r>
            <a:r>
              <a:rPr lang="ru-RU" i="1" dirty="0" smtClean="0">
                <a:solidFill>
                  <a:srgbClr val="FF0000"/>
                </a:solidFill>
              </a:rPr>
              <a:t>на</a:t>
            </a:r>
            <a:r>
              <a:rPr lang="ru-RU" i="1" dirty="0" smtClean="0"/>
              <a:t>резать </a:t>
            </a:r>
            <a:r>
              <a:rPr lang="ru-RU" i="1" dirty="0"/>
              <a:t>и </a:t>
            </a:r>
            <a:r>
              <a:rPr lang="ru-RU" i="1" dirty="0" smtClean="0">
                <a:solidFill>
                  <a:srgbClr val="FF0000"/>
                </a:solidFill>
              </a:rPr>
              <a:t>по</a:t>
            </a:r>
            <a:r>
              <a:rPr lang="ru-RU" i="1" dirty="0" smtClean="0"/>
              <a:t>садить </a:t>
            </a:r>
            <a:r>
              <a:rPr lang="ru-RU" i="1" dirty="0"/>
              <a:t>клубень, сварить сытные блюда и </a:t>
            </a:r>
            <a:r>
              <a:rPr lang="ru-RU" i="1" dirty="0" smtClean="0">
                <a:solidFill>
                  <a:srgbClr val="FF0000"/>
                </a:solidFill>
              </a:rPr>
              <a:t>на</a:t>
            </a:r>
            <a:r>
              <a:rPr lang="ru-RU" i="1" dirty="0" smtClean="0"/>
              <a:t>кормить </a:t>
            </a:r>
            <a:r>
              <a:rPr lang="ru-RU" i="1" dirty="0"/>
              <a:t>семью.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Кратко содержание этапа можно представить так: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1. Перестаю действовать – начинаю думать.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Что я делал, какие знания  применял?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3.  Где возникло затруднение? (место)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4.  Почему оно возникло? (причина)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1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Оцени свою работу!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всё отлично </a:t>
            </a:r>
            <a:r>
              <a:rPr lang="ru-RU" sz="5400" dirty="0" smtClean="0"/>
              <a:t> - «!»</a:t>
            </a:r>
          </a:p>
          <a:p>
            <a:pPr marL="0" indent="0">
              <a:buNone/>
            </a:pPr>
            <a:r>
              <a:rPr lang="ru-RU" sz="5400" dirty="0"/>
              <a:t>1-2 ошибки </a:t>
            </a:r>
            <a:r>
              <a:rPr lang="ru-RU" sz="5400" dirty="0" smtClean="0"/>
              <a:t> - </a:t>
            </a:r>
            <a:r>
              <a:rPr lang="ru-RU" sz="5400" dirty="0"/>
              <a:t>«+»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/>
              <a:t>3 и более ошибки - « - </a:t>
            </a:r>
            <a:r>
              <a:rPr lang="ru-RU" sz="5400" dirty="0" smtClean="0"/>
              <a:t>»</a:t>
            </a:r>
            <a:endParaRPr lang="ru-RU" sz="5400" dirty="0"/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260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Станция «Садовая»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Шла коза по лесу, по лесу, по лесу,  </a:t>
            </a:r>
            <a:br>
              <a:rPr lang="ru-RU" i="1" dirty="0"/>
            </a:br>
            <a:r>
              <a:rPr lang="ru-RU" i="1" dirty="0"/>
              <a:t>Нашла себе принцессу, принцессу, принцессу.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Давай, коза, попрыгаем, попрыгаем, попрыгаем   </a:t>
            </a:r>
            <a:br>
              <a:rPr lang="ru-RU" i="1" dirty="0"/>
            </a:br>
            <a:r>
              <a:rPr lang="ru-RU" i="1" dirty="0"/>
              <a:t>И ножками подвигаем, подвигаем, подвигаем.  </a:t>
            </a:r>
            <a:br>
              <a:rPr lang="ru-RU" i="1" dirty="0"/>
            </a:br>
            <a:r>
              <a:rPr lang="ru-RU" i="1" dirty="0"/>
              <a:t> Головкой покачаем </a:t>
            </a:r>
            <a:br>
              <a:rPr lang="ru-RU" i="1" dirty="0"/>
            </a:br>
            <a:r>
              <a:rPr lang="ru-RU" i="1" dirty="0"/>
              <a:t>И снова начинаем</a:t>
            </a:r>
            <a:endParaRPr lang="ru-RU" dirty="0"/>
          </a:p>
        </p:txBody>
      </p:sp>
      <p:pic>
        <p:nvPicPr>
          <p:cNvPr id="5122" name="Picture 2" descr="http://klubkom.net/static/upload/d/b/2/1/p-0531cbb8c6080b.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383441" cy="23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hotoshtory.ru/uploads/katalog_new/128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326641" cy="23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Чем отличается приставка от предлога?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200" dirty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4) этап построения проекта коррекции выявленных затруднений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/>
                </a:solidFill>
              </a:rPr>
              <a:t>Приставка</a:t>
            </a:r>
            <a:r>
              <a:rPr lang="ru-RU" b="1" i="1" dirty="0" smtClean="0">
                <a:solidFill>
                  <a:schemeClr val="accent2"/>
                </a:solidFill>
              </a:rPr>
              <a:t>: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endParaRPr lang="ru-RU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b="1" i="1" dirty="0" smtClean="0"/>
              <a:t>*</a:t>
            </a:r>
            <a:r>
              <a:rPr lang="ru-RU" b="1" i="1" dirty="0"/>
              <a:t>часть слова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*пишется слитно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*у глагола –только приставка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	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Предлог</a:t>
            </a:r>
            <a:r>
              <a:rPr lang="ru-RU" b="1" i="1" dirty="0" smtClean="0">
                <a:solidFill>
                  <a:schemeClr val="accent1"/>
                </a:solidFill>
              </a:rPr>
              <a:t>:</a:t>
            </a:r>
            <a:r>
              <a:rPr lang="ru-RU" b="1" i="1" dirty="0"/>
              <a:t>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*часть речи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*пишется раздельно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*между </a:t>
            </a:r>
            <a:r>
              <a:rPr lang="ru-RU" b="1" i="1" dirty="0"/>
              <a:t>предлогом и словом           можно вставить слово или 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вопрос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9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900" b="1" dirty="0" smtClean="0">
                <a:solidFill>
                  <a:srgbClr val="FF0000"/>
                </a:solidFill>
              </a:rPr>
              <a:t>Алгоритм действий: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1. Определи - </a:t>
            </a:r>
            <a:r>
              <a:rPr lang="ru-RU" sz="3200" dirty="0" smtClean="0">
                <a:solidFill>
                  <a:srgbClr val="FF0000"/>
                </a:solidFill>
              </a:rPr>
              <a:t>приставка </a:t>
            </a:r>
            <a:r>
              <a:rPr lang="ru-RU" sz="3200" dirty="0">
                <a:solidFill>
                  <a:srgbClr val="FF0000"/>
                </a:solidFill>
              </a:rPr>
              <a:t>или </a:t>
            </a:r>
            <a:r>
              <a:rPr lang="ru-RU" sz="3200" dirty="0" smtClean="0">
                <a:solidFill>
                  <a:srgbClr val="FF0000"/>
                </a:solidFill>
              </a:rPr>
              <a:t>предлог -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612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приставка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dirty="0"/>
              <a:t> </a:t>
            </a:r>
            <a:r>
              <a:rPr lang="ru-RU" dirty="0" smtClean="0"/>
              <a:t>Пишем </a:t>
            </a:r>
            <a:r>
              <a:rPr lang="ru-RU" dirty="0" smtClean="0">
                <a:solidFill>
                  <a:schemeClr val="accent2"/>
                </a:solidFill>
              </a:rPr>
              <a:t>слитно.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44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5"/>
                </a:solidFill>
              </a:rPr>
              <a:t>п</a:t>
            </a:r>
            <a:r>
              <a:rPr lang="ru-RU" dirty="0" smtClean="0">
                <a:solidFill>
                  <a:schemeClr val="accent5"/>
                </a:solidFill>
              </a:rPr>
              <a:t>редлог</a:t>
            </a:r>
          </a:p>
          <a:p>
            <a:pPr marL="0" indent="0">
              <a:buNone/>
            </a:pPr>
            <a:r>
              <a:rPr lang="ru-RU" dirty="0" smtClean="0"/>
              <a:t>Пишем  </a:t>
            </a:r>
            <a:r>
              <a:rPr lang="ru-RU" dirty="0" smtClean="0">
                <a:solidFill>
                  <a:schemeClr val="accent5"/>
                </a:solidFill>
              </a:rPr>
              <a:t>раздельно.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44334"/>
            <a:ext cx="880224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/>
              <a:t>3. </a:t>
            </a:r>
            <a:r>
              <a:rPr lang="ru-RU" sz="2900" dirty="0" smtClean="0"/>
              <a:t>Выясняем ,где </a:t>
            </a:r>
            <a:r>
              <a:rPr lang="ru-RU" sz="2900" dirty="0"/>
              <a:t>безударный </a:t>
            </a:r>
            <a:r>
              <a:rPr lang="ru-RU" sz="2900" dirty="0" smtClean="0"/>
              <a:t>гласный?</a:t>
            </a:r>
          </a:p>
          <a:p>
            <a:pPr algn="ctr"/>
            <a:r>
              <a:rPr lang="ru-RU" sz="2900" dirty="0" smtClean="0"/>
              <a:t>В корне – проверяем правилом, </a:t>
            </a:r>
          </a:p>
          <a:p>
            <a:pPr algn="ctr"/>
            <a:r>
              <a:rPr lang="ru-RU" sz="2900" dirty="0"/>
              <a:t>в приставке – </a:t>
            </a:r>
            <a:r>
              <a:rPr lang="ru-RU" sz="2900" dirty="0" smtClean="0"/>
              <a:t>вспоминаем.</a:t>
            </a:r>
          </a:p>
          <a:p>
            <a:r>
              <a:rPr lang="ru-RU" sz="2900" dirty="0" smtClean="0"/>
              <a:t>4.</a:t>
            </a:r>
            <a:r>
              <a:rPr lang="ru-RU" sz="2900" dirty="0"/>
              <a:t> Выясняем ,где </a:t>
            </a:r>
            <a:r>
              <a:rPr lang="ru-RU" sz="2900" dirty="0" smtClean="0"/>
              <a:t>парный согласный?</a:t>
            </a:r>
            <a:r>
              <a:rPr lang="ru-RU" sz="2900" dirty="0"/>
              <a:t> </a:t>
            </a:r>
            <a:endParaRPr lang="ru-RU" sz="2900" dirty="0" smtClean="0"/>
          </a:p>
          <a:p>
            <a:r>
              <a:rPr lang="ru-RU" sz="2900" dirty="0" smtClean="0"/>
              <a:t>В приставке – перед звонким согласным – </a:t>
            </a:r>
            <a:r>
              <a:rPr lang="ru-RU" sz="2900" b="1" dirty="0" smtClean="0">
                <a:solidFill>
                  <a:schemeClr val="accent2"/>
                </a:solidFill>
              </a:rPr>
              <a:t>з</a:t>
            </a:r>
            <a:r>
              <a:rPr lang="ru-RU" sz="2900" b="1" dirty="0" smtClean="0"/>
              <a:t>,</a:t>
            </a:r>
          </a:p>
          <a:p>
            <a:r>
              <a:rPr lang="ru-RU" sz="2900" dirty="0" smtClean="0"/>
              <a:t>                          перед глухим согласным  - </a:t>
            </a:r>
            <a:r>
              <a:rPr lang="ru-RU" sz="2900" b="1" dirty="0" smtClean="0">
                <a:solidFill>
                  <a:schemeClr val="accent2"/>
                </a:solidFill>
              </a:rPr>
              <a:t>с</a:t>
            </a:r>
            <a:r>
              <a:rPr lang="ru-RU" sz="29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4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Работаем цепочкой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(</a:t>
            </a:r>
            <a:r>
              <a:rPr lang="ru-RU" b="1" dirty="0" smtClean="0"/>
              <a:t>до</a:t>
            </a:r>
            <a:r>
              <a:rPr lang="en-US" b="1" dirty="0" smtClean="0"/>
              <a:t>)</a:t>
            </a:r>
            <a:r>
              <a:rPr lang="ru-RU" b="1" dirty="0" smtClean="0"/>
              <a:t>шёл  </a:t>
            </a:r>
            <a:r>
              <a:rPr lang="en-US" b="1" dirty="0" smtClean="0"/>
              <a:t>(</a:t>
            </a:r>
            <a:r>
              <a:rPr lang="ru-RU" b="1" dirty="0" smtClean="0"/>
              <a:t>до</a:t>
            </a:r>
            <a:r>
              <a:rPr lang="en-US" b="1" dirty="0" smtClean="0"/>
              <a:t>)</a:t>
            </a:r>
            <a:r>
              <a:rPr lang="ru-RU" b="1" dirty="0" smtClean="0"/>
              <a:t>сада</a:t>
            </a:r>
            <a:endParaRPr lang="ru-RU" dirty="0"/>
          </a:p>
          <a:p>
            <a:pPr marL="0" indent="0">
              <a:buNone/>
            </a:pPr>
            <a:r>
              <a:rPr lang="en-US" b="1" dirty="0" smtClean="0"/>
              <a:t>(</a:t>
            </a:r>
            <a:r>
              <a:rPr lang="ru-RU" b="1" dirty="0" smtClean="0"/>
              <a:t>на</a:t>
            </a:r>
            <a:r>
              <a:rPr lang="en-US" b="1" dirty="0" smtClean="0"/>
              <a:t>)</a:t>
            </a:r>
            <a:r>
              <a:rPr lang="ru-RU" b="1" dirty="0" smtClean="0"/>
              <a:t>любовался  </a:t>
            </a:r>
            <a:r>
              <a:rPr lang="en-US" b="1" dirty="0" smtClean="0"/>
              <a:t>(</a:t>
            </a:r>
            <a:r>
              <a:rPr lang="ru-RU" b="1" dirty="0" smtClean="0"/>
              <a:t>на</a:t>
            </a:r>
            <a:r>
              <a:rPr lang="en-US" b="1" dirty="0" smtClean="0"/>
              <a:t>)</a:t>
            </a:r>
            <a:r>
              <a:rPr lang="ru-RU" b="1" dirty="0" smtClean="0"/>
              <a:t>яблочки</a:t>
            </a:r>
            <a:endParaRPr lang="ru-RU" dirty="0"/>
          </a:p>
          <a:p>
            <a:pPr marL="0" indent="0">
              <a:buNone/>
            </a:pPr>
            <a:r>
              <a:rPr lang="en-US" b="1" dirty="0" smtClean="0"/>
              <a:t>(</a:t>
            </a:r>
            <a:r>
              <a:rPr lang="ru-RU" b="1" dirty="0" smtClean="0"/>
              <a:t>от</a:t>
            </a:r>
            <a:r>
              <a:rPr lang="en-US" b="1" dirty="0" smtClean="0"/>
              <a:t>)</a:t>
            </a:r>
            <a:r>
              <a:rPr lang="ru-RU" b="1" dirty="0" smtClean="0"/>
              <a:t>цвели  </a:t>
            </a:r>
            <a:r>
              <a:rPr lang="en-US" b="1" dirty="0" smtClean="0"/>
              <a:t>(</a:t>
            </a:r>
            <a:r>
              <a:rPr lang="ru-RU" b="1" dirty="0" smtClean="0"/>
              <a:t>по</a:t>
            </a:r>
            <a:r>
              <a:rPr lang="en-US" b="1" dirty="0" smtClean="0"/>
              <a:t>)</a:t>
            </a:r>
            <a:r>
              <a:rPr lang="ru-RU" b="1" dirty="0" smtClean="0"/>
              <a:t>садки</a:t>
            </a:r>
            <a:endParaRPr lang="ru-RU" dirty="0"/>
          </a:p>
        </p:txBody>
      </p:sp>
      <p:pic>
        <p:nvPicPr>
          <p:cNvPr id="10242" name="Picture 2" descr="http://www.agroimpulse.ru/img.php?url=http://cs540106.vk.me/c7001/v7001954/d364/DNGUT8JmD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808312" cy="42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  <a:effectLst/>
              </a:rPr>
              <a:t>С малой удачи начинается большой успех.</a:t>
            </a:r>
          </a:p>
        </p:txBody>
      </p:sp>
      <p:pic>
        <p:nvPicPr>
          <p:cNvPr id="97284" name="Picture 4" descr="урок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600200"/>
            <a:ext cx="3143250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FF0000"/>
                </a:solidFill>
              </a:rPr>
              <a:t>С</a:t>
            </a:r>
            <a:r>
              <a:rPr lang="ru-RU" sz="3600" b="1" u="sng" dirty="0" smtClean="0">
                <a:solidFill>
                  <a:srgbClr val="FF0000"/>
                </a:solidFill>
              </a:rPr>
              <a:t>танция «</a:t>
            </a:r>
            <a:r>
              <a:rPr lang="ru-RU" sz="3600" b="1" u="sng" dirty="0" err="1">
                <a:solidFill>
                  <a:srgbClr val="FF0000"/>
                </a:solidFill>
              </a:rPr>
              <a:t>В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споминайкино</a:t>
            </a:r>
            <a:r>
              <a:rPr lang="ru-RU" sz="3600" b="1" u="sng" dirty="0" smtClean="0">
                <a:solidFill>
                  <a:srgbClr val="FF0000"/>
                </a:solidFill>
              </a:rPr>
              <a:t>»</a:t>
            </a:r>
            <a:br>
              <a:rPr lang="ru-RU" sz="3600" b="1" u="sng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smtClean="0"/>
              <a:t>5.Этап </a:t>
            </a:r>
            <a:r>
              <a:rPr lang="ru-RU" sz="2000" b="1" u="sng" dirty="0"/>
              <a:t>реализации построенного проекта.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 этом этапе учащийся самостоятельно (случай1) или с помощью эталона (случай2) находит и исправляет свои ошибки. Далее (случай 1) получает творческие задания либо задания для подготовки к усвоению новой темы.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Вариант 1.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(З_)катилось солнышко (з_)гору. (В,Ф)деревне стало темно.   Ребятишки (с)прятались (на)печь и слушают, как бабушка (</a:t>
            </a:r>
            <a:r>
              <a:rPr lang="ru-RU" b="1" dirty="0" err="1"/>
              <a:t>р_с</a:t>
            </a:r>
            <a:r>
              <a:rPr lang="ru-RU" b="1" dirty="0"/>
              <a:t>)сказывает сказку (</a:t>
            </a:r>
            <a:r>
              <a:rPr lang="ru-RU" b="1" dirty="0" err="1"/>
              <a:t>пр</a:t>
            </a:r>
            <a:r>
              <a:rPr lang="ru-RU" b="1" dirty="0"/>
              <a:t>_)упрямого козлика.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Вариант 2.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(З_)подружкой  (з_)шла Катюша. Они (п_)бежали (</a:t>
            </a:r>
            <a:r>
              <a:rPr lang="ru-RU" b="1" dirty="0" err="1"/>
              <a:t>в,ф</a:t>
            </a:r>
            <a:r>
              <a:rPr lang="ru-RU" b="1" dirty="0"/>
              <a:t>)соседний двор. Дети (д_)говорились (</a:t>
            </a:r>
            <a:r>
              <a:rPr lang="ru-RU" b="1" dirty="0" err="1"/>
              <a:t>о,а</a:t>
            </a:r>
            <a:r>
              <a:rPr lang="ru-RU" b="1" dirty="0"/>
              <a:t>)правилах игры и дружно (</a:t>
            </a:r>
            <a:r>
              <a:rPr lang="ru-RU" b="1" dirty="0" err="1"/>
              <a:t>р_з</a:t>
            </a:r>
            <a:r>
              <a:rPr lang="ru-RU" b="1" dirty="0"/>
              <a:t>)</a:t>
            </a:r>
            <a:r>
              <a:rPr lang="ru-RU" b="1" dirty="0" err="1"/>
              <a:t>бежались</a:t>
            </a:r>
            <a:r>
              <a:rPr lang="ru-RU" b="1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://thomas777.ru/components/com_virtuemart/shop_image/product/_________________519b809fd04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531"/>
            <a:ext cx="1493200" cy="11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Проверь!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Вариант 1.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</a:t>
            </a:r>
            <a:r>
              <a:rPr lang="ru-RU" b="1" dirty="0" smtClean="0"/>
              <a:t>катилось </a:t>
            </a:r>
            <a:r>
              <a:rPr lang="ru-RU" b="1" dirty="0"/>
              <a:t>солнышко </a:t>
            </a:r>
            <a:r>
              <a:rPr lang="ru-RU" b="1" dirty="0" smtClean="0">
                <a:solidFill>
                  <a:srgbClr val="FF0000"/>
                </a:solidFill>
              </a:rPr>
              <a:t>за</a:t>
            </a:r>
            <a:r>
              <a:rPr lang="ru-RU" b="1" dirty="0" smtClean="0"/>
              <a:t> гору</a:t>
            </a:r>
            <a:r>
              <a:rPr lang="ru-RU" b="1" dirty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деревне </a:t>
            </a:r>
            <a:r>
              <a:rPr lang="ru-RU" b="1" dirty="0"/>
              <a:t>стало темно.   Ребятишки </a:t>
            </a:r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/>
              <a:t>прятались </a:t>
            </a:r>
            <a:r>
              <a:rPr lang="ru-RU" b="1" dirty="0" smtClean="0">
                <a:solidFill>
                  <a:srgbClr val="FF0000"/>
                </a:solidFill>
              </a:rPr>
              <a:t>на</a:t>
            </a:r>
            <a:r>
              <a:rPr lang="ru-RU" b="1" dirty="0" smtClean="0"/>
              <a:t> печь </a:t>
            </a:r>
            <a:r>
              <a:rPr lang="ru-RU" b="1" dirty="0"/>
              <a:t>и слушают, как бабушка </a:t>
            </a:r>
            <a:r>
              <a:rPr lang="ru-RU" b="1" dirty="0" smtClean="0">
                <a:solidFill>
                  <a:srgbClr val="FF0000"/>
                </a:solidFill>
              </a:rPr>
              <a:t>рас</a:t>
            </a:r>
            <a:r>
              <a:rPr lang="ru-RU" b="1" dirty="0" smtClean="0"/>
              <a:t>сказывает </a:t>
            </a:r>
            <a:r>
              <a:rPr lang="ru-RU" b="1" dirty="0"/>
              <a:t>сказку </a:t>
            </a:r>
            <a:r>
              <a:rPr lang="ru-RU" b="1" dirty="0" smtClean="0">
                <a:solidFill>
                  <a:srgbClr val="FF0000"/>
                </a:solidFill>
              </a:rPr>
              <a:t>про </a:t>
            </a:r>
            <a:r>
              <a:rPr lang="ru-RU" b="1" dirty="0" smtClean="0"/>
              <a:t>упрямого </a:t>
            </a:r>
            <a:r>
              <a:rPr lang="ru-RU" b="1" dirty="0"/>
              <a:t>козлика.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Вариант 2.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</a:t>
            </a:r>
            <a:r>
              <a:rPr lang="ru-RU" b="1" dirty="0" smtClean="0"/>
              <a:t> подружкой  </a:t>
            </a:r>
            <a:r>
              <a:rPr lang="ru-RU" b="1" dirty="0" smtClean="0">
                <a:solidFill>
                  <a:srgbClr val="FF0000"/>
                </a:solidFill>
              </a:rPr>
              <a:t>за</a:t>
            </a:r>
            <a:r>
              <a:rPr lang="ru-RU" b="1" dirty="0" smtClean="0"/>
              <a:t>шла </a:t>
            </a:r>
            <a:r>
              <a:rPr lang="ru-RU" b="1" dirty="0"/>
              <a:t>Катюша. Они </a:t>
            </a:r>
            <a:r>
              <a:rPr lang="ru-RU" b="1" dirty="0" smtClean="0">
                <a:solidFill>
                  <a:srgbClr val="FF0000"/>
                </a:solidFill>
              </a:rPr>
              <a:t>по</a:t>
            </a:r>
            <a:r>
              <a:rPr lang="ru-RU" b="1" dirty="0" smtClean="0"/>
              <a:t>бежали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соседний </a:t>
            </a:r>
            <a:r>
              <a:rPr lang="ru-RU" b="1" dirty="0"/>
              <a:t>двор. Дети </a:t>
            </a:r>
            <a:r>
              <a:rPr lang="ru-RU" b="1" dirty="0" smtClean="0">
                <a:solidFill>
                  <a:srgbClr val="FF0000"/>
                </a:solidFill>
              </a:rPr>
              <a:t>до</a:t>
            </a:r>
            <a:r>
              <a:rPr lang="ru-RU" b="1" dirty="0" smtClean="0"/>
              <a:t>говорились 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 правилах </a:t>
            </a:r>
            <a:r>
              <a:rPr lang="ru-RU" b="1" dirty="0"/>
              <a:t>игры и дружно </a:t>
            </a:r>
            <a:r>
              <a:rPr lang="ru-RU" b="1" dirty="0" smtClean="0">
                <a:solidFill>
                  <a:srgbClr val="FF0000"/>
                </a:solidFill>
              </a:rPr>
              <a:t>раз</a:t>
            </a:r>
            <a:r>
              <a:rPr lang="ru-RU" b="1" dirty="0" smtClean="0"/>
              <a:t>бежались</a:t>
            </a:r>
            <a:r>
              <a:rPr lang="ru-RU" b="1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2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/>
              <a:t>6.Этап обобщения затруднений во внешней речи.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Основная цель – закрепление способов действий, вызвавших затруднения.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/>
              <a:t>3. Выясняем ,где безударный гласный?</a:t>
            </a:r>
          </a:p>
          <a:p>
            <a:pPr marL="0" indent="0" algn="ctr">
              <a:buNone/>
            </a:pPr>
            <a:r>
              <a:rPr lang="ru-RU" sz="2600" dirty="0"/>
              <a:t>В корне – проверяем правилом, </a:t>
            </a:r>
            <a:r>
              <a:rPr lang="ru-RU" sz="2600" dirty="0" smtClean="0"/>
              <a:t>в </a:t>
            </a:r>
            <a:r>
              <a:rPr lang="ru-RU" sz="2600" dirty="0"/>
              <a:t>приставке – </a:t>
            </a:r>
            <a:r>
              <a:rPr lang="ru-RU" sz="2600" dirty="0" smtClean="0"/>
              <a:t>вспоминаем.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4. Выясняем ,где парный согласный? </a:t>
            </a:r>
          </a:p>
          <a:p>
            <a:pPr marL="0" indent="0">
              <a:buNone/>
            </a:pPr>
            <a:r>
              <a:rPr lang="ru-RU" sz="2600" dirty="0"/>
              <a:t>В приставке – перед звонким согласным </a:t>
            </a:r>
            <a:r>
              <a:rPr lang="ru-RU" sz="2600" dirty="0" smtClean="0"/>
              <a:t>– </a:t>
            </a:r>
            <a:r>
              <a:rPr lang="ru-RU" sz="2600" b="1" dirty="0" smtClean="0">
                <a:solidFill>
                  <a:schemeClr val="accent2"/>
                </a:solidFill>
              </a:rPr>
              <a:t>з</a:t>
            </a:r>
            <a:r>
              <a:rPr lang="ru-RU" sz="2600" b="1" dirty="0" smtClean="0"/>
              <a:t>,</a:t>
            </a:r>
            <a:endParaRPr lang="ru-RU" sz="2600" b="1" dirty="0"/>
          </a:p>
          <a:p>
            <a:pPr marL="0" indent="0">
              <a:buNone/>
            </a:pPr>
            <a:r>
              <a:rPr lang="ru-RU" sz="2600" dirty="0"/>
              <a:t>                          перед глухим согласным  - </a:t>
            </a:r>
            <a:r>
              <a:rPr lang="ru-RU" sz="2600" b="1" dirty="0" smtClean="0">
                <a:solidFill>
                  <a:schemeClr val="accent2"/>
                </a:solidFill>
              </a:rPr>
              <a:t>с</a:t>
            </a:r>
            <a:r>
              <a:rPr lang="ru-RU" sz="2600" b="1" dirty="0" smtClean="0"/>
              <a:t>.</a:t>
            </a:r>
            <a:endParaRPr lang="ru-RU" sz="2600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Алгоритм действий: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1. Определи - </a:t>
            </a:r>
            <a:r>
              <a:rPr lang="ru-RU" sz="2400" dirty="0">
                <a:solidFill>
                  <a:srgbClr val="FF0000"/>
                </a:solidFill>
              </a:rPr>
              <a:t>приставка или </a:t>
            </a:r>
            <a:r>
              <a:rPr lang="ru-RU" sz="2400" dirty="0">
                <a:solidFill>
                  <a:schemeClr val="accent1"/>
                </a:solidFill>
              </a:rPr>
              <a:t>предлог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531805"/>
            <a:ext cx="435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приставка </a:t>
            </a:r>
          </a:p>
          <a:p>
            <a:r>
              <a:rPr lang="en-US" sz="2400" dirty="0" smtClean="0"/>
              <a:t>         </a:t>
            </a:r>
            <a:r>
              <a:rPr lang="ru-RU" sz="2400" dirty="0" smtClean="0"/>
              <a:t>2</a:t>
            </a:r>
            <a:r>
              <a:rPr lang="ru-RU" sz="2400" dirty="0"/>
              <a:t>. Пишем </a:t>
            </a:r>
            <a:r>
              <a:rPr lang="ru-RU" sz="2400" dirty="0">
                <a:solidFill>
                  <a:schemeClr val="accent2"/>
                </a:solidFill>
              </a:rPr>
              <a:t>слитно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43947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</a:rPr>
              <a:t>предлог</a:t>
            </a:r>
          </a:p>
          <a:p>
            <a:r>
              <a:rPr lang="ru-RU" sz="2400" dirty="0"/>
              <a:t>Пишем  </a:t>
            </a:r>
            <a:r>
              <a:rPr lang="ru-RU" sz="2400" dirty="0">
                <a:solidFill>
                  <a:schemeClr val="accent5"/>
                </a:solidFill>
              </a:rPr>
              <a:t>раздельно</a:t>
            </a:r>
          </a:p>
        </p:txBody>
      </p:sp>
    </p:spTree>
    <p:extLst>
      <p:ext uri="{BB962C8B-B14F-4D97-AF65-F5344CB8AC3E}">
        <p14:creationId xmlns:p14="http://schemas.microsoft.com/office/powerpoint/2010/main" val="15368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fs00.infourok.ru/images/doc/262/267610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Станция «Парковая»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400" b="1" u="sng" dirty="0" smtClean="0"/>
              <a:t>7.Этап </a:t>
            </a:r>
            <a:r>
              <a:rPr lang="ru-RU" sz="2400" b="1" u="sng" dirty="0"/>
              <a:t>самостоятельной работы с самопроверкой по эталону.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Рефлексия достижения цели и создание (по возможности) ситуации успеха.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Норма: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Шли па аллее;  стали  </a:t>
            </a:r>
            <a:r>
              <a:rPr lang="ru-RU" dirty="0" err="1"/>
              <a:t>падсосной</a:t>
            </a:r>
            <a:r>
              <a:rPr lang="ru-RU" dirty="0"/>
              <a:t>;  </a:t>
            </a:r>
            <a:r>
              <a:rPr lang="ru-RU" dirty="0" err="1"/>
              <a:t>носыпал</a:t>
            </a:r>
            <a:r>
              <a:rPr lang="ru-RU" dirty="0"/>
              <a:t> орешков </a:t>
            </a:r>
            <a:r>
              <a:rPr lang="ru-RU" dirty="0" err="1"/>
              <a:t>наладонь</a:t>
            </a:r>
            <a:r>
              <a:rPr lang="ru-RU" dirty="0"/>
              <a:t>;  </a:t>
            </a:r>
            <a:r>
              <a:rPr lang="ru-RU" dirty="0" err="1"/>
              <a:t>прамелькнул</a:t>
            </a:r>
            <a:r>
              <a:rPr lang="ru-RU" dirty="0"/>
              <a:t> рыжий хвостик;  смело  </a:t>
            </a:r>
            <a:r>
              <a:rPr lang="ru-RU" dirty="0" err="1"/>
              <a:t>зобрала</a:t>
            </a:r>
            <a:r>
              <a:rPr lang="ru-RU" dirty="0"/>
              <a:t> гостинцы;  за прыгнула  </a:t>
            </a:r>
            <a:r>
              <a:rPr lang="ru-RU" dirty="0" err="1"/>
              <a:t>надерево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i="1" dirty="0"/>
              <a:t>Повышенный уровень сложности: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Шли па алее;   стали </a:t>
            </a:r>
            <a:r>
              <a:rPr lang="ru-RU" dirty="0" err="1"/>
              <a:t>патсасной</a:t>
            </a:r>
            <a:r>
              <a:rPr lang="ru-RU" dirty="0"/>
              <a:t>;  </a:t>
            </a:r>
            <a:r>
              <a:rPr lang="ru-RU" dirty="0" err="1"/>
              <a:t>носыпал</a:t>
            </a:r>
            <a:r>
              <a:rPr lang="ru-RU" dirty="0"/>
              <a:t> орешков </a:t>
            </a:r>
            <a:r>
              <a:rPr lang="ru-RU" dirty="0" err="1"/>
              <a:t>ноладонь</a:t>
            </a:r>
            <a:r>
              <a:rPr lang="ru-RU" dirty="0"/>
              <a:t>; </a:t>
            </a:r>
            <a:r>
              <a:rPr lang="ru-RU" dirty="0" err="1"/>
              <a:t>прамилькнул</a:t>
            </a:r>
            <a:r>
              <a:rPr lang="ru-RU" dirty="0"/>
              <a:t> </a:t>
            </a:r>
            <a:r>
              <a:rPr lang="ru-RU" dirty="0" err="1"/>
              <a:t>рыжый</a:t>
            </a:r>
            <a:r>
              <a:rPr lang="ru-RU" dirty="0"/>
              <a:t> хвостик;  смело  за брала гостинцы;  </a:t>
            </a:r>
            <a:r>
              <a:rPr lang="ru-RU" dirty="0" err="1"/>
              <a:t>зопрыгнула</a:t>
            </a:r>
            <a:r>
              <a:rPr lang="ru-RU" dirty="0"/>
              <a:t>  на  </a:t>
            </a:r>
            <a:r>
              <a:rPr lang="ru-RU" dirty="0" err="1"/>
              <a:t>дериво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6146" name="Picture 2" descr="http://baby96.ru/images/product_images/popup_images/32176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211916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Эталон для самопроверки: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Шли </a:t>
            </a:r>
            <a:r>
              <a:rPr lang="ru-RU" dirty="0">
                <a:solidFill>
                  <a:srgbClr val="FF0000"/>
                </a:solidFill>
              </a:rPr>
              <a:t>по</a:t>
            </a:r>
            <a:r>
              <a:rPr lang="ru-RU" dirty="0"/>
              <a:t> аллее; стали </a:t>
            </a:r>
            <a:r>
              <a:rPr lang="ru-RU" dirty="0">
                <a:solidFill>
                  <a:srgbClr val="FF0000"/>
                </a:solidFill>
              </a:rPr>
              <a:t>под</a:t>
            </a:r>
            <a:r>
              <a:rPr lang="ru-RU" dirty="0"/>
              <a:t> сосной;  </a:t>
            </a:r>
            <a:r>
              <a:rPr lang="ru-RU" dirty="0">
                <a:solidFill>
                  <a:srgbClr val="FF0000"/>
                </a:solidFill>
              </a:rPr>
              <a:t>на</a:t>
            </a:r>
            <a:r>
              <a:rPr lang="ru-RU" dirty="0"/>
              <a:t>сыпал орешков </a:t>
            </a:r>
            <a:r>
              <a:rPr lang="ru-RU" dirty="0">
                <a:solidFill>
                  <a:srgbClr val="FF0000"/>
                </a:solidFill>
              </a:rPr>
              <a:t>на</a:t>
            </a:r>
            <a:r>
              <a:rPr lang="ru-RU" dirty="0"/>
              <a:t> ладонь; </a:t>
            </a:r>
            <a:r>
              <a:rPr lang="ru-RU" dirty="0">
                <a:solidFill>
                  <a:srgbClr val="FF0000"/>
                </a:solidFill>
              </a:rPr>
              <a:t>про</a:t>
            </a:r>
            <a:r>
              <a:rPr lang="ru-RU" dirty="0"/>
              <a:t>мелькнул рыжий хвостик;  смело </a:t>
            </a:r>
            <a:r>
              <a:rPr lang="ru-RU" dirty="0">
                <a:solidFill>
                  <a:srgbClr val="FF0000"/>
                </a:solidFill>
              </a:rPr>
              <a:t>за</a:t>
            </a:r>
            <a:r>
              <a:rPr lang="ru-RU" dirty="0"/>
              <a:t>брала гостинцы;  </a:t>
            </a:r>
            <a:r>
              <a:rPr lang="ru-RU" dirty="0">
                <a:solidFill>
                  <a:srgbClr val="FF0000"/>
                </a:solidFill>
              </a:rPr>
              <a:t>за</a:t>
            </a:r>
            <a:r>
              <a:rPr lang="ru-RU" dirty="0"/>
              <a:t>прыгнула </a:t>
            </a:r>
            <a:r>
              <a:rPr lang="ru-RU" dirty="0">
                <a:solidFill>
                  <a:srgbClr val="FF0000"/>
                </a:solidFill>
              </a:rPr>
              <a:t>на</a:t>
            </a:r>
            <a:r>
              <a:rPr lang="ru-RU" dirty="0"/>
              <a:t> дер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9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Домашнее задание</a:t>
            </a:r>
            <a:endParaRPr lang="ru-RU" dirty="0"/>
          </a:p>
          <a:p>
            <a:r>
              <a:rPr lang="ru-RU"/>
              <a:t> Составьте и запишите небольшой рассказ по данным словосочетаниям, озаглавьте его.</a:t>
            </a:r>
          </a:p>
        </p:txBody>
      </p:sp>
      <p:pic>
        <p:nvPicPr>
          <p:cNvPr id="3074" name="Picture 2" descr="https://im2-tub-ru.yandex.net/i?id=9ed1031a6a2f1c8b4d708e3112bcd801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4716522" cy="31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76672"/>
            <a:ext cx="4978896" cy="9409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Станция «Коротких </a:t>
            </a:r>
            <a:r>
              <a:rPr lang="ru-RU" u="sng" dirty="0">
                <a:solidFill>
                  <a:srgbClr val="FF0000"/>
                </a:solidFill>
              </a:rPr>
              <a:t>ответов</a:t>
            </a:r>
            <a:r>
              <a:rPr lang="ru-RU" u="sng" dirty="0" smtClean="0">
                <a:solidFill>
                  <a:srgbClr val="FF0000"/>
                </a:solidFill>
              </a:rPr>
              <a:t>»</a:t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8) этап включения в систему знаний и повторения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1.Безударные гласные бывают только в корне слова?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2.Предлог </a:t>
            </a:r>
            <a:r>
              <a:rPr lang="ru-RU" dirty="0"/>
              <a:t>– это  часть речи?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3.Приставки </a:t>
            </a:r>
            <a:r>
              <a:rPr lang="ru-RU" dirty="0"/>
              <a:t>со словами  пишутся слитно?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Предлоги   </a:t>
            </a:r>
            <a:r>
              <a:rPr lang="ru-RU" dirty="0">
                <a:solidFill>
                  <a:schemeClr val="accent2"/>
                </a:solidFill>
              </a:rPr>
              <a:t>к, для, кроме, через, около  </a:t>
            </a:r>
            <a:r>
              <a:rPr lang="ru-RU" dirty="0"/>
              <a:t>могут быть приставками?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5.Приставка </a:t>
            </a:r>
            <a:r>
              <a:rPr lang="ru-RU" dirty="0"/>
              <a:t>– это часть слова?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Приставки   </a:t>
            </a:r>
            <a:r>
              <a:rPr lang="ru-RU" dirty="0">
                <a:solidFill>
                  <a:schemeClr val="accent2"/>
                </a:solidFill>
              </a:rPr>
              <a:t>на, за, </a:t>
            </a:r>
            <a:r>
              <a:rPr lang="ru-RU" dirty="0" smtClean="0">
                <a:solidFill>
                  <a:schemeClr val="accent2"/>
                </a:solidFill>
              </a:rPr>
              <a:t>над  </a:t>
            </a:r>
            <a:r>
              <a:rPr lang="ru-RU" dirty="0" smtClean="0"/>
              <a:t>всегда пишем </a:t>
            </a:r>
            <a:r>
              <a:rPr lang="ru-RU" dirty="0"/>
              <a:t>с буквой «</a:t>
            </a:r>
            <a:r>
              <a:rPr lang="ru-RU" dirty="0" smtClean="0"/>
              <a:t>а?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7.У </a:t>
            </a:r>
            <a:r>
              <a:rPr lang="ru-RU" dirty="0"/>
              <a:t>глагола бывает предлог?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4200" b="1" i="1" dirty="0" smtClean="0"/>
              <a:t>1.- 2. + 3. + 4. – 5. + 6. + 7.-</a:t>
            </a:r>
            <a:endParaRPr lang="ru-RU" sz="4200" b="1" i="1" dirty="0"/>
          </a:p>
        </p:txBody>
      </p:sp>
      <p:pic>
        <p:nvPicPr>
          <p:cNvPr id="7170" name="Picture 2" descr="http://3.bp.blogspot.com/-2j8ZwJswzU0/UNcovC-5_dI/AAAAAAAACL8/tMRxH8TpTb0/s1600/Thomas-And-Friends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8" y="121522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Оцени свою работу!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9) этап рефлексии учебной деятельности на уроке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Ваши главные результаты сегодня? Благодаря чему вам удалось их достичь?</a:t>
            </a:r>
          </a:p>
          <a:p>
            <a:pPr lvl="0"/>
            <a:r>
              <a:rPr lang="ru-RU" dirty="0"/>
              <a:t> Какие трудности встретились во время выполнения задания, как вы их преодолевали? </a:t>
            </a:r>
            <a:endParaRPr lang="ru-RU" dirty="0" smtClean="0"/>
          </a:p>
          <a:p>
            <a:pPr lvl="0"/>
            <a:r>
              <a:rPr lang="ru-RU" dirty="0" smtClean="0"/>
              <a:t>Какие </a:t>
            </a:r>
            <a:r>
              <a:rPr lang="ru-RU" dirty="0"/>
              <a:t>идеи возникли во время выполнения задания?</a:t>
            </a:r>
          </a:p>
          <a:p>
            <a:pPr lvl="0"/>
            <a:r>
              <a:rPr lang="ru-RU" dirty="0"/>
              <a:t>Вопросы и пожелания, возникшие в связи с темой урока.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2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Оцени свою работу!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9) этап рефлексии учебной деятельности на уроке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5" name="Рисунок 17" descr="C:\Users\ПК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734540" cy="51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5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652963"/>
            <a:ext cx="84455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Сегодня у нас всё получится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29600" cy="1079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Нас, всё, у, сегодня, получится.</a:t>
            </a:r>
          </a:p>
        </p:txBody>
      </p:sp>
      <p:pic>
        <p:nvPicPr>
          <p:cNvPr id="98308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80511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dirty="0"/>
              <a:t>1.Этам мотивации(самоопределения) к коррекционной деятельности.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Разбудить «хочу», «надо» и «могу» ребёнка, установить        тематические рамки урока.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Я настроиться вам помогу,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Чтобы </a:t>
            </a:r>
            <a:r>
              <a:rPr lang="ru-RU" dirty="0">
                <a:solidFill>
                  <a:srgbClr val="FF0000"/>
                </a:solidFill>
              </a:rPr>
              <a:t>были везучими.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Повторите </a:t>
            </a:r>
            <a:r>
              <a:rPr lang="ru-RU" dirty="0">
                <a:solidFill>
                  <a:srgbClr val="FF0000"/>
                </a:solidFill>
              </a:rPr>
              <a:t>по сто раз-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Разойдутся </a:t>
            </a:r>
            <a:r>
              <a:rPr lang="ru-RU" dirty="0">
                <a:solidFill>
                  <a:srgbClr val="FF0000"/>
                </a:solidFill>
              </a:rPr>
              <a:t>тучи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u="sng" dirty="0">
                <a:solidFill>
                  <a:srgbClr val="FF0000"/>
                </a:solidFill>
              </a:rPr>
              <a:t>У меня всё хорошо,</a:t>
            </a:r>
            <a:endParaRPr lang="ru-RU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u="sng" dirty="0">
                <a:solidFill>
                  <a:srgbClr val="FF0000"/>
                </a:solidFill>
              </a:rPr>
              <a:t>А будет ещё лучше</a:t>
            </a:r>
            <a:r>
              <a:rPr lang="ru-RU" i="1" u="sng" dirty="0" smtClean="0">
                <a:solidFill>
                  <a:srgbClr val="FF0000"/>
                </a:solidFill>
              </a:rPr>
              <a:t>!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Поприветствуем </a:t>
            </a:r>
            <a:r>
              <a:rPr lang="ru-RU" dirty="0">
                <a:solidFill>
                  <a:srgbClr val="FF0000"/>
                </a:solidFill>
              </a:rPr>
              <a:t>друг друга:</a:t>
            </a: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-</a:t>
            </a:r>
            <a:r>
              <a:rPr lang="ru-RU" i="1" u="sng" dirty="0">
                <a:solidFill>
                  <a:srgbClr val="FF0000"/>
                </a:solidFill>
              </a:rPr>
              <a:t>Привет, друг!</a:t>
            </a:r>
            <a:endParaRPr lang="ru-RU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u="sng" dirty="0">
                <a:solidFill>
                  <a:srgbClr val="FF0000"/>
                </a:solidFill>
              </a:rPr>
              <a:t>-Привет, подруга!</a:t>
            </a:r>
            <a:endParaRPr lang="ru-RU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</a:rPr>
              <a:t>Помни девиз</a:t>
            </a:r>
          </a:p>
          <a:p>
            <a:pPr marL="0" indent="0">
              <a:buNone/>
            </a:pPr>
            <a:r>
              <a:rPr lang="ru-RU" i="1" u="sng" dirty="0" smtClean="0">
                <a:solidFill>
                  <a:srgbClr val="FF0000"/>
                </a:solidFill>
              </a:rPr>
              <a:t>-</a:t>
            </a:r>
            <a:r>
              <a:rPr lang="ru-RU" i="1" u="sng" dirty="0">
                <a:solidFill>
                  <a:srgbClr val="FF0000"/>
                </a:solidFill>
              </a:rPr>
              <a:t>Умеешь сам – научи друга!</a:t>
            </a:r>
            <a:endParaRPr lang="ru-RU" u="sng" dirty="0">
              <a:solidFill>
                <a:srgbClr val="FF0000"/>
              </a:solidFill>
            </a:endParaRPr>
          </a:p>
          <a:p>
            <a:endParaRPr lang="ru-RU" u="sng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b="1" dirty="0"/>
              <a:t>У</a:t>
            </a:r>
            <a:r>
              <a:rPr lang="ru-RU" dirty="0"/>
              <a:t>РИ</a:t>
            </a:r>
            <a:r>
              <a:rPr lang="ru-RU" b="1" dirty="0"/>
              <a:t>С</a:t>
            </a:r>
            <a:r>
              <a:rPr lang="ru-RU" dirty="0"/>
              <a:t>СТ</a:t>
            </a:r>
            <a:r>
              <a:rPr lang="ru-RU" b="1" dirty="0"/>
              <a:t>П</a:t>
            </a:r>
            <a:r>
              <a:rPr lang="ru-RU" dirty="0"/>
              <a:t>АВ</a:t>
            </a:r>
            <a:r>
              <a:rPr lang="ru-RU" b="1" dirty="0"/>
              <a:t>Е</a:t>
            </a:r>
            <a:r>
              <a:rPr lang="ru-RU" dirty="0"/>
              <a:t>КИ</a:t>
            </a:r>
            <a:r>
              <a:rPr lang="ru-RU" b="1" dirty="0"/>
              <a:t>Х </a:t>
            </a:r>
            <a:r>
              <a:rPr lang="ru-RU" dirty="0"/>
              <a:t>ИПР</a:t>
            </a:r>
            <a:r>
              <a:rPr lang="ru-RU" b="1" dirty="0"/>
              <a:t>О</a:t>
            </a:r>
            <a:r>
              <a:rPr lang="ru-RU" dirty="0"/>
              <a:t>ЕД</a:t>
            </a:r>
            <a:r>
              <a:rPr lang="ru-RU" b="1" dirty="0"/>
              <a:t>В</a:t>
            </a:r>
            <a:r>
              <a:rPr lang="ru-RU" dirty="0"/>
              <a:t>ЛОГИ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Тема урока: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«Правописание приставок и предлогов»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Урок закрепления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Даст </a:t>
            </a:r>
            <a:r>
              <a:rPr lang="ru-RU" sz="2800" dirty="0">
                <a:solidFill>
                  <a:srgbClr val="FF0000"/>
                </a:solidFill>
              </a:rPr>
              <a:t>нам понять,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Что </a:t>
            </a:r>
            <a:r>
              <a:rPr lang="ru-RU" sz="2800" dirty="0">
                <a:solidFill>
                  <a:srgbClr val="FF0000"/>
                </a:solidFill>
              </a:rPr>
              <a:t>мы умеем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</a:t>
            </a:r>
            <a:r>
              <a:rPr lang="ru-RU" sz="2800" dirty="0">
                <a:solidFill>
                  <a:srgbClr val="FF0000"/>
                </a:solidFill>
              </a:rPr>
              <a:t>что должны </a:t>
            </a:r>
            <a:r>
              <a:rPr lang="ru-RU" sz="2800" dirty="0" smtClean="0">
                <a:solidFill>
                  <a:srgbClr val="FF0000"/>
                </a:solidFill>
              </a:rPr>
              <a:t>знать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/>
              <a:t>2.</a:t>
            </a:r>
            <a:r>
              <a:rPr lang="ru-RU" sz="2400" b="1" u="sng" dirty="0"/>
              <a:t> Этап актуализации и пробного учебного действия.</a:t>
            </a:r>
            <a:r>
              <a:rPr lang="ru-RU" sz="2400" dirty="0"/>
              <a:t>		</a:t>
            </a:r>
            <a:br>
              <a:rPr lang="ru-RU" sz="2400" dirty="0"/>
            </a:br>
            <a:r>
              <a:rPr lang="ru-RU" sz="2400" dirty="0"/>
              <a:t>Подготовка мышления и осознание потребности к выявлению причин затруднения.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Ч</a:t>
            </a:r>
            <a:r>
              <a:rPr lang="ru-RU" b="1" dirty="0" smtClean="0">
                <a:solidFill>
                  <a:schemeClr val="accent2"/>
                </a:solidFill>
              </a:rPr>
              <a:t>истописание:</a:t>
            </a:r>
            <a:endParaRPr lang="ru-RU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i="1" dirty="0"/>
              <a:t>До, про, раз,  </a:t>
            </a:r>
            <a:r>
              <a:rPr lang="ru-RU" i="1" dirty="0" smtClean="0"/>
              <a:t>на, </a:t>
            </a:r>
            <a:r>
              <a:rPr lang="ru-RU" i="1" dirty="0"/>
              <a:t>под, </a:t>
            </a:r>
            <a:r>
              <a:rPr lang="ru-RU" i="1" dirty="0" err="1"/>
              <a:t>фель</a:t>
            </a:r>
            <a:r>
              <a:rPr lang="ru-RU" i="1" dirty="0"/>
              <a:t>, за, по, </a:t>
            </a:r>
            <a:r>
              <a:rPr lang="ru-RU" i="1" dirty="0" smtClean="0"/>
              <a:t>то,</a:t>
            </a:r>
          </a:p>
          <a:p>
            <a:pPr marL="0" indent="0">
              <a:buNone/>
            </a:pPr>
            <a:r>
              <a:rPr lang="ru-RU" i="1" dirty="0" smtClean="0"/>
              <a:t>над </a:t>
            </a:r>
            <a:r>
              <a:rPr lang="ru-RU" i="1" dirty="0"/>
              <a:t>, </a:t>
            </a:r>
            <a:r>
              <a:rPr lang="ru-RU" i="1" dirty="0" smtClean="0"/>
              <a:t>о, кар.</a:t>
            </a:r>
          </a:p>
          <a:p>
            <a:pPr marL="0" indent="0">
              <a:buNone/>
            </a:pPr>
            <a:r>
              <a:rPr lang="ru-RU" dirty="0"/>
              <a:t>Работаем по вариантам: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1. </a:t>
            </a:r>
            <a:r>
              <a:rPr lang="ru-RU" dirty="0"/>
              <a:t>вариант выписывает приставки с «</a:t>
            </a:r>
            <a:r>
              <a:rPr lang="ru-RU" dirty="0">
                <a:solidFill>
                  <a:schemeClr val="accent2"/>
                </a:solidFill>
              </a:rPr>
              <a:t>а</a:t>
            </a:r>
            <a:r>
              <a:rPr lang="ru-RU" dirty="0"/>
              <a:t>»;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вариант выписывает приставки с «</a:t>
            </a:r>
            <a:r>
              <a:rPr lang="ru-RU" dirty="0">
                <a:solidFill>
                  <a:schemeClr val="accent2"/>
                </a:solidFill>
              </a:rPr>
              <a:t>о</a:t>
            </a:r>
            <a:r>
              <a:rPr lang="ru-RU" dirty="0"/>
              <a:t>»;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4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800" dirty="0" smtClean="0"/>
              <a:t>1 вариант: </a:t>
            </a:r>
            <a:r>
              <a:rPr lang="ru-RU" sz="4800" i="1" dirty="0" smtClean="0"/>
              <a:t>Раз, за, на, над</a:t>
            </a:r>
            <a:r>
              <a:rPr lang="ru-RU" sz="4800" dirty="0" smtClean="0"/>
              <a:t>.</a:t>
            </a:r>
          </a:p>
          <a:p>
            <a:pPr marL="0" indent="0">
              <a:buNone/>
            </a:pPr>
            <a:r>
              <a:rPr lang="ru-RU" sz="4800" dirty="0" smtClean="0"/>
              <a:t>2 вариант: </a:t>
            </a:r>
            <a:r>
              <a:rPr lang="ru-RU" sz="4800" i="1" dirty="0" smtClean="0"/>
              <a:t>До, про,  под, по, о.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7416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то </a:t>
            </a:r>
            <a:r>
              <a:rPr lang="ru-RU" b="1" dirty="0">
                <a:solidFill>
                  <a:srgbClr val="FF0000"/>
                </a:solidFill>
              </a:rPr>
              <a:t>мы называем приставкой?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Приставка: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*часть слова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*пишется слитно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*у глагола –только приставка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7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Составим и запишем слова:</a:t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ход, ка, на	</a:t>
            </a:r>
          </a:p>
          <a:p>
            <a:pPr marL="0" indent="0">
              <a:buNone/>
            </a:pPr>
            <a:r>
              <a:rPr lang="ru-RU" b="1" dirty="0" smtClean="0"/>
              <a:t>нёс</a:t>
            </a:r>
            <a:r>
              <a:rPr lang="ru-RU" b="1" dirty="0"/>
              <a:t>, про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строй, над, 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Разберем по составу: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н</a:t>
            </a:r>
            <a:r>
              <a:rPr lang="ru-RU" b="1" dirty="0" smtClean="0"/>
              <a:t>аходка</a:t>
            </a:r>
          </a:p>
          <a:p>
            <a:pPr marL="0" indent="0">
              <a:buNone/>
            </a:pPr>
            <a:r>
              <a:rPr lang="ru-RU" b="1" dirty="0"/>
              <a:t>п</a:t>
            </a:r>
            <a:r>
              <a:rPr lang="ru-RU" b="1" dirty="0" smtClean="0"/>
              <a:t>ронёс</a:t>
            </a:r>
          </a:p>
          <a:p>
            <a:pPr marL="0" indent="0">
              <a:buNone/>
            </a:pPr>
            <a:r>
              <a:rPr lang="ru-RU" b="1" dirty="0" smtClean="0"/>
              <a:t>надстройка</a:t>
            </a:r>
          </a:p>
          <a:p>
            <a:pPr marL="0" indent="0">
              <a:buNone/>
            </a:pPr>
            <a:r>
              <a:rPr lang="ru-RU" b="1" dirty="0" smtClean="0"/>
              <a:t>Что общее у слов?</a:t>
            </a:r>
          </a:p>
          <a:p>
            <a:pPr marL="0" indent="0">
              <a:buNone/>
            </a:pPr>
            <a:r>
              <a:rPr lang="ru-RU" b="1" dirty="0" smtClean="0"/>
              <a:t>Как проверить безударную гласную в корне? В приставке?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22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1019</Words>
  <Application>Microsoft Office PowerPoint</Application>
  <PresentationFormat>Экран (4:3)</PresentationFormat>
  <Paragraphs>159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Урок отработки умений и рефлексии 3 класс Тема: «Правописание приставок и предлогов»   </vt:lpstr>
      <vt:lpstr>С малой удачи начинается большой успех.</vt:lpstr>
      <vt:lpstr>Сегодня у нас всё получится.</vt:lpstr>
      <vt:lpstr>1.Этам мотивации(самоопределения) к коррекционной деятельности. Разбудить «хочу», «надо» и «могу» ребёнка, установить        тематические рамки урока. </vt:lpstr>
      <vt:lpstr>ПУРИССТПАВЕКИХ ИПРОЕДВЛОГИ</vt:lpstr>
      <vt:lpstr>2. Этап актуализации и пробного учебного действия.   Подготовка мышления и осознание потребности к выявлению причин затруднения.</vt:lpstr>
      <vt:lpstr>Проверь!</vt:lpstr>
      <vt:lpstr>Что мы называем приставкой?</vt:lpstr>
      <vt:lpstr>Составим и запишем слова: </vt:lpstr>
      <vt:lpstr>Повторим правописание приставок!</vt:lpstr>
      <vt:lpstr>Внимание на оставшиеся буквосочетания:  фель,то, кар. </vt:lpstr>
      <vt:lpstr>Первая станция – «Огородная»</vt:lpstr>
      <vt:lpstr>3.Этап локализации индивидуальных затруднений. Осознание места и причины собственных затруднений  и уточняется алгоритм исправления ошибок.</vt:lpstr>
      <vt:lpstr>Проверь!</vt:lpstr>
      <vt:lpstr>Оцени свою работу!</vt:lpstr>
      <vt:lpstr>Станция «Садовая»</vt:lpstr>
      <vt:lpstr>Чем отличается приставка от предлога?  4) этап построения проекта коррекции выявленных затруднений</vt:lpstr>
      <vt:lpstr> Алгоритм действий: 1. Определи - приставка или предлог -</vt:lpstr>
      <vt:lpstr>Работаем цепочкой</vt:lpstr>
      <vt:lpstr>Станция «Вспоминайкино»  5.Этап реализации построенного проекта. На этом этапе учащийся самостоятельно (случай1) или с помощью эталона (случай2) находит и исправляет свои ошибки. Далее (случай 1) получает творческие задания либо задания для подготовки к усвоению новой темы. </vt:lpstr>
      <vt:lpstr>Проверь!</vt:lpstr>
      <vt:lpstr>6.Этап обобщения затруднений во внешней речи. Основная цель – закрепление способов действий, вызвавших затруднения.</vt:lpstr>
      <vt:lpstr>Презентация PowerPoint</vt:lpstr>
      <vt:lpstr> Станция «Парковая» 7.Этап самостоятельной работы с самопроверкой по эталону. Рефлексия достижения цели и создание (по возможности) ситуации успеха. </vt:lpstr>
      <vt:lpstr>Презентация PowerPoint</vt:lpstr>
      <vt:lpstr>Презентация PowerPoint</vt:lpstr>
      <vt:lpstr>Станция «Коротких ответов» 8) этап включения в систему знаний и повторения </vt:lpstr>
      <vt:lpstr>Оцени свою работу! 9) этап рефлексии учебной деятельности на уроке</vt:lpstr>
      <vt:lpstr>Оцени свою работу! 9) этап рефлексии учебной деятельности на уроке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малой удачи начинается большой успех.</dc:title>
  <cp:lastModifiedBy>SamLab.ws</cp:lastModifiedBy>
  <cp:revision>37</cp:revision>
  <dcterms:modified xsi:type="dcterms:W3CDTF">2015-11-05T05:46:37Z</dcterms:modified>
</cp:coreProperties>
</file>