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2" r:id="rId2"/>
    <p:sldId id="387" r:id="rId3"/>
    <p:sldId id="386" r:id="rId4"/>
    <p:sldId id="385" r:id="rId5"/>
    <p:sldId id="417" r:id="rId6"/>
    <p:sldId id="405" r:id="rId7"/>
    <p:sldId id="401" r:id="rId8"/>
    <p:sldId id="397" r:id="rId9"/>
    <p:sldId id="267" r:id="rId10"/>
    <p:sldId id="407" r:id="rId11"/>
    <p:sldId id="408" r:id="rId12"/>
    <p:sldId id="406" r:id="rId13"/>
    <p:sldId id="416" r:id="rId14"/>
    <p:sldId id="395" r:id="rId15"/>
    <p:sldId id="409" r:id="rId16"/>
    <p:sldId id="379" r:id="rId17"/>
    <p:sldId id="414" r:id="rId18"/>
    <p:sldId id="410" r:id="rId19"/>
    <p:sldId id="383" r:id="rId20"/>
    <p:sldId id="415" r:id="rId21"/>
    <p:sldId id="396" r:id="rId22"/>
    <p:sldId id="411" r:id="rId23"/>
    <p:sldId id="394" r:id="rId24"/>
    <p:sldId id="357" r:id="rId25"/>
    <p:sldId id="373" r:id="rId26"/>
    <p:sldId id="328" r:id="rId27"/>
    <p:sldId id="412" r:id="rId28"/>
    <p:sldId id="399" r:id="rId29"/>
    <p:sldId id="41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9900"/>
    <a:srgbClr val="000066"/>
    <a:srgbClr val="990000"/>
    <a:srgbClr val="FF3300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1" autoAdjust="0"/>
    <p:restoredTop sz="94660"/>
  </p:normalViewPr>
  <p:slideViewPr>
    <p:cSldViewPr>
      <p:cViewPr varScale="1">
        <p:scale>
          <a:sx n="69" d="100"/>
          <a:sy n="69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EC79E-3515-49EE-8C1B-26461B1879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3492618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91E9D-0378-46EE-AB67-FACD699847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6713287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C95B-2B12-47CE-9E1D-A1733E3F9A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6636863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030D2-3AC0-4946-9707-184DFE624A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0711642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4AA25-F6D7-471F-8A03-80A3962676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308959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3EE44-A21E-44C5-A860-15ECB83DE0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934060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D895-3FFD-4E48-9249-55627AE18C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3140136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3559-CF76-4FB5-A79D-E01D68FB42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6647724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7C61-E42B-4396-AA07-790644FF62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9565947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99F3B-4CAE-4AAB-940A-A4DED451EE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729569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6F3D-CB59-4303-86B7-A094B7E1EB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6774008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C3F24AB-F23D-429C-A914-BFE423D308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620713"/>
            <a:ext cx="7772400" cy="1470025"/>
          </a:xfrm>
        </p:spPr>
        <p:txBody>
          <a:bodyPr/>
          <a:lstStyle/>
          <a:p>
            <a:r>
              <a:rPr lang="ru-RU" altLang="ru-RU" sz="8000" b="1" smtClean="0">
                <a:solidFill>
                  <a:srgbClr val="C00000"/>
                </a:solidFill>
              </a:rPr>
              <a:t>Гласная буква Ё.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416800" cy="175260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Презентацию подготовил учитель начальных классов </a:t>
            </a:r>
          </a:p>
          <a:p>
            <a:pPr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Дергачева Ирина Анатольевна.</a:t>
            </a:r>
          </a:p>
          <a:p>
            <a:pPr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Г. Киров, Калужская область.</a:t>
            </a:r>
          </a:p>
          <a:p>
            <a:pPr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1 класс(6,5- 7 лет)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altLang="ru-RU" sz="5400" smtClean="0"/>
              <a:t>Цель нашей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>
              <a:defRPr/>
            </a:pPr>
            <a:r>
              <a:rPr lang="ru-RU" sz="4200" dirty="0" smtClean="0"/>
              <a:t>Познакомиться с _______ звуком и с новой _______</a:t>
            </a:r>
          </a:p>
          <a:p>
            <a:pPr>
              <a:defRPr/>
            </a:pPr>
            <a:r>
              <a:rPr lang="ru-RU" sz="4200" dirty="0" smtClean="0"/>
              <a:t>Научиться отличать новые ______ и _______ от других звуков и букв</a:t>
            </a:r>
          </a:p>
          <a:p>
            <a:pPr>
              <a:defRPr/>
            </a:pPr>
            <a:r>
              <a:rPr lang="ru-RU" sz="4200" dirty="0" smtClean="0"/>
              <a:t>Учиться читать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4200" dirty="0" smtClean="0"/>
              <a:t>                                       с новой буквой.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340768"/>
            <a:ext cx="179728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новым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3766" y="1983976"/>
            <a:ext cx="183319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буквой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2664201"/>
            <a:ext cx="148925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звуки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310532"/>
            <a:ext cx="166135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буквы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83540" y="4159341"/>
            <a:ext cx="149374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слоги,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04324" y="4159340"/>
            <a:ext cx="154446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слова,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73838" y="4911327"/>
            <a:ext cx="337451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предложения 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4941168"/>
            <a:ext cx="162999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тексты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-20638" y="-25400"/>
            <a:ext cx="9144001" cy="5300663"/>
          </a:xfrm>
        </p:spPr>
        <p:txBody>
          <a:bodyPr/>
          <a:lstStyle/>
          <a:p>
            <a:r>
              <a:rPr lang="ru-RU" altLang="ru-RU" sz="4800" smtClean="0"/>
              <a:t>Работать будет интереснее, если мы пригласим на урок гостя.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3375"/>
            <a:ext cx="9144000" cy="4525963"/>
          </a:xfrm>
        </p:spPr>
        <p:txBody>
          <a:bodyPr/>
          <a:lstStyle/>
          <a:p>
            <a:pPr>
              <a:defRPr/>
            </a:pPr>
            <a:r>
              <a:rPr lang="ru-RU" sz="4800" dirty="0" smtClean="0"/>
              <a:t>Добродушен, деловит,</a:t>
            </a:r>
          </a:p>
          <a:p>
            <a:pPr>
              <a:defRPr/>
            </a:pPr>
            <a:r>
              <a:rPr lang="ru-RU" sz="4800" dirty="0" smtClean="0"/>
              <a:t>Весь иголками покрыт.</a:t>
            </a:r>
          </a:p>
          <a:p>
            <a:pPr>
              <a:defRPr/>
            </a:pPr>
            <a:r>
              <a:rPr lang="ru-RU" sz="4800" dirty="0" smtClean="0"/>
              <a:t>Слышишь топот шустрых ножек?</a:t>
            </a:r>
          </a:p>
          <a:p>
            <a:pPr>
              <a:defRPr/>
            </a:pPr>
            <a:r>
              <a:rPr lang="ru-RU" sz="4800" dirty="0" smtClean="0"/>
              <a:t>Это наш приятель 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ё</a:t>
            </a:r>
            <a:r>
              <a:rPr lang="ru-RU" sz="4800" dirty="0" smtClean="0"/>
              <a:t>жик.</a:t>
            </a:r>
          </a:p>
        </p:txBody>
      </p:sp>
      <p:pic>
        <p:nvPicPr>
          <p:cNvPr id="5" name="Два слова о ежах.mp4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0"/>
            <a:ext cx="9166225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292080" y="2889706"/>
            <a:ext cx="3851920" cy="396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75" y="2603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питается ёжик?</a:t>
            </a:r>
            <a:b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Делает запасы на зиму?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211960" y="1776954"/>
            <a:ext cx="4932040" cy="508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82550" y="2087563"/>
            <a:ext cx="4914900" cy="4683125"/>
            <a:chOff x="0" y="1484784"/>
            <a:chExt cx="4916067" cy="4682617"/>
          </a:xfrm>
        </p:grpSpPr>
        <p:sp>
          <p:nvSpPr>
            <p:cNvPr id="6" name="Овал 5"/>
            <p:cNvSpPr/>
            <p:nvPr/>
          </p:nvSpPr>
          <p:spPr>
            <a:xfrm>
              <a:off x="827284" y="1484784"/>
              <a:ext cx="3169402" cy="3312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3"/>
            </p:cNvCxnSpPr>
            <p:nvPr/>
          </p:nvCxnSpPr>
          <p:spPr>
            <a:xfrm flipH="1">
              <a:off x="827284" y="4311814"/>
              <a:ext cx="463660" cy="142065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6" idx="5"/>
            </p:cNvCxnSpPr>
            <p:nvPr/>
          </p:nvCxnSpPr>
          <p:spPr>
            <a:xfrm>
              <a:off x="3531438" y="4311814"/>
              <a:ext cx="465248" cy="142065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3763268" y="5692789"/>
              <a:ext cx="1152799" cy="431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0" y="5735648"/>
              <a:ext cx="1152799" cy="431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5385" name="Группа 10"/>
            <p:cNvGrpSpPr>
              <a:grpSpLocks/>
            </p:cNvGrpSpPr>
            <p:nvPr/>
          </p:nvGrpSpPr>
          <p:grpSpPr bwMode="auto">
            <a:xfrm>
              <a:off x="4222404" y="3906036"/>
              <a:ext cx="334492" cy="385222"/>
              <a:chOff x="4314393" y="4312067"/>
              <a:chExt cx="334492" cy="38522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H="1">
                <a:off x="4314154" y="4316252"/>
                <a:ext cx="106387" cy="380958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4457063" y="4311489"/>
                <a:ext cx="152436" cy="385721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417365" y="4335299"/>
                <a:ext cx="231830" cy="169843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273115" y="2572103"/>
              <a:ext cx="628799" cy="142065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876008" y="2529246"/>
              <a:ext cx="463660" cy="142065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88" name="Группа 13"/>
            <p:cNvGrpSpPr>
              <a:grpSpLocks/>
            </p:cNvGrpSpPr>
            <p:nvPr/>
          </p:nvGrpSpPr>
          <p:grpSpPr bwMode="auto">
            <a:xfrm rot="2782421">
              <a:off x="35098" y="3937401"/>
              <a:ext cx="334492" cy="385222"/>
              <a:chOff x="4314393" y="4312067"/>
              <a:chExt cx="334492" cy="385222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4312156" y="4314617"/>
                <a:ext cx="107938" cy="38109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456657" y="4312166"/>
                <a:ext cx="152384" cy="38585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4413834" y="4335984"/>
                <a:ext cx="231750" cy="169902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4097338" y="801688"/>
            <a:ext cx="4914900" cy="5035550"/>
            <a:chOff x="4096882" y="544475"/>
            <a:chExt cx="4916067" cy="5036665"/>
          </a:xfrm>
        </p:grpSpPr>
        <p:sp>
          <p:nvSpPr>
            <p:cNvPr id="22" name="Овал 21"/>
            <p:cNvSpPr/>
            <p:nvPr/>
          </p:nvSpPr>
          <p:spPr>
            <a:xfrm>
              <a:off x="4924165" y="898565"/>
              <a:ext cx="3169402" cy="331225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3" name="Прямая соединительная линия 22"/>
            <p:cNvCxnSpPr>
              <a:stCxn id="22" idx="3"/>
            </p:cNvCxnSpPr>
            <p:nvPr/>
          </p:nvCxnSpPr>
          <p:spPr>
            <a:xfrm flipH="1">
              <a:off x="4924165" y="3726529"/>
              <a:ext cx="463660" cy="142112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22" idx="5"/>
            </p:cNvCxnSpPr>
            <p:nvPr/>
          </p:nvCxnSpPr>
          <p:spPr>
            <a:xfrm>
              <a:off x="7628320" y="3726529"/>
              <a:ext cx="465247" cy="142112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7860150" y="5106372"/>
              <a:ext cx="1152799" cy="431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096882" y="5149244"/>
              <a:ext cx="1152799" cy="431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5370" name="Группа 26"/>
            <p:cNvGrpSpPr>
              <a:grpSpLocks/>
            </p:cNvGrpSpPr>
            <p:nvPr/>
          </p:nvGrpSpPr>
          <p:grpSpPr bwMode="auto">
            <a:xfrm rot="-8439751">
              <a:off x="8629472" y="544475"/>
              <a:ext cx="334492" cy="385222"/>
              <a:chOff x="4314393" y="4312067"/>
              <a:chExt cx="334492" cy="385222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 flipH="1">
                <a:off x="4312385" y="4310916"/>
                <a:ext cx="107976" cy="38267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4456343" y="4309320"/>
                <a:ext cx="152436" cy="39061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4417637" y="4335717"/>
                <a:ext cx="231830" cy="1698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Прямая соединительная линия 27"/>
            <p:cNvCxnSpPr>
              <a:stCxn id="22" idx="2"/>
            </p:cNvCxnSpPr>
            <p:nvPr/>
          </p:nvCxnSpPr>
          <p:spPr>
            <a:xfrm flipH="1" flipV="1">
              <a:off x="4446215" y="1052587"/>
              <a:ext cx="477950" cy="150210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22" idx="6"/>
            </p:cNvCxnSpPr>
            <p:nvPr/>
          </p:nvCxnSpPr>
          <p:spPr>
            <a:xfrm flipV="1">
              <a:off x="8093568" y="846167"/>
              <a:ext cx="593866" cy="1708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73" name="Группа 29"/>
            <p:cNvGrpSpPr>
              <a:grpSpLocks/>
            </p:cNvGrpSpPr>
            <p:nvPr/>
          </p:nvGrpSpPr>
          <p:grpSpPr bwMode="auto">
            <a:xfrm rot="8688664">
              <a:off x="4138607" y="716488"/>
              <a:ext cx="334492" cy="385222"/>
              <a:chOff x="4314393" y="4312067"/>
              <a:chExt cx="334492" cy="385222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4314302" y="4316485"/>
                <a:ext cx="106387" cy="381084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4454393" y="4312311"/>
                <a:ext cx="154024" cy="38743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4416410" y="4337948"/>
                <a:ext cx="233418" cy="17148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/>
            <a:r>
              <a:rPr lang="ru-RU" altLang="ru-RU" sz="8000" smtClean="0">
                <a:solidFill>
                  <a:srgbClr val="C00000"/>
                </a:solidFill>
              </a:rPr>
              <a:t>Работа со звуком.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78000" y="1628775"/>
            <a:ext cx="2808288" cy="287972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3"/>
          </p:cNvCxnSpPr>
          <p:nvPr/>
        </p:nvCxnSpPr>
        <p:spPr>
          <a:xfrm flipH="1">
            <a:off x="1922463" y="4087813"/>
            <a:ext cx="266700" cy="1428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5"/>
          </p:cNvCxnSpPr>
          <p:nvPr/>
        </p:nvCxnSpPr>
        <p:spPr>
          <a:xfrm>
            <a:off x="4175125" y="4087813"/>
            <a:ext cx="411163" cy="1357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93763" y="5407025"/>
            <a:ext cx="1295400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35463" y="5337175"/>
            <a:ext cx="1296987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6"/>
          </p:cNvCxnSpPr>
          <p:nvPr/>
        </p:nvCxnSpPr>
        <p:spPr>
          <a:xfrm flipV="1">
            <a:off x="4586288" y="1628775"/>
            <a:ext cx="865187" cy="14398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2"/>
          </p:cNvCxnSpPr>
          <p:nvPr/>
        </p:nvCxnSpPr>
        <p:spPr>
          <a:xfrm flipH="1" flipV="1">
            <a:off x="842963" y="1484313"/>
            <a:ext cx="935037" cy="1584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307013" y="1268413"/>
            <a:ext cx="144462" cy="360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51475" y="1341438"/>
            <a:ext cx="180975" cy="287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51475" y="1628775"/>
            <a:ext cx="3587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42963" y="1196975"/>
            <a:ext cx="142875" cy="287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82600" y="1449388"/>
            <a:ext cx="360363" cy="3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61988" y="1268413"/>
            <a:ext cx="180975" cy="1809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720435" y="1988840"/>
            <a:ext cx="94609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Ё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339975" y="3644900"/>
            <a:ext cx="172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370388" y="5391150"/>
            <a:ext cx="1296987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93763" y="5445125"/>
            <a:ext cx="1295400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45263" y="1044575"/>
            <a:ext cx="2216150" cy="9223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ё </a:t>
            </a:r>
            <a:r>
              <a:rPr lang="ru-RU" sz="54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ж</a:t>
            </a:r>
            <a:r>
              <a:rPr lang="ru-RU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и</a:t>
            </a:r>
            <a:r>
              <a:rPr lang="ru-RU" sz="54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к</a:t>
            </a:r>
            <a:endParaRPr lang="ru-RU" sz="54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037513" y="1785938"/>
            <a:ext cx="142875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320088" y="1870075"/>
            <a:ext cx="37623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15516" y="330642"/>
            <a:ext cx="59766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[</a:t>
            </a:r>
            <a:r>
              <a:rPr lang="ru-RU" sz="54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Й</a:t>
            </a: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’</a:t>
            </a: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]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                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[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]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555875" y="2060575"/>
            <a:ext cx="1511300" cy="13747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937375" y="1808163"/>
            <a:ext cx="142875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388225" y="1874838"/>
            <a:ext cx="3651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499225" y="2122488"/>
            <a:ext cx="2308225" cy="9223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п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 </a:t>
            </a:r>
            <a:r>
              <a:rPr lang="ru-RU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ё</a:t>
            </a:r>
            <a:r>
              <a:rPr lang="ru-RU" sz="54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м</a:t>
            </a:r>
            <a:endParaRPr lang="ru-RU" sz="54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7964488" y="2870200"/>
            <a:ext cx="142875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320088" y="2947988"/>
            <a:ext cx="37623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7383463" y="2876550"/>
            <a:ext cx="142875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819900" y="2954338"/>
            <a:ext cx="363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6794500" y="3182938"/>
            <a:ext cx="1774825" cy="9239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л</a:t>
            </a:r>
            <a:r>
              <a:rPr lang="ru-RU" sz="54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ь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ё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т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8131175" y="4017963"/>
            <a:ext cx="3762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891338" y="3963988"/>
            <a:ext cx="37623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7894638" y="3948113"/>
            <a:ext cx="142875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275513" y="1112838"/>
            <a:ext cx="0" cy="9636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743825" y="2243138"/>
            <a:ext cx="0" cy="9636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34856" y="3963988"/>
            <a:ext cx="2809142" cy="28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78000" y="1628775"/>
            <a:ext cx="2808288" cy="287972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3"/>
          </p:cNvCxnSpPr>
          <p:nvPr/>
        </p:nvCxnSpPr>
        <p:spPr>
          <a:xfrm flipH="1">
            <a:off x="1922463" y="4087813"/>
            <a:ext cx="266700" cy="1428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5"/>
          </p:cNvCxnSpPr>
          <p:nvPr/>
        </p:nvCxnSpPr>
        <p:spPr>
          <a:xfrm>
            <a:off x="4175125" y="4087813"/>
            <a:ext cx="411163" cy="1357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93763" y="5407025"/>
            <a:ext cx="1295400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35463" y="5337175"/>
            <a:ext cx="1296987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6"/>
          </p:cNvCxnSpPr>
          <p:nvPr/>
        </p:nvCxnSpPr>
        <p:spPr>
          <a:xfrm flipV="1">
            <a:off x="4586288" y="1628775"/>
            <a:ext cx="865187" cy="14398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2"/>
          </p:cNvCxnSpPr>
          <p:nvPr/>
        </p:nvCxnSpPr>
        <p:spPr>
          <a:xfrm flipH="1" flipV="1">
            <a:off x="842963" y="1484313"/>
            <a:ext cx="935037" cy="1584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307013" y="1268413"/>
            <a:ext cx="144462" cy="360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51475" y="1341438"/>
            <a:ext cx="180975" cy="287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51475" y="1628775"/>
            <a:ext cx="3587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42963" y="1196975"/>
            <a:ext cx="142875" cy="287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82600" y="1449388"/>
            <a:ext cx="360363" cy="3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61988" y="1268413"/>
            <a:ext cx="180975" cy="1809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720435" y="1988840"/>
            <a:ext cx="94609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Ё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339975" y="3644900"/>
            <a:ext cx="172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370388" y="5391150"/>
            <a:ext cx="1296987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93763" y="5445125"/>
            <a:ext cx="1295400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35763" y="2300288"/>
            <a:ext cx="1522412" cy="9239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м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ё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д</a:t>
            </a:r>
          </a:p>
        </p:txBody>
      </p:sp>
      <p:sp>
        <p:nvSpPr>
          <p:cNvPr id="18" name="Овал 17"/>
          <p:cNvSpPr/>
          <p:nvPr/>
        </p:nvSpPr>
        <p:spPr>
          <a:xfrm>
            <a:off x="7424738" y="3090863"/>
            <a:ext cx="146050" cy="1698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750175" y="3155950"/>
            <a:ext cx="4222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148064" y="330642"/>
            <a:ext cx="12241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[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]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555875" y="2060575"/>
            <a:ext cx="1511300" cy="13747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67525" y="3113088"/>
            <a:ext cx="3746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611956" y="3224213"/>
            <a:ext cx="3546822" cy="365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78000" y="1628775"/>
            <a:ext cx="2808288" cy="287972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>
            <a:stCxn id="2" idx="3"/>
          </p:cNvCxnSpPr>
          <p:nvPr/>
        </p:nvCxnSpPr>
        <p:spPr>
          <a:xfrm flipH="1">
            <a:off x="1922463" y="4087813"/>
            <a:ext cx="266700" cy="1428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stCxn id="2" idx="5"/>
          </p:cNvCxnSpPr>
          <p:nvPr/>
        </p:nvCxnSpPr>
        <p:spPr>
          <a:xfrm>
            <a:off x="4175125" y="4087813"/>
            <a:ext cx="411163" cy="1357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893763" y="5407025"/>
            <a:ext cx="1295400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35463" y="5337175"/>
            <a:ext cx="1296987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>
            <a:stCxn id="2" idx="6"/>
          </p:cNvCxnSpPr>
          <p:nvPr/>
        </p:nvCxnSpPr>
        <p:spPr>
          <a:xfrm flipV="1">
            <a:off x="4586288" y="1628775"/>
            <a:ext cx="865187" cy="14398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" idx="2"/>
          </p:cNvCxnSpPr>
          <p:nvPr/>
        </p:nvCxnSpPr>
        <p:spPr>
          <a:xfrm flipH="1" flipV="1">
            <a:off x="842963" y="1484313"/>
            <a:ext cx="935037" cy="1584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5307013" y="1268413"/>
            <a:ext cx="144462" cy="360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451475" y="1341438"/>
            <a:ext cx="180975" cy="287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51475" y="1628775"/>
            <a:ext cx="3587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42963" y="1196975"/>
            <a:ext cx="142875" cy="287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82600" y="1449388"/>
            <a:ext cx="360363" cy="3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661988" y="1268413"/>
            <a:ext cx="180975" cy="1809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720435" y="1988840"/>
            <a:ext cx="94609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Ё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339975" y="3644900"/>
            <a:ext cx="172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370388" y="5391150"/>
            <a:ext cx="1296987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93763" y="5445125"/>
            <a:ext cx="1295400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330642"/>
            <a:ext cx="12241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[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]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55875" y="2060575"/>
            <a:ext cx="1511300" cy="13747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-2237" y="327196"/>
            <a:ext cx="20580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[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Й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’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]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60213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4800" smtClean="0"/>
              <a:t>Расскажи-ка, буква Ё,</a:t>
            </a:r>
          </a:p>
          <a:p>
            <a:pPr marL="0" indent="0">
              <a:buFont typeface="Arial" charset="0"/>
              <a:buNone/>
            </a:pPr>
            <a:r>
              <a:rPr lang="ru-RU" altLang="ru-RU" sz="4800" smtClean="0"/>
              <a:t>Как твоё </a:t>
            </a:r>
            <a:r>
              <a:rPr lang="ru-RU" altLang="ru-RU" sz="4800" u="sng" smtClean="0"/>
              <a:t>житьё-бытьё</a:t>
            </a:r>
            <a:r>
              <a:rPr lang="ru-RU" altLang="ru-RU" sz="4800" smtClean="0"/>
              <a:t>?</a:t>
            </a:r>
          </a:p>
          <a:p>
            <a:pPr marL="0" indent="0">
              <a:buFont typeface="Arial" charset="0"/>
              <a:buNone/>
            </a:pPr>
            <a:r>
              <a:rPr lang="ru-RU" altLang="ru-RU" sz="4800" smtClean="0"/>
              <a:t>Буква Ё даёт отчёт:</a:t>
            </a:r>
          </a:p>
          <a:p>
            <a:pPr marL="0" indent="0">
              <a:buFont typeface="Arial" charset="0"/>
              <a:buNone/>
            </a:pPr>
            <a:r>
              <a:rPr lang="ru-RU" altLang="ru-RU" sz="4800" smtClean="0"/>
              <a:t>- Ничего житьё течёт.</a:t>
            </a:r>
          </a:p>
          <a:p>
            <a:pPr marL="0" indent="0">
              <a:buFont typeface="Arial" charset="0"/>
              <a:buNone/>
            </a:pPr>
            <a:r>
              <a:rPr lang="ru-RU" altLang="ru-RU" sz="4800" smtClean="0"/>
              <a:t>Я ударная всегда!</a:t>
            </a:r>
          </a:p>
          <a:p>
            <a:pPr marL="0" indent="0">
              <a:buFont typeface="Arial" charset="0"/>
              <a:buNone/>
            </a:pPr>
            <a:r>
              <a:rPr lang="ru-RU" altLang="ru-RU" sz="4800" smtClean="0"/>
              <a:t>- Ой-ё-ёй, вот это да!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597178" y="3204022"/>
            <a:ext cx="3546822" cy="365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4713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лка</a:t>
            </a:r>
            <a:r>
              <a:rPr lang="ru-RU" sz="4800" dirty="0" smtClean="0"/>
              <a:t>-     слога,     буквы,     звуков.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800" dirty="0" smtClean="0"/>
              <a:t>л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800" dirty="0" smtClean="0"/>
              <a:t>д-     слог,     буквы,     звука.</a:t>
            </a:r>
          </a:p>
        </p:txBody>
      </p:sp>
      <p:pic>
        <p:nvPicPr>
          <p:cNvPr id="20484" name="Picture 2" descr="C:\Users\User\AppData\Local\Microsoft\Windows\Temporary Internet Files\Content.IE5\Y1KA9NAP\MP90040014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3287713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C:\Users\User\AppData\Local\Microsoft\Windows\Temporary Internet Files\Content.IE5\CDNH71OJ\MP90040288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22700"/>
            <a:ext cx="370681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0482" y="1340768"/>
            <a:ext cx="5757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6562" y="1340768"/>
            <a:ext cx="5757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40167" y="1395747"/>
            <a:ext cx="5757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66599" y="2260975"/>
            <a:ext cx="5757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8828" y="2294491"/>
            <a:ext cx="5757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64368" y="2294491"/>
            <a:ext cx="5757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3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341438"/>
            <a:ext cx="446405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461"/>
            <a:ext cx="8928992" cy="170883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+mn-cs"/>
              </a:rPr>
              <a:t>Обучение грамоте</a:t>
            </a:r>
          </a:p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+mn-cs"/>
              </a:rPr>
              <a:t>1 класс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буквы </a:t>
            </a: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 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подружки?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435" y="548680"/>
            <a:ext cx="758771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Физминутка</a:t>
            </a:r>
          </a:p>
        </p:txBody>
      </p:sp>
      <p:pic>
        <p:nvPicPr>
          <p:cNvPr id="3" name="Неунывающий танцующий ёжик.mp4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458" y="0"/>
            <a:ext cx="944498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8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Комп. программа</a:t>
            </a:r>
            <a:endParaRPr lang="ru-RU" sz="8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3556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4738" y="188913"/>
            <a:ext cx="6777037" cy="4813300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 </a:t>
            </a:r>
            <a:r>
              <a:rPr lang="ru-RU" altLang="ru-RU" sz="4400" b="1" smtClean="0"/>
              <a:t>Н</a:t>
            </a:r>
            <a:r>
              <a:rPr lang="ru-RU" altLang="ru-RU" sz="4400" b="1" smtClean="0">
                <a:solidFill>
                  <a:srgbClr val="FF0000"/>
                </a:solidFill>
              </a:rPr>
              <a:t>Ё</a:t>
            </a:r>
            <a:r>
              <a:rPr lang="ru-RU" altLang="ru-RU" sz="4400" b="1" smtClean="0"/>
              <a:t>          </a:t>
            </a:r>
            <a:r>
              <a:rPr lang="ru-RU" altLang="ru-RU" sz="4400" b="1" smtClean="0">
                <a:solidFill>
                  <a:srgbClr val="FF0000"/>
                </a:solidFill>
              </a:rPr>
              <a:t>Ё</a:t>
            </a:r>
            <a:r>
              <a:rPr lang="ru-RU" altLang="ru-RU" sz="4400" b="1" smtClean="0"/>
              <a:t>Н</a:t>
            </a:r>
          </a:p>
          <a:p>
            <a:pPr eaLnBrk="1" hangingPunct="1"/>
            <a:r>
              <a:rPr lang="ru-RU" altLang="ru-RU" sz="4400" b="1" smtClean="0"/>
              <a:t>  Т</a:t>
            </a:r>
            <a:r>
              <a:rPr lang="ru-RU" altLang="ru-RU" sz="4400" b="1" smtClean="0">
                <a:solidFill>
                  <a:srgbClr val="FF0000"/>
                </a:solidFill>
              </a:rPr>
              <a:t>Ё    </a:t>
            </a:r>
            <a:r>
              <a:rPr lang="ru-RU" altLang="ru-RU" sz="4400" b="1" smtClean="0"/>
              <a:t>      </a:t>
            </a:r>
            <a:r>
              <a:rPr lang="ru-RU" altLang="ru-RU" sz="4400" b="1" smtClean="0">
                <a:solidFill>
                  <a:srgbClr val="FF0000"/>
                </a:solidFill>
              </a:rPr>
              <a:t>Ё</a:t>
            </a:r>
            <a:r>
              <a:rPr lang="ru-RU" altLang="ru-RU" sz="4400" b="1" smtClean="0"/>
              <a:t>Д</a:t>
            </a:r>
          </a:p>
          <a:p>
            <a:pPr eaLnBrk="1" hangingPunct="1"/>
            <a:r>
              <a:rPr lang="ru-RU" altLang="ru-RU" sz="4400" b="1" smtClean="0"/>
              <a:t> Л</a:t>
            </a:r>
            <a:r>
              <a:rPr lang="ru-RU" altLang="ru-RU" sz="4400" b="1" smtClean="0">
                <a:solidFill>
                  <a:srgbClr val="FF0000"/>
                </a:solidFill>
              </a:rPr>
              <a:t>Ё  </a:t>
            </a:r>
            <a:r>
              <a:rPr lang="ru-RU" altLang="ru-RU" sz="4400" b="1" smtClean="0"/>
              <a:t>        </a:t>
            </a:r>
            <a:r>
              <a:rPr lang="ru-RU" altLang="ru-RU" sz="4400" b="1" smtClean="0">
                <a:solidFill>
                  <a:srgbClr val="FF0000"/>
                </a:solidFill>
              </a:rPr>
              <a:t>Ё</a:t>
            </a:r>
            <a:r>
              <a:rPr lang="ru-RU" altLang="ru-RU" sz="4400" b="1" smtClean="0"/>
              <a:t>Л</a:t>
            </a:r>
          </a:p>
          <a:p>
            <a:pPr eaLnBrk="1" hangingPunct="1"/>
            <a:r>
              <a:rPr lang="ru-RU" altLang="ru-RU" sz="4400" b="1" smtClean="0"/>
              <a:t>М</a:t>
            </a:r>
            <a:r>
              <a:rPr lang="ru-RU" altLang="ru-RU" sz="4400" b="1" smtClean="0">
                <a:solidFill>
                  <a:srgbClr val="FF0000"/>
                </a:solidFill>
              </a:rPr>
              <a:t>Ё </a:t>
            </a:r>
            <a:r>
              <a:rPr lang="ru-RU" altLang="ru-RU" sz="4400" b="1" smtClean="0"/>
              <a:t>         </a:t>
            </a:r>
            <a:r>
              <a:rPr lang="ru-RU" altLang="ru-RU" sz="4400" b="1" smtClean="0">
                <a:solidFill>
                  <a:srgbClr val="FF0000"/>
                </a:solidFill>
              </a:rPr>
              <a:t>Ё</a:t>
            </a:r>
            <a:r>
              <a:rPr lang="ru-RU" altLang="ru-RU" sz="4400" b="1" smtClean="0"/>
              <a:t>М</a:t>
            </a:r>
          </a:p>
          <a:p>
            <a:pPr eaLnBrk="1" hangingPunct="1"/>
            <a:r>
              <a:rPr lang="ru-RU" altLang="ru-RU" sz="4400" b="1" smtClean="0"/>
              <a:t> Д</a:t>
            </a:r>
            <a:r>
              <a:rPr lang="ru-RU" altLang="ru-RU" sz="4400" b="1" smtClean="0">
                <a:solidFill>
                  <a:srgbClr val="FF0000"/>
                </a:solidFill>
              </a:rPr>
              <a:t>Ё</a:t>
            </a:r>
            <a:r>
              <a:rPr lang="ru-RU" altLang="ru-RU" sz="4400" b="1" smtClean="0"/>
              <a:t>          </a:t>
            </a:r>
            <a:r>
              <a:rPr lang="ru-RU" altLang="ru-RU" sz="4400" b="1" smtClean="0">
                <a:solidFill>
                  <a:srgbClr val="FF0000"/>
                </a:solidFill>
              </a:rPr>
              <a:t>Ё</a:t>
            </a:r>
            <a:r>
              <a:rPr lang="ru-RU" altLang="ru-RU" sz="4400" b="1" smtClean="0"/>
              <a:t>Т</a:t>
            </a:r>
          </a:p>
          <a:p>
            <a:pPr eaLnBrk="1" hangingPunct="1"/>
            <a:r>
              <a:rPr lang="ru-RU" altLang="ru-RU" sz="4400" b="1" smtClean="0"/>
              <a:t> Р</a:t>
            </a:r>
            <a:r>
              <a:rPr lang="ru-RU" altLang="ru-RU" sz="4400" b="1" smtClean="0">
                <a:solidFill>
                  <a:srgbClr val="FF0000"/>
                </a:solidFill>
              </a:rPr>
              <a:t>Ё</a:t>
            </a:r>
            <a:r>
              <a:rPr lang="ru-RU" altLang="ru-RU" sz="4400" b="1" smtClean="0"/>
              <a:t>           </a:t>
            </a:r>
            <a:r>
              <a:rPr lang="ru-RU" altLang="ru-RU" sz="4400" b="1" smtClean="0">
                <a:solidFill>
                  <a:srgbClr val="FF0000"/>
                </a:solidFill>
              </a:rPr>
              <a:t>Ё</a:t>
            </a:r>
            <a:r>
              <a:rPr lang="ru-RU" altLang="ru-RU" sz="4400" b="1" smtClean="0"/>
              <a:t>Р</a:t>
            </a:r>
          </a:p>
          <a:p>
            <a:pPr eaLnBrk="1" hangingPunct="1"/>
            <a:r>
              <a:rPr lang="ru-RU" altLang="ru-RU" sz="4400" b="1" smtClean="0"/>
              <a:t> З</a:t>
            </a:r>
            <a:r>
              <a:rPr lang="ru-RU" altLang="ru-RU" sz="4400" b="1" smtClean="0">
                <a:solidFill>
                  <a:srgbClr val="FF0000"/>
                </a:solidFill>
              </a:rPr>
              <a:t>Ё</a:t>
            </a:r>
            <a:r>
              <a:rPr lang="ru-RU" altLang="ru-RU" sz="4400" b="1" smtClean="0"/>
              <a:t>           </a:t>
            </a:r>
            <a:r>
              <a:rPr lang="ru-RU" altLang="ru-RU" sz="4400" b="1" smtClean="0">
                <a:solidFill>
                  <a:srgbClr val="FF0000"/>
                </a:solidFill>
              </a:rPr>
              <a:t>Ё</a:t>
            </a:r>
            <a:r>
              <a:rPr lang="ru-RU" altLang="ru-RU" sz="4400" b="1" smtClean="0"/>
              <a:t>З</a:t>
            </a:r>
          </a:p>
          <a:p>
            <a:pPr eaLnBrk="1" hangingPunct="1"/>
            <a:r>
              <a:rPr lang="ru-RU" altLang="ru-RU" sz="4400" b="1" smtClean="0"/>
              <a:t>С</a:t>
            </a:r>
            <a:r>
              <a:rPr lang="ru-RU" altLang="ru-RU" sz="4400" b="1" smtClean="0">
                <a:solidFill>
                  <a:srgbClr val="FF0000"/>
                </a:solidFill>
              </a:rPr>
              <a:t>Ё            Ё</a:t>
            </a:r>
            <a:r>
              <a:rPr lang="ru-RU" altLang="ru-RU" sz="4400" b="1" smtClean="0"/>
              <a:t>С</a:t>
            </a:r>
            <a:endParaRPr lang="ru-RU" altLang="ru-RU" sz="4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179388" y="188913"/>
            <a:ext cx="27003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ЛКА</a:t>
            </a:r>
          </a:p>
        </p:txBody>
      </p:sp>
      <p:sp>
        <p:nvSpPr>
          <p:cNvPr id="138263" name="Rectangle 23"/>
          <p:cNvSpPr>
            <a:spLocks noChangeArrowheads="1"/>
          </p:cNvSpPr>
          <p:nvPr/>
        </p:nvSpPr>
        <p:spPr bwMode="auto">
          <a:xfrm>
            <a:off x="3059113" y="188913"/>
            <a:ext cx="28813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КЛ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Н</a:t>
            </a:r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6011863" y="188913"/>
            <a:ext cx="28813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ЗАМ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РЗ</a:t>
            </a:r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250825" y="1341438"/>
            <a:ext cx="28813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ЖИК</a:t>
            </a:r>
          </a:p>
        </p:txBody>
      </p:sp>
      <p:sp>
        <p:nvSpPr>
          <p:cNvPr id="138266" name="Rectangle 26"/>
          <p:cNvSpPr>
            <a:spLocks noChangeArrowheads="1"/>
          </p:cNvSpPr>
          <p:nvPr/>
        </p:nvSpPr>
        <p:spPr bwMode="auto">
          <a:xfrm>
            <a:off x="3203575" y="1341438"/>
            <a:ext cx="28813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ВЕР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ВКА</a:t>
            </a:r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6262688" y="1341438"/>
            <a:ext cx="28813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СЕР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ЖКА</a:t>
            </a:r>
          </a:p>
        </p:txBody>
      </p:sp>
      <p:sp>
        <p:nvSpPr>
          <p:cNvPr id="138268" name="Rectangle 28"/>
          <p:cNvSpPr>
            <a:spLocks noChangeArrowheads="1"/>
          </p:cNvSpPr>
          <p:nvPr/>
        </p:nvSpPr>
        <p:spPr bwMode="auto">
          <a:xfrm>
            <a:off x="0" y="2565400"/>
            <a:ext cx="28813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Ш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Л</a:t>
            </a:r>
          </a:p>
        </p:txBody>
      </p:sp>
      <p:sp>
        <p:nvSpPr>
          <p:cNvPr id="138269" name="Rectangle 29"/>
          <p:cNvSpPr>
            <a:spLocks noChangeArrowheads="1"/>
          </p:cNvSpPr>
          <p:nvPr/>
        </p:nvSpPr>
        <p:spPr bwMode="auto">
          <a:xfrm>
            <a:off x="3132138" y="2565400"/>
            <a:ext cx="2881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В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ДРА</a:t>
            </a:r>
          </a:p>
        </p:txBody>
      </p:sp>
      <p:sp>
        <p:nvSpPr>
          <p:cNvPr id="138271" name="Rectangle 31"/>
          <p:cNvSpPr>
            <a:spLocks noChangeArrowheads="1"/>
          </p:cNvSpPr>
          <p:nvPr/>
        </p:nvSpPr>
        <p:spPr bwMode="auto">
          <a:xfrm>
            <a:off x="0" y="3789363"/>
            <a:ext cx="28813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latin typeface="Arial" charset="0"/>
              </a:rPr>
              <a:t>А</a:t>
            </a:r>
            <a:r>
              <a:rPr lang="ru-RU" altLang="ru-RU" sz="4400" b="1">
                <a:latin typeface="Arial" charset="0"/>
              </a:rPr>
              <a:t>Л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НКА</a:t>
            </a:r>
          </a:p>
        </p:txBody>
      </p:sp>
      <p:sp>
        <p:nvSpPr>
          <p:cNvPr id="138272" name="Rectangle 32"/>
          <p:cNvSpPr>
            <a:spLocks noChangeArrowheads="1"/>
          </p:cNvSpPr>
          <p:nvPr/>
        </p:nvSpPr>
        <p:spPr bwMode="auto">
          <a:xfrm>
            <a:off x="3059113" y="3789363"/>
            <a:ext cx="28813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БЕЛЬ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endParaRPr lang="ru-RU" altLang="ru-RU" sz="4400" b="1">
              <a:latin typeface="Arial" charset="0"/>
            </a:endParaRPr>
          </a:p>
        </p:txBody>
      </p:sp>
      <p:sp>
        <p:nvSpPr>
          <p:cNvPr id="138273" name="Rectangle 33"/>
          <p:cNvSpPr>
            <a:spLocks noChangeArrowheads="1"/>
          </p:cNvSpPr>
          <p:nvPr/>
        </p:nvSpPr>
        <p:spPr bwMode="auto">
          <a:xfrm>
            <a:off x="6084888" y="3789363"/>
            <a:ext cx="28813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КОСТ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Р</a:t>
            </a:r>
          </a:p>
        </p:txBody>
      </p:sp>
      <p:sp>
        <p:nvSpPr>
          <p:cNvPr id="138274" name="Rectangle 34"/>
          <p:cNvSpPr>
            <a:spLocks noChangeArrowheads="1"/>
          </p:cNvSpPr>
          <p:nvPr/>
        </p:nvSpPr>
        <p:spPr bwMode="auto">
          <a:xfrm>
            <a:off x="179388" y="5084763"/>
            <a:ext cx="28813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latin typeface="Arial" charset="0"/>
              </a:rPr>
              <a:t>Л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ЛЯ</a:t>
            </a:r>
          </a:p>
        </p:txBody>
      </p:sp>
      <p:sp>
        <p:nvSpPr>
          <p:cNvPr id="138275" name="Rectangle 35"/>
          <p:cNvSpPr>
            <a:spLocks noChangeArrowheads="1"/>
          </p:cNvSpPr>
          <p:nvPr/>
        </p:nvSpPr>
        <p:spPr bwMode="auto">
          <a:xfrm>
            <a:off x="3276600" y="5157788"/>
            <a:ext cx="24479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РШ</a:t>
            </a:r>
          </a:p>
        </p:txBody>
      </p:sp>
      <p:sp>
        <p:nvSpPr>
          <p:cNvPr id="138276" name="Rectangle 36"/>
          <p:cNvSpPr>
            <a:spLocks noChangeArrowheads="1"/>
          </p:cNvSpPr>
          <p:nvPr/>
        </p:nvSpPr>
        <p:spPr bwMode="auto">
          <a:xfrm>
            <a:off x="5867400" y="5084763"/>
            <a:ext cx="3276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КОТ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НОК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6227763" y="2565400"/>
            <a:ext cx="2881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latin typeface="Arial" charset="0"/>
              </a:rPr>
              <a:t>С</a:t>
            </a:r>
            <a:r>
              <a:rPr lang="ru-RU" altLang="ru-RU" sz="4400" b="1">
                <a:latin typeface="Arial" charset="0"/>
              </a:rPr>
              <a:t>ЕР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ЖКА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62" grpId="0"/>
      <p:bldP spid="138263" grpId="0"/>
      <p:bldP spid="138264" grpId="0"/>
      <p:bldP spid="138265" grpId="0"/>
      <p:bldP spid="138266" grpId="0"/>
      <p:bldP spid="138267" grpId="0"/>
      <p:bldP spid="138268" grpId="0"/>
      <p:bldP spid="138269" grpId="0"/>
      <p:bldP spid="138271" grpId="0"/>
      <p:bldP spid="138272" grpId="0"/>
      <p:bldP spid="138273" grpId="0"/>
      <p:bldP spid="138274" grpId="0"/>
      <p:bldP spid="138275" grpId="0"/>
      <p:bldP spid="13827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260350"/>
            <a:ext cx="9001125" cy="659765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Ал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нка нашли в лесу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жика. У него на лапке была ранка. Девочки принесли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жика к себе в дом. Ал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нка положила ежа в коробку, а Лёля налила ему молока.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жик сразу стал пить молоко. Потом девочки смазали ему лапу.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 скоро поправился, и девочки отнесли его в лес.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22" name="Group 6"/>
          <p:cNvGraphicFramePr>
            <a:graphicFrameLocks noGrp="1"/>
          </p:cNvGraphicFramePr>
          <p:nvPr/>
        </p:nvGraphicFramePr>
        <p:xfrm>
          <a:off x="395288" y="4581525"/>
          <a:ext cx="8353425" cy="1524000"/>
        </p:xfrm>
        <a:graphic>
          <a:graphicData uri="http://schemas.openxmlformats.org/drawingml/2006/table">
            <a:tbl>
              <a:tblPr/>
              <a:tblGrid>
                <a:gridCol w="398462"/>
                <a:gridCol w="398463"/>
                <a:gridCol w="396875"/>
                <a:gridCol w="396875"/>
                <a:gridCol w="396875"/>
                <a:gridCol w="398462"/>
                <a:gridCol w="398463"/>
                <a:gridCol w="398462"/>
                <a:gridCol w="398463"/>
                <a:gridCol w="396875"/>
                <a:gridCol w="396875"/>
                <a:gridCol w="396875"/>
                <a:gridCol w="398462"/>
                <a:gridCol w="398463"/>
                <a:gridCol w="398462"/>
                <a:gridCol w="398463"/>
                <a:gridCol w="396875"/>
                <a:gridCol w="396875"/>
                <a:gridCol w="396875"/>
                <a:gridCol w="398462"/>
                <a:gridCol w="398463"/>
              </a:tblGrid>
              <a:tr h="720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9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718" name="Text Box 74"/>
          <p:cNvSpPr txBox="1">
            <a:spLocks noChangeArrowheads="1"/>
          </p:cNvSpPr>
          <p:nvPr/>
        </p:nvSpPr>
        <p:spPr bwMode="auto">
          <a:xfrm>
            <a:off x="323850" y="4581525"/>
            <a:ext cx="503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а</a:t>
            </a:r>
          </a:p>
        </p:txBody>
      </p:sp>
      <p:sp>
        <p:nvSpPr>
          <p:cNvPr id="27719" name="Text Box 75"/>
          <p:cNvSpPr txBox="1">
            <a:spLocks noChangeArrowheads="1"/>
          </p:cNvSpPr>
          <p:nvPr/>
        </p:nvSpPr>
        <p:spPr bwMode="auto">
          <a:xfrm>
            <a:off x="755650" y="4581525"/>
            <a:ext cx="503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о</a:t>
            </a:r>
          </a:p>
        </p:txBody>
      </p:sp>
      <p:sp>
        <p:nvSpPr>
          <p:cNvPr id="27720" name="Text Box 76"/>
          <p:cNvSpPr txBox="1">
            <a:spLocks noChangeArrowheads="1"/>
          </p:cNvSpPr>
          <p:nvPr/>
        </p:nvSpPr>
        <p:spPr bwMode="auto">
          <a:xfrm>
            <a:off x="1547813" y="52292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и</a:t>
            </a:r>
          </a:p>
        </p:txBody>
      </p:sp>
      <p:sp>
        <p:nvSpPr>
          <p:cNvPr id="27721" name="Text Box 77"/>
          <p:cNvSpPr txBox="1">
            <a:spLocks noChangeArrowheads="1"/>
          </p:cNvSpPr>
          <p:nvPr/>
        </p:nvSpPr>
        <p:spPr bwMode="auto">
          <a:xfrm>
            <a:off x="1546225" y="4641850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latin typeface="Arial" charset="0"/>
              </a:rPr>
              <a:t>ы</a:t>
            </a:r>
          </a:p>
        </p:txBody>
      </p:sp>
      <p:sp>
        <p:nvSpPr>
          <p:cNvPr id="27722" name="Text Box 78"/>
          <p:cNvSpPr txBox="1">
            <a:spLocks noChangeArrowheads="1"/>
          </p:cNvSpPr>
          <p:nvPr/>
        </p:nvSpPr>
        <p:spPr bwMode="auto">
          <a:xfrm>
            <a:off x="1116013" y="45815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у</a:t>
            </a:r>
          </a:p>
        </p:txBody>
      </p:sp>
      <p:sp>
        <p:nvSpPr>
          <p:cNvPr id="27723" name="Text Box 79"/>
          <p:cNvSpPr txBox="1">
            <a:spLocks noChangeArrowheads="1"/>
          </p:cNvSpPr>
          <p:nvPr/>
        </p:nvSpPr>
        <p:spPr bwMode="auto">
          <a:xfrm>
            <a:off x="2268538" y="45815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н</a:t>
            </a:r>
          </a:p>
        </p:txBody>
      </p:sp>
      <p:sp>
        <p:nvSpPr>
          <p:cNvPr id="27724" name="Text Box 80"/>
          <p:cNvSpPr txBox="1">
            <a:spLocks noChangeArrowheads="1"/>
          </p:cNvSpPr>
          <p:nvPr/>
        </p:nvSpPr>
        <p:spPr bwMode="auto">
          <a:xfrm>
            <a:off x="6364288" y="52292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с</a:t>
            </a:r>
          </a:p>
        </p:txBody>
      </p:sp>
      <p:sp>
        <p:nvSpPr>
          <p:cNvPr id="27725" name="Text Box 81"/>
          <p:cNvSpPr txBox="1">
            <a:spLocks noChangeArrowheads="1"/>
          </p:cNvSpPr>
          <p:nvPr/>
        </p:nvSpPr>
        <p:spPr bwMode="auto">
          <a:xfrm>
            <a:off x="5076825" y="5229225"/>
            <a:ext cx="503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к</a:t>
            </a:r>
          </a:p>
        </p:txBody>
      </p:sp>
      <p:sp>
        <p:nvSpPr>
          <p:cNvPr id="27726" name="Text Box 82"/>
          <p:cNvSpPr txBox="1">
            <a:spLocks noChangeArrowheads="1"/>
          </p:cNvSpPr>
          <p:nvPr/>
        </p:nvSpPr>
        <p:spPr bwMode="auto">
          <a:xfrm>
            <a:off x="5580063" y="52292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т</a:t>
            </a:r>
          </a:p>
        </p:txBody>
      </p:sp>
      <p:sp>
        <p:nvSpPr>
          <p:cNvPr id="27727" name="Text Box 83"/>
          <p:cNvSpPr txBox="1">
            <a:spLocks noChangeArrowheads="1"/>
          </p:cNvSpPr>
          <p:nvPr/>
        </p:nvSpPr>
        <p:spPr bwMode="auto">
          <a:xfrm>
            <a:off x="3132138" y="45815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л</a:t>
            </a:r>
          </a:p>
        </p:txBody>
      </p:sp>
      <p:sp>
        <p:nvSpPr>
          <p:cNvPr id="27728" name="Text Box 84"/>
          <p:cNvSpPr txBox="1">
            <a:spLocks noChangeArrowheads="1"/>
          </p:cNvSpPr>
          <p:nvPr/>
        </p:nvSpPr>
        <p:spPr bwMode="auto">
          <a:xfrm>
            <a:off x="4716463" y="45815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в</a:t>
            </a:r>
          </a:p>
        </p:txBody>
      </p:sp>
      <p:sp>
        <p:nvSpPr>
          <p:cNvPr id="27729" name="Text Box 85"/>
          <p:cNvSpPr txBox="1">
            <a:spLocks noChangeArrowheads="1"/>
          </p:cNvSpPr>
          <p:nvPr/>
        </p:nvSpPr>
        <p:spPr bwMode="auto">
          <a:xfrm>
            <a:off x="1908175" y="5229225"/>
            <a:ext cx="503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е</a:t>
            </a:r>
          </a:p>
        </p:txBody>
      </p:sp>
      <p:sp>
        <p:nvSpPr>
          <p:cNvPr id="27730" name="Text Box 86"/>
          <p:cNvSpPr txBox="1">
            <a:spLocks noChangeArrowheads="1"/>
          </p:cNvSpPr>
          <p:nvPr/>
        </p:nvSpPr>
        <p:spPr bwMode="auto">
          <a:xfrm>
            <a:off x="4356100" y="5229225"/>
            <a:ext cx="503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п</a:t>
            </a:r>
          </a:p>
        </p:txBody>
      </p:sp>
      <p:sp>
        <p:nvSpPr>
          <p:cNvPr id="27731" name="Text Box 87"/>
          <p:cNvSpPr txBox="1">
            <a:spLocks noChangeArrowheads="1"/>
          </p:cNvSpPr>
          <p:nvPr/>
        </p:nvSpPr>
        <p:spPr bwMode="auto">
          <a:xfrm>
            <a:off x="2700338" y="45815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м</a:t>
            </a:r>
          </a:p>
        </p:txBody>
      </p:sp>
      <p:sp>
        <p:nvSpPr>
          <p:cNvPr id="27732" name="Text Box 88"/>
          <p:cNvSpPr txBox="1">
            <a:spLocks noChangeArrowheads="1"/>
          </p:cNvSpPr>
          <p:nvPr/>
        </p:nvSpPr>
        <p:spPr bwMode="auto">
          <a:xfrm>
            <a:off x="3492500" y="4581525"/>
            <a:ext cx="503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р</a:t>
            </a:r>
          </a:p>
        </p:txBody>
      </p:sp>
      <p:sp>
        <p:nvSpPr>
          <p:cNvPr id="27733" name="Text Box 89"/>
          <p:cNvSpPr txBox="1">
            <a:spLocks noChangeArrowheads="1"/>
          </p:cNvSpPr>
          <p:nvPr/>
        </p:nvSpPr>
        <p:spPr bwMode="auto">
          <a:xfrm>
            <a:off x="6364288" y="4581525"/>
            <a:ext cx="5032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latin typeface="Arial" charset="0"/>
              </a:rPr>
              <a:t>з</a:t>
            </a:r>
          </a:p>
        </p:txBody>
      </p:sp>
      <p:sp>
        <p:nvSpPr>
          <p:cNvPr id="27734" name="Text Box 90"/>
          <p:cNvSpPr txBox="1">
            <a:spLocks noChangeArrowheads="1"/>
          </p:cNvSpPr>
          <p:nvPr/>
        </p:nvSpPr>
        <p:spPr bwMode="auto">
          <a:xfrm>
            <a:off x="4284663" y="45815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б</a:t>
            </a:r>
          </a:p>
        </p:txBody>
      </p:sp>
      <p:sp>
        <p:nvSpPr>
          <p:cNvPr id="27735" name="Text Box 92"/>
          <p:cNvSpPr txBox="1">
            <a:spLocks noChangeArrowheads="1"/>
          </p:cNvSpPr>
          <p:nvPr/>
        </p:nvSpPr>
        <p:spPr bwMode="auto">
          <a:xfrm>
            <a:off x="395288" y="52292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я</a:t>
            </a:r>
          </a:p>
        </p:txBody>
      </p:sp>
      <p:sp>
        <p:nvSpPr>
          <p:cNvPr id="27736" name="Text Box 75"/>
          <p:cNvSpPr txBox="1">
            <a:spLocks noChangeArrowheads="1"/>
          </p:cNvSpPr>
          <p:nvPr/>
        </p:nvSpPr>
        <p:spPr bwMode="auto">
          <a:xfrm>
            <a:off x="755650" y="5229225"/>
            <a:ext cx="503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ё</a:t>
            </a:r>
          </a:p>
        </p:txBody>
      </p:sp>
      <p:sp>
        <p:nvSpPr>
          <p:cNvPr id="27737" name="Text Box 82"/>
          <p:cNvSpPr txBox="1">
            <a:spLocks noChangeArrowheads="1"/>
          </p:cNvSpPr>
          <p:nvPr/>
        </p:nvSpPr>
        <p:spPr bwMode="auto">
          <a:xfrm>
            <a:off x="8316913" y="52292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ь</a:t>
            </a:r>
          </a:p>
        </p:txBody>
      </p:sp>
      <p:sp>
        <p:nvSpPr>
          <p:cNvPr id="27738" name="Text Box 82"/>
          <p:cNvSpPr txBox="1">
            <a:spLocks noChangeArrowheads="1"/>
          </p:cNvSpPr>
          <p:nvPr/>
        </p:nvSpPr>
        <p:spPr bwMode="auto">
          <a:xfrm>
            <a:off x="7524750" y="5229225"/>
            <a:ext cx="503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ч</a:t>
            </a:r>
          </a:p>
        </p:txBody>
      </p:sp>
      <p:sp>
        <p:nvSpPr>
          <p:cNvPr id="27739" name="Text Box 82"/>
          <p:cNvSpPr txBox="1">
            <a:spLocks noChangeArrowheads="1"/>
          </p:cNvSpPr>
          <p:nvPr/>
        </p:nvSpPr>
        <p:spPr bwMode="auto">
          <a:xfrm>
            <a:off x="5900738" y="5286375"/>
            <a:ext cx="5032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latin typeface="Arial" charset="0"/>
              </a:rPr>
              <a:t>ш</a:t>
            </a:r>
          </a:p>
        </p:txBody>
      </p:sp>
      <p:sp>
        <p:nvSpPr>
          <p:cNvPr id="27740" name="Text Box 82"/>
          <p:cNvSpPr txBox="1">
            <a:spLocks noChangeArrowheads="1"/>
          </p:cNvSpPr>
          <p:nvPr/>
        </p:nvSpPr>
        <p:spPr bwMode="auto">
          <a:xfrm>
            <a:off x="5913438" y="4581525"/>
            <a:ext cx="5032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latin typeface="Arial" charset="0"/>
              </a:rPr>
              <a:t>ж</a:t>
            </a:r>
          </a:p>
        </p:txBody>
      </p:sp>
      <p:pic>
        <p:nvPicPr>
          <p:cNvPr id="2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603" y="0"/>
            <a:ext cx="3653978" cy="365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6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узнал …</a:t>
            </a:r>
          </a:p>
          <a:p>
            <a:pPr>
              <a:defRPr/>
            </a:pPr>
            <a:r>
              <a:rPr lang="ru-RU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понравилось …</a:t>
            </a:r>
          </a:p>
          <a:p>
            <a:pPr>
              <a:defRPr/>
            </a:pPr>
            <a:r>
              <a:rPr lang="ru-RU" sz="6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научился …</a:t>
            </a:r>
            <a:endParaRPr lang="ru-RU" sz="6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55302" name="AutoShape 6" descr="Почтовая бумага"/>
          <p:cNvSpPr>
            <a:spLocks noChangeArrowheads="1"/>
          </p:cNvSpPr>
          <p:nvPr/>
        </p:nvSpPr>
        <p:spPr bwMode="auto">
          <a:xfrm rot="-284495">
            <a:off x="5559425" y="896938"/>
            <a:ext cx="3282950" cy="1687512"/>
          </a:xfrm>
          <a:prstGeom prst="wedgeEllipseCallout">
            <a:avLst>
              <a:gd name="adj1" fmla="val -91981"/>
              <a:gd name="adj2" fmla="val 59435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5303" name="WordArt 7"/>
          <p:cNvSpPr>
            <a:spLocks noChangeArrowheads="1" noChangeShapeType="1" noTextEdit="1"/>
          </p:cNvSpPr>
          <p:nvPr/>
        </p:nvSpPr>
        <p:spPr bwMode="auto">
          <a:xfrm>
            <a:off x="5724525" y="1309688"/>
            <a:ext cx="295275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Оцени свою</a:t>
            </a:r>
          </a:p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работу!</a:t>
            </a:r>
          </a:p>
        </p:txBody>
      </p:sp>
      <p:sp>
        <p:nvSpPr>
          <p:cNvPr id="29702" name="Oval 8"/>
          <p:cNvSpPr>
            <a:spLocks noChangeArrowheads="1"/>
          </p:cNvSpPr>
          <p:nvPr/>
        </p:nvSpPr>
        <p:spPr bwMode="auto">
          <a:xfrm>
            <a:off x="3384550" y="3092450"/>
            <a:ext cx="792163" cy="7921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03" name="Oval 9"/>
          <p:cNvSpPr>
            <a:spLocks noChangeArrowheads="1"/>
          </p:cNvSpPr>
          <p:nvPr/>
        </p:nvSpPr>
        <p:spPr bwMode="auto">
          <a:xfrm>
            <a:off x="3360738" y="4005263"/>
            <a:ext cx="792162" cy="792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9704" name="Oval 10"/>
          <p:cNvSpPr>
            <a:spLocks noChangeArrowheads="1"/>
          </p:cNvSpPr>
          <p:nvPr/>
        </p:nvSpPr>
        <p:spPr bwMode="auto">
          <a:xfrm>
            <a:off x="3360738" y="4941888"/>
            <a:ext cx="792162" cy="792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5309" name="WordArt 13"/>
          <p:cNvSpPr>
            <a:spLocks noChangeArrowheads="1" noChangeShapeType="1" noTextEdit="1"/>
          </p:cNvSpPr>
          <p:nvPr/>
        </p:nvSpPr>
        <p:spPr bwMode="auto">
          <a:xfrm>
            <a:off x="4378325" y="3086100"/>
            <a:ext cx="37433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-было интересно.</a:t>
            </a:r>
          </a:p>
        </p:txBody>
      </p:sp>
      <p:sp>
        <p:nvSpPr>
          <p:cNvPr id="55310" name="WordArt 14"/>
          <p:cNvSpPr>
            <a:spLocks noChangeArrowheads="1" noChangeShapeType="1" noTextEdit="1"/>
          </p:cNvSpPr>
          <p:nvPr/>
        </p:nvSpPr>
        <p:spPr bwMode="auto">
          <a:xfrm>
            <a:off x="4378325" y="4005263"/>
            <a:ext cx="37433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-были трудности.</a:t>
            </a:r>
          </a:p>
        </p:txBody>
      </p:sp>
      <p:sp>
        <p:nvSpPr>
          <p:cNvPr id="55311" name="WordArt 15"/>
          <p:cNvSpPr>
            <a:spLocks noChangeArrowheads="1" noChangeShapeType="1" noTextEdit="1"/>
          </p:cNvSpPr>
          <p:nvPr/>
        </p:nvSpPr>
        <p:spPr bwMode="auto">
          <a:xfrm>
            <a:off x="4378325" y="4941888"/>
            <a:ext cx="37433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-было не интересно.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3" grpId="0" animBg="1"/>
      <p:bldP spid="55309" grpId="0" animBg="1"/>
      <p:bldP spid="55310" grpId="0" animBg="1"/>
      <p:bldP spid="553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Люби всё живое!</a:t>
            </a:r>
            <a:endParaRPr lang="ru-RU" sz="7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968"/>
            <a:ext cx="4860032" cy="486003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3" descr="kolokolchik20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7538"/>
            <a:ext cx="50038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По утрам в родную школу</a:t>
            </a:r>
          </a:p>
          <a:p>
            <a:pPr eaLnBrk="1" hangingPunct="1"/>
            <a:r>
              <a:rPr lang="ru-RU" altLang="ru-RU" sz="4000" smtClean="0"/>
              <a:t>Мы приходим точно в срок.</a:t>
            </a:r>
          </a:p>
          <a:p>
            <a:pPr eaLnBrk="1" hangingPunct="1"/>
            <a:r>
              <a:rPr lang="ru-RU" altLang="ru-RU" sz="4000" smtClean="0"/>
              <a:t>Прозвенел звонок весёлый,</a:t>
            </a:r>
          </a:p>
          <a:p>
            <a:pPr eaLnBrk="1" hangingPunct="1"/>
            <a:r>
              <a:rPr lang="ru-RU" altLang="ru-RU" sz="4000" smtClean="0"/>
              <a:t>Начинается урок.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600" b="1" smtClean="0">
                <a:solidFill>
                  <a:srgbClr val="C00000"/>
                </a:solidFill>
              </a:rPr>
              <a:t>ПРОВЕРЬ ПОСАДКУ!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2" descr="C:\Users\PC\Downloads\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628775"/>
            <a:ext cx="9196388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Мы знаем!!!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1106488"/>
            <a:ext cx="8670925" cy="5751512"/>
          </a:xfrm>
        </p:spPr>
        <p:txBody>
          <a:bodyPr/>
          <a:lstStyle/>
          <a:p>
            <a:r>
              <a:rPr lang="ru-RU" altLang="ru-RU" smtClean="0"/>
              <a:t>Речь может быть</a:t>
            </a:r>
          </a:p>
          <a:p>
            <a:r>
              <a:rPr lang="ru-RU" altLang="ru-RU" smtClean="0"/>
              <a:t>Речь состоит из</a:t>
            </a:r>
          </a:p>
          <a:p>
            <a:r>
              <a:rPr lang="ru-RU" altLang="ru-RU" smtClean="0"/>
              <a:t>Что выражает предложение?</a:t>
            </a:r>
          </a:p>
          <a:p>
            <a:r>
              <a:rPr lang="ru-RU" altLang="ru-RU" smtClean="0"/>
              <a:t>Предложение состоит из</a:t>
            </a:r>
          </a:p>
          <a:p>
            <a:r>
              <a:rPr lang="ru-RU" altLang="ru-RU" smtClean="0"/>
              <a:t>Слова состоят из</a:t>
            </a:r>
          </a:p>
          <a:p>
            <a:r>
              <a:rPr lang="ru-RU" altLang="ru-RU" smtClean="0"/>
              <a:t>Слоги состоят из</a:t>
            </a:r>
          </a:p>
          <a:p>
            <a:r>
              <a:rPr lang="ru-RU" altLang="ru-RU" smtClean="0"/>
              <a:t>Назови две группы звуков</a:t>
            </a:r>
          </a:p>
          <a:p>
            <a:r>
              <a:rPr lang="ru-RU" altLang="ru-RU" smtClean="0"/>
              <a:t>Дайте характеристику гласным звукам</a:t>
            </a:r>
          </a:p>
          <a:p>
            <a:r>
              <a:rPr lang="ru-RU" altLang="ru-RU" smtClean="0"/>
              <a:t>Назовите хитрые буквы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66427" y="1052736"/>
            <a:ext cx="474065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устной и письменной.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688981"/>
            <a:ext cx="318965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предложений.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61423" y="2329206"/>
            <a:ext cx="3963201" cy="5078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Законченную мысль.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32446" y="2976046"/>
            <a:ext cx="131991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слов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0287" y="3430741"/>
            <a:ext cx="180113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слогов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66427" y="4077071"/>
            <a:ext cx="177170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звуков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66185" y="4723403"/>
            <a:ext cx="390183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гласные, согласные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00399" y="5733256"/>
            <a:ext cx="92204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Я, Е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r>
              <a:rPr lang="ru-RU" altLang="ru-RU" sz="4000" smtClean="0"/>
              <a:t>Что сближает Я и Е?</a:t>
            </a:r>
          </a:p>
          <a:p>
            <a:r>
              <a:rPr lang="ru-RU" altLang="ru-RU" sz="4000" smtClean="0"/>
              <a:t>Как вы думаете, есть ли в русском языке гласные, которые обозначают два звука?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>
              <a:defRPr/>
            </a:pPr>
            <a:r>
              <a:rPr lang="ru-RU" sz="4500" dirty="0" smtClean="0"/>
              <a:t>Сегодня вы познакомитесь с новой буквой- подругой букв </a:t>
            </a:r>
            <a:r>
              <a:rPr lang="ru-RU" sz="4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4500" dirty="0" smtClean="0"/>
              <a:t> и </a:t>
            </a:r>
            <a:r>
              <a:rPr lang="ru-RU" sz="4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4500" dirty="0" smtClean="0"/>
              <a:t>.</a:t>
            </a:r>
          </a:p>
          <a:p>
            <a:pPr>
              <a:defRPr/>
            </a:pPr>
            <a:r>
              <a:rPr lang="ru-RU" sz="4800" dirty="0" smtClean="0"/>
              <a:t>Отгадайте эту букву.</a:t>
            </a:r>
            <a:endParaRPr lang="ru-RU" sz="4800" dirty="0"/>
          </a:p>
          <a:p>
            <a:pPr marL="0" indent="0"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Буква Е передохнула,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Как тотчас же на неё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Пара птенчиков вспорхнула-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Получилась буква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04047" y="5517232"/>
            <a:ext cx="65434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Ё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WordArt 3"/>
          <p:cNvSpPr>
            <a:spLocks noChangeArrowheads="1" noChangeShapeType="1" noTextEdit="1"/>
          </p:cNvSpPr>
          <p:nvPr/>
        </p:nvSpPr>
        <p:spPr bwMode="auto">
          <a:xfrm>
            <a:off x="2300287" y="188640"/>
            <a:ext cx="6376987" cy="4471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Ё  </a:t>
            </a:r>
            <a:r>
              <a:rPr lang="ru-RU" b="1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Ё</a:t>
            </a:r>
            <a:endParaRPr lang="ru-RU" sz="3600" b="1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013176"/>
            <a:ext cx="914399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У буквы ё две точки,</a:t>
            </a:r>
          </a:p>
          <a:p>
            <a:pPr algn="ctr">
              <a:defRPr/>
            </a:pPr>
            <a:r>
              <a:rPr lang="ru-RU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Словно в лесенке гвоздочки.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993063" cy="2305050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rgbClr val="C00000"/>
                </a:solidFill>
              </a:rPr>
              <a:t>Тема урока:</a:t>
            </a:r>
            <a:br>
              <a:rPr lang="ru-RU" altLang="ru-RU" sz="4800" b="1" smtClean="0">
                <a:solidFill>
                  <a:srgbClr val="C00000"/>
                </a:solidFill>
              </a:rPr>
            </a:br>
            <a:r>
              <a:rPr lang="ru-RU" altLang="ru-RU" sz="4800" b="1" smtClean="0">
                <a:solidFill>
                  <a:srgbClr val="000066"/>
                </a:solidFill>
              </a:rPr>
              <a:t>Буквы «Ё</a:t>
            </a:r>
            <a:r>
              <a:rPr lang="en-US" altLang="ru-RU" sz="4800" b="1" smtClean="0">
                <a:solidFill>
                  <a:srgbClr val="000066"/>
                </a:solidFill>
              </a:rPr>
              <a:t>,</a:t>
            </a:r>
            <a:r>
              <a:rPr lang="ru-RU" altLang="ru-RU" sz="4800" b="1" smtClean="0">
                <a:solidFill>
                  <a:srgbClr val="000066"/>
                </a:solidFill>
              </a:rPr>
              <a:t> </a:t>
            </a:r>
            <a:r>
              <a:rPr lang="ru-RU" altLang="ru-RU" sz="3200" b="1" smtClean="0">
                <a:solidFill>
                  <a:srgbClr val="000066"/>
                </a:solidFill>
              </a:rPr>
              <a:t>Ё</a:t>
            </a:r>
            <a:r>
              <a:rPr lang="ru-RU" altLang="ru-RU" sz="4800" b="1" smtClean="0">
                <a:solidFill>
                  <a:srgbClr val="000066"/>
                </a:solidFill>
              </a:rPr>
              <a:t>», звуки </a:t>
            </a:r>
            <a:r>
              <a:rPr lang="en-US" altLang="ru-RU" sz="4800" b="1" smtClean="0">
                <a:solidFill>
                  <a:srgbClr val="000066"/>
                </a:solidFill>
              </a:rPr>
              <a:t>[</a:t>
            </a:r>
            <a:r>
              <a:rPr lang="ru-RU" altLang="ru-RU" sz="4800" b="1" smtClean="0">
                <a:solidFill>
                  <a:srgbClr val="000066"/>
                </a:solidFill>
              </a:rPr>
              <a:t>й</a:t>
            </a:r>
            <a:r>
              <a:rPr lang="en-US" altLang="ru-RU" sz="4800" b="1" smtClean="0">
                <a:solidFill>
                  <a:srgbClr val="000066"/>
                </a:solidFill>
              </a:rPr>
              <a:t>’</a:t>
            </a:r>
            <a:r>
              <a:rPr lang="ru-RU" altLang="ru-RU" sz="4800" b="1" smtClean="0">
                <a:solidFill>
                  <a:srgbClr val="000066"/>
                </a:solidFill>
              </a:rPr>
              <a:t>о</a:t>
            </a:r>
            <a:r>
              <a:rPr lang="en-US" altLang="ru-RU" sz="4800" b="1" smtClean="0">
                <a:solidFill>
                  <a:srgbClr val="000066"/>
                </a:solidFill>
              </a:rPr>
              <a:t>]</a:t>
            </a:r>
            <a:r>
              <a:rPr lang="ru-RU" altLang="ru-RU" sz="4800" b="1" smtClean="0">
                <a:solidFill>
                  <a:srgbClr val="000066"/>
                </a:solidFill>
              </a:rPr>
              <a:t>, </a:t>
            </a:r>
            <a:r>
              <a:rPr lang="en-US" altLang="ru-RU" sz="4800" b="1" smtClean="0">
                <a:solidFill>
                  <a:srgbClr val="000066"/>
                </a:solidFill>
              </a:rPr>
              <a:t>[</a:t>
            </a:r>
            <a:r>
              <a:rPr lang="ru-RU" altLang="ru-RU" sz="4800" b="1" smtClean="0">
                <a:solidFill>
                  <a:srgbClr val="000066"/>
                </a:solidFill>
              </a:rPr>
              <a:t>о</a:t>
            </a:r>
            <a:r>
              <a:rPr lang="en-US" altLang="ru-RU" sz="4800" b="1" smtClean="0">
                <a:solidFill>
                  <a:srgbClr val="000066"/>
                </a:solidFill>
              </a:rPr>
              <a:t>]</a:t>
            </a:r>
            <a:r>
              <a:rPr lang="ru-RU" altLang="ru-RU" sz="4800" b="1" smtClean="0">
                <a:solidFill>
                  <a:srgbClr val="000066"/>
                </a:solidFill>
              </a:rPr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485</Words>
  <Application>Microsoft Office PowerPoint</Application>
  <PresentationFormat>Экран (4:3)</PresentationFormat>
  <Paragraphs>149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Гласная буква Ё.</vt:lpstr>
      <vt:lpstr>Презентация PowerPoint</vt:lpstr>
      <vt:lpstr>Презентация PowerPoint</vt:lpstr>
      <vt:lpstr>ПРОВЕРЬ ПОСАДКУ!</vt:lpstr>
      <vt:lpstr>Мы знаем!!!</vt:lpstr>
      <vt:lpstr>Презентация PowerPoint</vt:lpstr>
      <vt:lpstr>Презентация PowerPoint</vt:lpstr>
      <vt:lpstr>Презентация PowerPoint</vt:lpstr>
      <vt:lpstr>Тема урока: Буквы «Ё, Ё», звуки [й’о], [о].</vt:lpstr>
      <vt:lpstr>Цель нашей работы:</vt:lpstr>
      <vt:lpstr>Презентация PowerPoint</vt:lpstr>
      <vt:lpstr>Презентация PowerPoint</vt:lpstr>
      <vt:lpstr>Чем питается ёжик? Делает запасы на зиму?</vt:lpstr>
      <vt:lpstr>Работа со звуком.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Комп. программа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Люби всё живое!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Элла</dc:creator>
  <cp:lastModifiedBy>User</cp:lastModifiedBy>
  <cp:revision>70</cp:revision>
  <dcterms:created xsi:type="dcterms:W3CDTF">2009-06-27T11:45:42Z</dcterms:created>
  <dcterms:modified xsi:type="dcterms:W3CDTF">2014-12-07T14:21:32Z</dcterms:modified>
</cp:coreProperties>
</file>