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9" r:id="rId3"/>
    <p:sldId id="262" r:id="rId4"/>
    <p:sldId id="260" r:id="rId5"/>
    <p:sldId id="257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9F999"/>
    <a:srgbClr val="32FB03"/>
    <a:srgbClr val="1297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1" d="100"/>
          <a:sy n="61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1950A-571E-4FB1-8467-51E84B4A241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D2427-3D7C-405E-8010-003B96DF8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D2427-3D7C-405E-8010-003B96DF8B2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D2427-3D7C-405E-8010-003B96DF8B2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D2427-3D7C-405E-8010-003B96DF8B2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D2427-3D7C-405E-8010-003B96DF8B2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D2427-3D7C-405E-8010-003B96DF8B2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D2427-3D7C-405E-8010-003B96DF8B2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D2427-3D7C-405E-8010-003B96DF8B2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D2427-3D7C-405E-8010-003B96DF8B2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D2427-3D7C-405E-8010-003B96DF8B2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D2427-3D7C-405E-8010-003B96DF8B2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2500306"/>
            <a:ext cx="7000924" cy="315795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/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</a:t>
            </a:r>
            <a:r>
              <a:rPr lang="ru-RU" sz="8800" b="1" cap="all" spc="0" dirty="0" smtClean="0">
                <a:ln/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РУЖБА</a:t>
            </a:r>
            <a:r>
              <a:rPr lang="ru-RU" sz="8800" b="1" cap="all" dirty="0">
                <a:ln/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8800" b="1" cap="all" dirty="0" smtClean="0">
                <a:ln/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каждому нужна</a:t>
            </a:r>
            <a:endParaRPr lang="ru-RU" sz="8800" b="1" cap="all" spc="0" dirty="0" smtClean="0">
              <a:ln/>
              <a:solidFill>
                <a:srgbClr val="7030A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9828" y="5934670"/>
            <a:ext cx="37641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МБОУ СОШ №4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Учитель начальных классов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Гладько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Эльвира Владимировна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572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"Ребята,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давайте жить дружно!"</a:t>
            </a:r>
            <a:endParaRPr lang="ru-RU" sz="54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80223497_00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2066882"/>
            <a:ext cx="3937764" cy="47911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285728"/>
            <a:ext cx="8001056" cy="1107996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Impact"/>
              </a:rPr>
              <a:t>А что такое дружба?</a:t>
            </a:r>
            <a:endParaRPr lang="ru-RU" sz="6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5">
                  <a:lumMod val="60000"/>
                  <a:lumOff val="40000"/>
                </a:schemeClr>
              </a:solidFill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214422"/>
            <a:ext cx="8286808" cy="5940088"/>
          </a:xfrm>
          <a:prstGeom prst="rect">
            <a:avLst/>
          </a:prstGeom>
        </p:spPr>
        <p:txBody>
          <a:bodyPr wrap="square" numCol="2" spc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– Что такое дружба? –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 Спросила я у птицы.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 Это когда коршун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 Летает вместе с синицей.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 Спросила я у зверя: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 – Что такое дружба?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 Это, когда зайцу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 Лисицы бояться не нужно.</a:t>
            </a:r>
          </a:p>
          <a:p>
            <a:pPr algn="ctr"/>
            <a:endParaRPr lang="ru-RU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А после спросила у девочки: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 Дружба – что такое?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 Это что-то огромное,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 Радостное, большое.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 Это когда ребята все сразу,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 Все вместе играют,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 Это когда мальчишки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 Девчонок не задирают.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Дружить должны все на свете: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И звери, и птицы, и дети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!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winnie-the-pooh-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3786190"/>
            <a:ext cx="3857652" cy="289323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Line 23"/>
          <p:cNvSpPr>
            <a:spLocks noChangeShapeType="1"/>
          </p:cNvSpPr>
          <p:nvPr/>
        </p:nvSpPr>
        <p:spPr bwMode="auto">
          <a:xfrm flipH="1" flipV="1">
            <a:off x="2590800" y="2819400"/>
            <a:ext cx="2590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 flipH="1" flipV="1">
            <a:off x="2514600" y="2971800"/>
            <a:ext cx="2438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148" name="Picture 2" descr="C:\Documents and Settings\Ира\Рабочий стол\Классный час\4505bb4f206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345757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WordArt 10"/>
          <p:cNvSpPr>
            <a:spLocks noChangeArrowheads="1" noChangeShapeType="1" noTextEdit="1"/>
          </p:cNvSpPr>
          <p:nvPr/>
        </p:nvSpPr>
        <p:spPr bwMode="auto">
          <a:xfrm>
            <a:off x="2500298" y="214290"/>
            <a:ext cx="6477000" cy="1447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3445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НАСТОЯЩИЙ ДРУГ </a:t>
            </a:r>
            <a:endParaRPr lang="ru-RU" sz="3600" b="1" kern="10" dirty="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32FB03"/>
              </a:solidFill>
              <a:latin typeface="Arial"/>
              <a:cs typeface="Arial"/>
            </a:endParaRPr>
          </a:p>
        </p:txBody>
      </p:sp>
      <p:sp>
        <p:nvSpPr>
          <p:cNvPr id="6150" name="WordArt 11"/>
          <p:cNvSpPr>
            <a:spLocks noChangeArrowheads="1" noChangeShapeType="1" noTextEdit="1"/>
          </p:cNvSpPr>
          <p:nvPr/>
        </p:nvSpPr>
        <p:spPr bwMode="auto">
          <a:xfrm>
            <a:off x="4114800" y="1600200"/>
            <a:ext cx="274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скромный</a:t>
            </a:r>
          </a:p>
        </p:txBody>
      </p:sp>
      <p:sp>
        <p:nvSpPr>
          <p:cNvPr id="6151" name="WordArt 12"/>
          <p:cNvSpPr>
            <a:spLocks noChangeArrowheads="1" noChangeShapeType="1" noTextEdit="1"/>
          </p:cNvSpPr>
          <p:nvPr/>
        </p:nvSpPr>
        <p:spPr bwMode="auto">
          <a:xfrm>
            <a:off x="2971800" y="3352800"/>
            <a:ext cx="5029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доброжелательный</a:t>
            </a:r>
          </a:p>
        </p:txBody>
      </p:sp>
      <p:sp>
        <p:nvSpPr>
          <p:cNvPr id="6152" name="WordArt 13"/>
          <p:cNvSpPr>
            <a:spLocks noChangeArrowheads="1" noChangeShapeType="1" noTextEdit="1"/>
          </p:cNvSpPr>
          <p:nvPr/>
        </p:nvSpPr>
        <p:spPr bwMode="auto">
          <a:xfrm>
            <a:off x="5334000" y="41910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общительный</a:t>
            </a:r>
          </a:p>
        </p:txBody>
      </p:sp>
      <p:sp>
        <p:nvSpPr>
          <p:cNvPr id="6153" name="WordArt 14"/>
          <p:cNvSpPr>
            <a:spLocks noChangeArrowheads="1" noChangeShapeType="1" noTextEdit="1"/>
          </p:cNvSpPr>
          <p:nvPr/>
        </p:nvSpPr>
        <p:spPr bwMode="auto">
          <a:xfrm>
            <a:off x="5181600" y="5029200"/>
            <a:ext cx="3352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отзывчивый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5334000" y="25146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завистливый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304800" y="42672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равнодушный</a:t>
            </a: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685800" y="5029200"/>
            <a:ext cx="3276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хвастливый</a:t>
            </a:r>
          </a:p>
        </p:txBody>
      </p:sp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2895600" y="25146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злой</a:t>
            </a:r>
          </a:p>
        </p:txBody>
      </p:sp>
      <p:sp>
        <p:nvSpPr>
          <p:cNvPr id="6158" name="WordArt 19"/>
          <p:cNvSpPr>
            <a:spLocks noChangeArrowheads="1" noChangeShapeType="1" noTextEdit="1"/>
          </p:cNvSpPr>
          <p:nvPr/>
        </p:nvSpPr>
        <p:spPr bwMode="auto">
          <a:xfrm>
            <a:off x="1828800" y="5943600"/>
            <a:ext cx="1981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добрый</a:t>
            </a:r>
          </a:p>
        </p:txBody>
      </p:sp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5715000" y="5943600"/>
            <a:ext cx="2209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жадный</a:t>
            </a: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>
            <a:off x="2743200" y="19050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H="1" flipV="1">
            <a:off x="2362200" y="3048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1752600" y="3810000"/>
            <a:ext cx="3048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nimBg="1"/>
      <p:bldP spid="4120" grpId="0" animBg="1"/>
      <p:bldP spid="4111" grpId="0" animBg="1"/>
      <p:bldP spid="4112" grpId="0" animBg="1"/>
      <p:bldP spid="4113" grpId="0" animBg="1"/>
      <p:bldP spid="4114" grpId="0" animBg="1"/>
      <p:bldP spid="4116" grpId="0" animBg="1"/>
      <p:bldP spid="4117" grpId="0" animBg="1"/>
      <p:bldP spid="4118" grpId="0" animBg="1"/>
      <p:bldP spid="41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642918"/>
            <a:ext cx="6572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normalizeH="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дружбы.</a:t>
            </a:r>
            <a:endParaRPr lang="ru-RU" sz="54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2000240"/>
            <a:ext cx="607223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Правило 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Общайся доброжелательно.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Правило 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Поддержи друга.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Правило 3.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Помоги ему во всём.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Правило 4.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Радуйся успехам друга.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Правило 5.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Будь внимателен к другу.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Правило 6.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Берегите дружбу!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cs typeface="Times New Roman" pitchFamily="18" charset="0"/>
              </a:rPr>
              <a:t>Правило 7. 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Умей признать свои ошибки попросить прощения.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Рисунок 6" descr="0_2f88a_53f4df4a_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1881184" cy="1538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5072074"/>
            <a:ext cx="5715000" cy="15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214290"/>
            <a:ext cx="5143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Кто с кем дружит?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57864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1. Забавные </a:t>
            </a:r>
            <a:r>
              <a:rPr lang="ru-RU" sz="2800" b="1" dirty="0" err="1" smtClean="0">
                <a:solidFill>
                  <a:srgbClr val="FFFF00"/>
                </a:solidFill>
                <a:cs typeface="Times New Roman" pitchFamily="18" charset="0"/>
              </a:rPr>
              <a:t>бурундучки</a:t>
            </a:r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 Чип и ...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2. Добрая Белоснежка и ...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3. Забавный </a:t>
            </a:r>
            <a:r>
              <a:rPr lang="ru-RU" sz="2800" b="1" dirty="0" err="1" smtClean="0">
                <a:solidFill>
                  <a:srgbClr val="FFFF00"/>
                </a:solidFill>
                <a:cs typeface="Times New Roman" pitchFamily="18" charset="0"/>
              </a:rPr>
              <a:t>Винни</a:t>
            </a:r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 Пух и ...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4. Добрый Малыш и ...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5. Доверчивый Буратино и ...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eaLnBrk="0" hangingPunct="0"/>
            <a:r>
              <a:rPr lang="ru-RU" sz="2800" b="1" dirty="0" smtClean="0">
                <a:solidFill>
                  <a:srgbClr val="FFFF00"/>
                </a:solidFill>
                <a:cs typeface="Times New Roman" pitchFamily="18" charset="0"/>
              </a:rPr>
              <a:t>6. Зеленый крокодил Гена и .</a:t>
            </a:r>
            <a:r>
              <a:rPr lang="ru-RU" sz="2800" b="1" i="1" dirty="0" smtClean="0">
                <a:solidFill>
                  <a:srgbClr val="FFFF00"/>
                </a:solidFill>
                <a:cs typeface="Times New Roman" pitchFamily="18" charset="0"/>
              </a:rPr>
              <a:t>..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240305_norm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785794"/>
            <a:ext cx="3000396" cy="3509235"/>
          </a:xfrm>
          <a:prstGeom prst="rect">
            <a:avLst/>
          </a:prstGeom>
        </p:spPr>
      </p:pic>
      <p:pic>
        <p:nvPicPr>
          <p:cNvPr id="5" name="Рисунок 4" descr="Snow-White-and-the-Seven-Dwarfs-Wallpaper-disney-6014470-800-6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57752" y="1500174"/>
            <a:ext cx="4000528" cy="3000396"/>
          </a:xfrm>
          <a:prstGeom prst="rect">
            <a:avLst/>
          </a:prstGeom>
        </p:spPr>
      </p:pic>
      <p:pic>
        <p:nvPicPr>
          <p:cNvPr id="8" name="Рисунок 7" descr="post-28-1276507687611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72066" y="2071678"/>
            <a:ext cx="3571900" cy="2678925"/>
          </a:xfrm>
          <a:prstGeom prst="rect">
            <a:avLst/>
          </a:prstGeom>
        </p:spPr>
      </p:pic>
      <p:pic>
        <p:nvPicPr>
          <p:cNvPr id="9" name="Рисунок 8" descr="4fe525907cd17580925beea03694c321_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38" y="1928802"/>
            <a:ext cx="3635376" cy="2729837"/>
          </a:xfrm>
          <a:prstGeom prst="rect">
            <a:avLst/>
          </a:prstGeom>
        </p:spPr>
      </p:pic>
      <p:pic>
        <p:nvPicPr>
          <p:cNvPr id="10" name="Рисунок 9" descr="23351556_1208878086_33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714876" y="2428868"/>
            <a:ext cx="3309942" cy="3280389"/>
          </a:xfrm>
          <a:prstGeom prst="rect">
            <a:avLst/>
          </a:prstGeom>
        </p:spPr>
      </p:pic>
      <p:pic>
        <p:nvPicPr>
          <p:cNvPr id="11" name="Рисунок 10" descr="preview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9190" y="2786058"/>
            <a:ext cx="3214710" cy="38384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143932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Для чего нужны друзья?</a:t>
            </a:r>
            <a:endParaRPr lang="ru-RU" sz="4800" b="1" cap="all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57364"/>
            <a:ext cx="9001156" cy="4524315"/>
          </a:xfrm>
          <a:prstGeom prst="rect">
            <a:avLst/>
          </a:prstGeom>
        </p:spPr>
        <p:txBody>
          <a:bodyPr wrap="square" numCol="1" spcCol="90000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Aharoni" pitchFamily="2" charset="-79"/>
              </a:rPr>
              <a:t>Если есть друзья на свете –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Aharoni" pitchFamily="2" charset="-79"/>
              </a:rPr>
              <a:t> Всё прекрасно, всё цветёт.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Aharoni" pitchFamily="2" charset="-79"/>
              </a:rPr>
              <a:t> Даже самый сильный ветер,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Aharoni" pitchFamily="2" charset="-79"/>
              </a:rPr>
              <a:t> Даже буря не согнет.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Aharoni" pitchFamily="2" charset="-79"/>
              </a:rPr>
              <a:t> Мы и в дождь, и в снег и в стужу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Aharoni" pitchFamily="2" charset="-79"/>
              </a:rPr>
              <a:t> Будем весело шагать.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Aharoni" pitchFamily="2" charset="-79"/>
              </a:rPr>
              <a:t> При любой погоде дружим –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Aharoni" pitchFamily="2" charset="-79"/>
              </a:rPr>
              <a:t> Дружбы этой не порвать.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Aharoni" pitchFamily="2" charset="-79"/>
              </a:rPr>
              <a:t> И любой из нас ответит,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Aharoni" pitchFamily="2" charset="-79"/>
              </a:rPr>
              <a:t> Скажут все, кто юн и смел: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Aharoni" pitchFamily="2" charset="-79"/>
              </a:rPr>
              <a:t> Мы с тобой живём на свете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cs typeface="Aharoni" pitchFamily="2" charset="-79"/>
              </a:rPr>
              <a:t> Для хороших славных дел.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6" name="Рисунок 5" descr="21553750_lyud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857740"/>
            <a:ext cx="2500325" cy="2000260"/>
          </a:xfrm>
          <a:prstGeom prst="rect">
            <a:avLst/>
          </a:prstGeom>
        </p:spPr>
      </p:pic>
      <p:pic>
        <p:nvPicPr>
          <p:cNvPr id="7" name="Рисунок 6" descr="friendship1qr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1142984"/>
            <a:ext cx="2086548" cy="2214578"/>
          </a:xfrm>
          <a:prstGeom prst="rect">
            <a:avLst/>
          </a:prstGeom>
        </p:spPr>
      </p:pic>
      <p:pic>
        <p:nvPicPr>
          <p:cNvPr id="8" name="Рисунок 7" descr="01_244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786578" y="1357298"/>
            <a:ext cx="2357422" cy="2010716"/>
          </a:xfrm>
          <a:prstGeom prst="rect">
            <a:avLst/>
          </a:prstGeom>
        </p:spPr>
      </p:pic>
      <p:pic>
        <p:nvPicPr>
          <p:cNvPr id="10" name="Рисунок 9" descr="d4dc6498f8d8a7bf26b54c63e6f17d6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3929042"/>
            <a:ext cx="2214546" cy="29289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4857752" y="1285860"/>
            <a:ext cx="4071966" cy="5334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а нашёл - береги.</a:t>
            </a:r>
          </a:p>
        </p:txBody>
      </p:sp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228600" y="1295400"/>
            <a:ext cx="462915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Нет друга - ищи, ____</a:t>
            </a:r>
          </a:p>
        </p:txBody>
      </p:sp>
      <p:sp>
        <p:nvSpPr>
          <p:cNvPr id="16389" name="WordArt 6"/>
          <p:cNvSpPr>
            <a:spLocks noChangeArrowheads="1" noChangeShapeType="1" noTextEdit="1"/>
          </p:cNvSpPr>
          <p:nvPr/>
        </p:nvSpPr>
        <p:spPr bwMode="auto">
          <a:xfrm>
            <a:off x="214282" y="3429000"/>
            <a:ext cx="428628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Один за всех ______</a:t>
            </a:r>
          </a:p>
        </p:txBody>
      </p:sp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5143504" y="2071678"/>
            <a:ext cx="3357586" cy="857256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а имей сто </a:t>
            </a:r>
          </a:p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друзей</a:t>
            </a:r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6391" name="WordArt 8"/>
          <p:cNvSpPr>
            <a:spLocks noChangeArrowheads="1" noChangeShapeType="1" noTextEdit="1"/>
          </p:cNvSpPr>
          <p:nvPr/>
        </p:nvSpPr>
        <p:spPr bwMode="auto">
          <a:xfrm>
            <a:off x="214282" y="2143116"/>
            <a:ext cx="4843466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Не имей сто рублей,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____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4572000" y="3429000"/>
            <a:ext cx="3624258" cy="4572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и все за одного.</a:t>
            </a:r>
          </a:p>
        </p:txBody>
      </p:sp>
      <p:sp>
        <p:nvSpPr>
          <p:cNvPr id="16393" name="WordArt 10"/>
          <p:cNvSpPr>
            <a:spLocks noChangeArrowheads="1" noChangeShapeType="1" noTextEdit="1"/>
          </p:cNvSpPr>
          <p:nvPr/>
        </p:nvSpPr>
        <p:spPr bwMode="auto">
          <a:xfrm>
            <a:off x="142844" y="4143380"/>
            <a:ext cx="5214974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Человек без друзей,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____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5214942" y="4071942"/>
            <a:ext cx="3352800" cy="99536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что дерево</a:t>
            </a:r>
          </a:p>
          <a:p>
            <a:pPr algn="ctr"/>
            <a:r>
              <a:rPr lang="ru-RU" sz="3600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без корней.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214290"/>
            <a:ext cx="59211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Собери пословицу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6" descr="F:\CLIPART8\J034332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86322"/>
            <a:ext cx="2643206" cy="188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1" grpId="0" animBg="1"/>
      <p:bldP spid="26633" grpId="0" animBg="1"/>
      <p:bldP spid="266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730" y="0"/>
            <a:ext cx="8624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Слова из песен о дружбе…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4"/>
            <a:ext cx="621510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rgbClr val="0000FF"/>
                </a:solidFill>
                <a:latin typeface="+mj-lt"/>
              </a:rPr>
              <a:t>С </a:t>
            </a:r>
            <a:r>
              <a:rPr lang="ru-RU" sz="2000" b="1" u="sng" dirty="0" err="1" smtClean="0">
                <a:solidFill>
                  <a:srgbClr val="0000FF"/>
                </a:solidFill>
                <a:latin typeface="+mj-lt"/>
              </a:rPr>
              <a:t>голубого</a:t>
            </a:r>
            <a:r>
              <a:rPr lang="ru-RU" sz="2000" b="1" u="sng" dirty="0" smtClean="0">
                <a:solidFill>
                  <a:srgbClr val="0000FF"/>
                </a:solidFill>
                <a:latin typeface="+mj-lt"/>
              </a:rPr>
              <a:t> ручейка начинается река, </a:t>
            </a:r>
          </a:p>
          <a:p>
            <a:r>
              <a:rPr lang="ru-RU" sz="2000" b="1" u="sng" dirty="0" smtClean="0">
                <a:solidFill>
                  <a:srgbClr val="0000FF"/>
                </a:solidFill>
                <a:latin typeface="+mj-lt"/>
              </a:rPr>
              <a:t> Ну а дружба начинается с улыбки.</a:t>
            </a:r>
            <a:endParaRPr lang="ru-RU" sz="2000" b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2071678"/>
            <a:ext cx="607221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32FB03"/>
                </a:solidFill>
                <a:latin typeface="+mj-lt"/>
              </a:rPr>
              <a:t>Тем, кто дружен, не страшны тревоги! </a:t>
            </a:r>
          </a:p>
          <a:p>
            <a:r>
              <a:rPr lang="ru-RU" sz="2000" b="1" u="sng" dirty="0" smtClean="0">
                <a:solidFill>
                  <a:srgbClr val="32FB03"/>
                </a:solidFill>
                <a:latin typeface="+mj-lt"/>
              </a:rPr>
              <a:t> Нам любые дороги </a:t>
            </a:r>
            <a:r>
              <a:rPr lang="ru-RU" sz="2000" b="1" u="sng" dirty="0" err="1" smtClean="0">
                <a:solidFill>
                  <a:srgbClr val="32FB03"/>
                </a:solidFill>
                <a:latin typeface="+mj-lt"/>
              </a:rPr>
              <a:t>дороги</a:t>
            </a:r>
            <a:r>
              <a:rPr lang="ru-RU" sz="2000" b="1" u="sng" dirty="0" smtClean="0">
                <a:solidFill>
                  <a:srgbClr val="32FB03"/>
                </a:solidFill>
                <a:latin typeface="+mj-lt"/>
              </a:rPr>
              <a:t>!</a:t>
            </a:r>
            <a:endParaRPr lang="ru-RU" sz="2000" b="1" u="sng" dirty="0">
              <a:solidFill>
                <a:srgbClr val="32FB03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496"/>
            <a:ext cx="614365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C000"/>
                </a:solidFill>
                <a:latin typeface="+mj-lt"/>
              </a:rPr>
              <a:t>Если с другом вышел в путь - веселей дорога.</a:t>
            </a:r>
            <a:endParaRPr lang="ru-RU" sz="2000" b="1" u="sng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429000"/>
            <a:ext cx="6500858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Жил на свете добрый жук, старый добрый друг. </a:t>
            </a:r>
          </a:p>
          <a:p>
            <a:r>
              <a:rPr lang="ru-RU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Никогда он не ворчал, не кричал, не пищал, </a:t>
            </a:r>
          </a:p>
          <a:p>
            <a:r>
              <a:rPr lang="ru-RU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Громко крыльями трещал, строго ссоры запрещал</a:t>
            </a:r>
            <a:endParaRPr lang="ru-RU" b="1" u="sng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429132"/>
            <a:ext cx="7429552" cy="369332"/>
          </a:xfrm>
          <a:prstGeom prst="rect">
            <a:avLst/>
          </a:prstGeom>
          <a:solidFill>
            <a:srgbClr val="32FB03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j-lt"/>
              </a:rPr>
              <a:t>Если добрый ты, то всегда легко, А когда наоборот – трудно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6286520"/>
            <a:ext cx="8858280" cy="369332"/>
          </a:xfrm>
          <a:prstGeom prst="rect">
            <a:avLst/>
          </a:prstGeom>
          <a:solidFill>
            <a:srgbClr val="F9F999"/>
          </a:solidFill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Друг в беде не бросит, лишнего не спросит. </a:t>
            </a:r>
            <a:r>
              <a:rPr lang="ru-RU" b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Вот,что</a:t>
            </a:r>
            <a:r>
              <a:rPr lang="ru-RU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значит настоящий друг.</a:t>
            </a:r>
            <a:endParaRPr lang="ru-RU" b="1" u="sng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НАСТОЯЩИЙ ДРУГ </a:t>
            </a:r>
          </a:p>
          <a:p>
            <a:pPr algn="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(из мультфильма «Димка и Тимка»)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85861"/>
            <a:ext cx="9144000" cy="4801314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+mj-lt"/>
              </a:rPr>
              <a:t>Дружба крепкая не сломается,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+mj-lt"/>
              </a:rPr>
              <a:t> Не расклеится от дождей и вьюг.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+mj-lt"/>
              </a:rPr>
              <a:t> Друг в беде не бросит, лишнего не спросит,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+mj-lt"/>
              </a:rPr>
              <a:t> Вот что значит настоящий верный друг.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+mj-lt"/>
              </a:rPr>
              <a:t> Друг в беде не бросит, лишнего не спросит,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+mj-lt"/>
              </a:rPr>
              <a:t> Вот что значит настоящий верный друг.</a:t>
            </a:r>
          </a:p>
          <a:p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+mj-lt"/>
              </a:rPr>
              <a:t> Мы поссоримся и помиримся,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+mj-lt"/>
              </a:rPr>
              <a:t> "Не разлить водой" - шутят все вокруг.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+mj-lt"/>
              </a:rPr>
              <a:t> В полдень или в полночь друг придет на помощь,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+mj-lt"/>
              </a:rPr>
              <a:t> Вот что значит настоящий верный друг.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+mj-lt"/>
              </a:rPr>
              <a:t> В полдень или в полночь друг придет на помощь,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+mj-lt"/>
              </a:rPr>
              <a:t> Вот что значит настоящий верный друг.</a:t>
            </a:r>
          </a:p>
          <a:p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+mj-lt"/>
              </a:rPr>
              <a:t> Друг всегда меня сможет выручить,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+mj-lt"/>
              </a:rPr>
              <a:t> Если что-нибудь приключится вдруг.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+mj-lt"/>
              </a:rPr>
              <a:t> Нужным быть кому-то в трудную минуту -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+mj-lt"/>
              </a:rPr>
              <a:t> Вот что значит настоящий верный друг.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+mj-lt"/>
              </a:rPr>
              <a:t> Нужным быть кому-то в трудную минуту -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+mj-lt"/>
              </a:rPr>
              <a:t> Вот что значит настоящий верный друг.</a:t>
            </a:r>
            <a:endParaRPr lang="ru-RU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4" name="Рисунок 3" descr="timka_i_dimk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5000612"/>
            <a:ext cx="2584192" cy="1857388"/>
          </a:xfrm>
          <a:prstGeom prst="rect">
            <a:avLst/>
          </a:prstGeom>
        </p:spPr>
      </p:pic>
      <p:pic>
        <p:nvPicPr>
          <p:cNvPr id="5" name="Рисунок 4" descr="0059-137-Kachatsja-na-kacheljak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857232"/>
            <a:ext cx="2940246" cy="164307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445</TotalTime>
  <Words>643</Words>
  <PresentationFormat>Экран (4:3)</PresentationFormat>
  <Paragraphs>141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Эльвира</dc:creator>
  <cp:lastModifiedBy>моу сош №4</cp:lastModifiedBy>
  <cp:revision>49</cp:revision>
  <dcterms:created xsi:type="dcterms:W3CDTF">2012-04-20T16:35:17Z</dcterms:created>
  <dcterms:modified xsi:type="dcterms:W3CDTF">2015-12-01T20:05:27Z</dcterms:modified>
</cp:coreProperties>
</file>