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6" r:id="rId4"/>
    <p:sldId id="257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8EFE1D-65B4-484C-9941-DF671C2F1685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359126-68C9-44D6-8D0F-C5AEC2E5352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ТРЕБОВАНИЯ К СОВРЕМЕННОМУ УРОКУ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b="1" dirty="0" smtClean="0"/>
              <a:t>Оценка </a:t>
            </a:r>
            <a:r>
              <a:rPr lang="ru-RU" b="1" dirty="0" err="1" smtClean="0"/>
              <a:t>видеозанятия</a:t>
            </a:r>
            <a:r>
              <a:rPr lang="ru-RU" b="1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4"/>
          <a:ext cx="8229600" cy="4968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038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Оцениваемые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характеристики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Критерии оценки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2357849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Компетентность  в области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разработки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программ 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принятия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педагогических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решений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При подготовке к занятию педагог учитывает требования основных нормативных документов, определяющих содержание и результаты учебной деятельности по предмету: государственный образовательный стандарт, конвенция о правах ребенка, базовые образовательные программы ОУ, содержание основных учебников и учебно-методических комплексов по преподаваемому предмету (курсу, дисциплине, программе), допущенных или рекомендованных </a:t>
                      </a:r>
                      <a:r>
                        <a:rPr lang="ru-RU" sz="1400" dirty="0" err="1">
                          <a:latin typeface="Times New Roman"/>
                          <a:ea typeface="TimesNewRoman"/>
                        </a:rPr>
                        <a:t>Минобрнауки</a:t>
                      </a: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 РФ, основные учебные программы, УМК, методические и дидактические материалы по преподаваемому предмету и т.д.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85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демонстрирует умение вносить изменения в существующие дидактические и методические материалы с целью достижения более высоких результатов.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85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использует самостоятельно разработанные программные, методические или дидактические материалы по предмету (курсу, дисциплине, программе).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Оценка </a:t>
            </a:r>
            <a:r>
              <a:rPr lang="ru-RU" b="1" dirty="0" err="1" smtClean="0"/>
              <a:t>видеозанятия</a:t>
            </a:r>
            <a:r>
              <a:rPr lang="ru-RU" b="1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692696"/>
          <a:ext cx="8712968" cy="5904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6192688"/>
              </a:tblGrid>
              <a:tr h="673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Оцениваемые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характеристики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Критерии оценки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491539">
                <a:tc row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Компетентность в области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организации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учебной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деятельности</a:t>
                      </a: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1. Педагог ставит цель и задачи, структурирующие и организующие деятельность обучающихся (воспитанников) на каждом из этапов занятия.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15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2. Педагог владеет методами организации индивидуальной и совместной деятельности обучающихся (воспитанников), направленной на решение поставленных целей и задач.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3. Педагог демонстрирует владение методами и приемами создания рабочей атмосферы на занятии, поддержания дисциплины.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15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4. Педагог демонстрирует способность устанавливать отношения сотрудничества с обучающимися (воспитанниками), умение вести с ними диалог.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5. Педагог использует методы, побуждающие обучающихся (воспитанников) самостоятельно рассуждать.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6. Педагог демонстрирует умение включать новый материал в систему уже освоенных знаний обучающихся (воспитанников).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53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7. Педагог демонстрирует умение организовать обучающихся (воспитанников) для поиска дополнительной информации, необходимой при решении учебной задачи (книги, компьютерные и </a:t>
                      </a:r>
                      <a:r>
                        <a:rPr lang="ru-RU" sz="1200" dirty="0" err="1">
                          <a:latin typeface="Times New Roman"/>
                          <a:ea typeface="TimesNewRoman"/>
                        </a:rPr>
                        <a:t>медиа-пособия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, цифровые образовательные ресурсы и др.).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8. Педагог может точно сформулировать критерии, на основе которых он оценивает ответы обучающихся (воспитанников).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9. Педагог показывает обучающимся (воспитанникам), на основе каких критериев производится оценка их ответов.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10. Педагог умеет сочетать методы педагогического оценивания, </a:t>
                      </a:r>
                      <a:r>
                        <a:rPr lang="ru-RU" sz="1200" dirty="0" err="1">
                          <a:latin typeface="Times New Roman"/>
                          <a:ea typeface="TimesNewRoman"/>
                        </a:rPr>
                        <a:t>взаимооценки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 и самооценки обучающихся (воспитанников)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15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11. Педагог использует методы, способствующие формированию навыков самооценки учебной деятельности обучающихся (воспитанников)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Урок ФГОС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Постановка цели (совместно с детьми)</a:t>
            </a:r>
          </a:p>
          <a:p>
            <a:r>
              <a:rPr lang="ru-RU" b="1" dirty="0" smtClean="0"/>
              <a:t>Мотивация</a:t>
            </a:r>
          </a:p>
          <a:p>
            <a:r>
              <a:rPr lang="ru-RU" dirty="0" smtClean="0"/>
              <a:t>Планируемые результаты</a:t>
            </a:r>
          </a:p>
          <a:p>
            <a:r>
              <a:rPr lang="ru-RU" b="1" dirty="0" smtClean="0"/>
              <a:t>Оценивание ( самооценка, </a:t>
            </a:r>
            <a:r>
              <a:rPr lang="ru-RU" b="1" dirty="0" err="1" smtClean="0"/>
              <a:t>взаимооценка</a:t>
            </a:r>
            <a:r>
              <a:rPr lang="ru-RU" b="1" dirty="0" smtClean="0"/>
              <a:t>, оценка учителя, критерии оценки, рефлексия)</a:t>
            </a:r>
          </a:p>
          <a:p>
            <a:r>
              <a:rPr lang="ru-RU" dirty="0" smtClean="0"/>
              <a:t>Формирование УУД (коммуникативные, регулятивные, познавательные, личностные)</a:t>
            </a:r>
          </a:p>
          <a:p>
            <a:r>
              <a:rPr lang="ru-RU" b="1" dirty="0" smtClean="0"/>
              <a:t>Используемые технологии (смысловое чтение, ИКТ, Учебно-исследовательская деятельность, проектная деятельность)</a:t>
            </a:r>
          </a:p>
          <a:p>
            <a:r>
              <a:rPr lang="ru-RU" dirty="0" smtClean="0"/>
              <a:t>Междисциплинарные программы (социализация, духовно-нравственное развитие, ценностное отношение к здоровью, экологическая культура, безопасный образ жизни, профессиональная ориентация)</a:t>
            </a:r>
          </a:p>
          <a:p>
            <a:r>
              <a:rPr lang="ru-RU" b="1" dirty="0" smtClean="0"/>
              <a:t>Работа со слабоуспевающими</a:t>
            </a:r>
          </a:p>
          <a:p>
            <a:r>
              <a:rPr lang="ru-RU" dirty="0" smtClean="0"/>
              <a:t>Базовый, повышенный уровень знаний</a:t>
            </a:r>
          </a:p>
          <a:p>
            <a:r>
              <a:rPr lang="ru-RU" b="1" dirty="0" smtClean="0"/>
              <a:t>Организация деятельности учителя</a:t>
            </a:r>
          </a:p>
          <a:p>
            <a:r>
              <a:rPr lang="ru-RU" dirty="0" smtClean="0"/>
              <a:t>Организация деятельности ученика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2050" name="Слайд" r:id="rId3" imgW="4194187" imgH="3145433" progId="PowerPoint.Slide.8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Слайд" r:id="rId3" imgW="4194187" imgH="3145433" progId="PowerPoint.Slide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Что отличает современный урок от традиционного?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r>
              <a:rPr lang="ru-RU" dirty="0" smtClean="0"/>
              <a:t>Место в образовательном процессе;</a:t>
            </a:r>
          </a:p>
          <a:p>
            <a:r>
              <a:rPr lang="ru-RU" dirty="0" smtClean="0"/>
              <a:t>Структура;</a:t>
            </a:r>
          </a:p>
          <a:p>
            <a:r>
              <a:rPr lang="ru-RU" dirty="0" smtClean="0"/>
              <a:t>Содержание;</a:t>
            </a:r>
          </a:p>
          <a:p>
            <a:r>
              <a:rPr lang="ru-RU" dirty="0" smtClean="0"/>
              <a:t>Организационные формы;</a:t>
            </a:r>
          </a:p>
          <a:p>
            <a:r>
              <a:rPr lang="ru-RU" dirty="0" smtClean="0"/>
              <a:t>Методика;</a:t>
            </a:r>
          </a:p>
          <a:p>
            <a:r>
              <a:rPr lang="ru-RU" dirty="0" smtClean="0"/>
              <a:t>средства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Структура </a:t>
            </a:r>
            <a:r>
              <a:rPr lang="ru-RU" b="1" dirty="0" smtClean="0"/>
              <a:t> </a:t>
            </a:r>
            <a:r>
              <a:rPr lang="ru-RU" b="1" dirty="0" smtClean="0"/>
              <a:t>развивающего урока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124744"/>
          <a:ext cx="8712969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323"/>
                <a:gridCol w="2904323"/>
                <a:gridCol w="2904323"/>
              </a:tblGrid>
              <a:tr h="81087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Мотивационно-ориентационный</a:t>
                      </a:r>
                      <a:r>
                        <a:rPr lang="ru-RU" dirty="0" smtClean="0"/>
                        <a:t>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Процессуальный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Контрольно-рефлексивный этап</a:t>
                      </a:r>
                      <a:endParaRPr lang="ru-RU" dirty="0"/>
                    </a:p>
                  </a:txBody>
                  <a:tcPr/>
                </a:tc>
              </a:tr>
              <a:tr h="1853423">
                <a:tc>
                  <a:txBody>
                    <a:bodyPr/>
                    <a:lstStyle/>
                    <a:p>
                      <a:r>
                        <a:rPr lang="ru-RU" dirty="0" smtClean="0"/>
                        <a:t>Мотивация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Учебные средства</a:t>
                      </a:r>
                    </a:p>
                    <a:p>
                      <a:r>
                        <a:rPr lang="ru-RU" dirty="0" smtClean="0"/>
                        <a:t>(учебник, карта, презентация, интерактивная доска и т.д.)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Система оценивания учебных достижений</a:t>
                      </a:r>
                      <a:endParaRPr lang="ru-RU" dirty="0"/>
                    </a:p>
                  </a:txBody>
                  <a:tcPr/>
                </a:tc>
              </a:tr>
              <a:tr h="1853423">
                <a:tc>
                  <a:txBody>
                    <a:bodyPr/>
                    <a:lstStyle/>
                    <a:p>
                      <a:r>
                        <a:rPr lang="ru-RU" dirty="0" smtClean="0"/>
                        <a:t>Цель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Действия</a:t>
                      </a:r>
                    </a:p>
                    <a:p>
                      <a:r>
                        <a:rPr lang="ru-RU" dirty="0" smtClean="0"/>
                        <a:t>(решение учебно-познавательных и учебно-практических задач0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рефлексия</a:t>
                      </a:r>
                      <a:endParaRPr lang="ru-RU" dirty="0"/>
                    </a:p>
                  </a:txBody>
                  <a:tcPr/>
                </a:tc>
              </a:tr>
              <a:tr h="810873"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Построение плана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АНАЛИЗ УРОКА по ФГОС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Соответствие урока с требованиями ФГОС:</a:t>
            </a:r>
            <a:endParaRPr lang="ru-RU" dirty="0" smtClean="0"/>
          </a:p>
          <a:p>
            <a:r>
              <a:rPr lang="ru-RU" dirty="0" smtClean="0"/>
              <a:t>Ориентация на новые образовательные результаты</a:t>
            </a:r>
          </a:p>
          <a:p>
            <a:r>
              <a:rPr lang="ru-RU" dirty="0" smtClean="0"/>
              <a:t>Нацеленность деятельности на формирование УУД</a:t>
            </a:r>
          </a:p>
          <a:p>
            <a:r>
              <a:rPr lang="ru-RU" dirty="0" smtClean="0"/>
              <a:t>Использование современных технологий (проектная, исследовательская, ИКТ)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Оценка </a:t>
            </a:r>
            <a:r>
              <a:rPr lang="ru-RU" b="1" dirty="0" err="1" smtClean="0"/>
              <a:t>видеозанятия</a:t>
            </a:r>
            <a:r>
              <a:rPr lang="ru-RU" b="1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196973"/>
          <a:ext cx="8712968" cy="5487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8365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Оцениваемые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характеристики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Критерии оценки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8279"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Компетентность в области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постановки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целей и задач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педагогической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деятельности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разделяет тему урока и цель занятия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4182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Цели формулируются в понятной для обучающегося (воспитанника) форме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4727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Поставленные перед  обучающимися (воспитанниками) цели способствуют формированию позитивной мотивации и росту интереса к учебной деятельности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4727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Поставленные перед обучающимися (воспитанниками)  цели способствуют организации индивидуальной и групповой деятельности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4727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Цели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поставленные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перед обучающимися (воспитанниками)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содержат критерии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позволяют им самостоятельно оценить качество полученных результатов.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27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Задачи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выделенные педагогом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конкретизируют цель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представляя собой промежуточный результат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способствующий достижению основной цели занятия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9454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На начальном этапе занятия педагог ставит цель и </a:t>
                      </a:r>
                      <a:r>
                        <a:rPr lang="ru-RU" sz="1200" dirty="0" smtClean="0">
                          <a:latin typeface="Times New Roman"/>
                          <a:ea typeface="TimesNewRoman"/>
                        </a:rPr>
                        <a:t>задачи, направленные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на создание условий для дальнейшей эффективной работы на занятии (организацию рабочего пространства, привлечение внимания обучающихся (воспитанников) к предстоящей учебной деятельности, учебному предмету и теме занятия и т.д.).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82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Цели и задачи опроса носят обучающий характер, они соответствуют предметному материалу, излагаемому педагогом.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27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Цели и задачи, поставленные педагогом, способствуют развитию познавательных способностей обучающихся (воспитанников), воспитанию социально значимых качеств личности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Оценка </a:t>
            </a:r>
            <a:r>
              <a:rPr lang="ru-RU" b="1" dirty="0" err="1" smtClean="0"/>
              <a:t>видеозанятия</a:t>
            </a:r>
            <a:r>
              <a:rPr lang="ru-RU" b="1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052735"/>
          <a:ext cx="8147248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5266928"/>
              </a:tblGrid>
              <a:tr h="981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Оцениваемые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характеристики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Критерии оценки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663569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Компетентность в области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мотивирования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NewRoman,Bold"/>
                        </a:rPr>
                        <a:t>обучающихся (воспитанников)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демонстрирует обучающимся (воспитанникам) возможности использования тех знаний, которые они освоят, на практике.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47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демонстрирует знание приемов и методов, направленных на формирование интереса обучающихся (воспитанников) к преподаваемому предмету (курсу, дисциплине, программе) и теме занятия.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3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использует педагогическое оценивание как метод повышения учебной активности и учебной мотивации обучающихся (воспитанников).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87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планирует использовать различные задания так, чтобы обучающиеся (воспитанники) почувствовали свой успех.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3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дает возможность обучающимся (воспитанникам) самостоятельно ставить и решать задачи в рамках изучаемой темы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47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1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1176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TimesNewRoman"/>
                        </a:rPr>
                        <a:t>Педагог владеет большим спектром материалов и заданий, способных вызвать интерес обучающихся (воспитанников) к различным темам преподаваемого предмета (курса, дисциплины, программы)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Оценка </a:t>
            </a:r>
            <a:r>
              <a:rPr lang="ru-RU" b="1" dirty="0" err="1" smtClean="0"/>
              <a:t>видеозанятия</a:t>
            </a:r>
            <a:r>
              <a:rPr lang="ru-RU" b="1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08719"/>
          <a:ext cx="8507288" cy="5741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5976664"/>
              </a:tblGrid>
              <a:tr h="7200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Оцениваемые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характеристики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TimesNewRoman,Bold"/>
                        </a:rPr>
                        <a:t>Критерии оценки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377654">
                <a:tc rowSpan="1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NewRoman,Bold"/>
                        </a:rPr>
                        <a:t>Компетентность в области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NewRoman,Bold"/>
                        </a:rPr>
                        <a:t>информационной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NewRoman,Bold"/>
                        </a:rPr>
                        <a:t>основы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NewRoman,Bold"/>
                        </a:rPr>
                        <a:t>педагогической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NewRoman,Bold"/>
                        </a:rPr>
                        <a:t>деятельности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NewRoman"/>
                        </a:rPr>
                        <a:t>1. Педагог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демонстрирует знание преподаваемого предмета (курса, дисциплины, программы)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7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NewRoman"/>
                        </a:rPr>
                        <a:t>2. Педагог 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раскрывает связь новой темы с предыдущими и будущими темами по преподаваемому предмету (курсу, дисциплине, программе).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90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3. Педагог видит и раскрывает связь своего предмета (курса, дисциплины, программы) с другими предметами школьной программы, связь теоретических знаний с практической деятельностью, в которой они используются.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7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4. Педагог представляет материал в доступной обучающимся (воспитанникам) форме в соответствии с дидактическими принципами.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7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5. Педагог демонстрирует владение современными методами преподавания.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6. Используемые методы соответствуют поставленным целям и задачам, содержанию изучаемого предмета, теме занятия, условиям и времени, отведенному на изучение темы.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113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7. Педагог демонстрирует умение работать с различными информационными ресурсами и программно-методическими комплексами, современными информационно-коммуникативными технологиями, компьютерными и </a:t>
                      </a:r>
                      <a:r>
                        <a:rPr lang="ru-RU" sz="1200" dirty="0" err="1">
                          <a:latin typeface="Times New Roman"/>
                          <a:ea typeface="TimesNewRoman"/>
                        </a:rPr>
                        <a:t>мультимедийными</a:t>
                      </a: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 технологиями, цифровыми образовательными ресурсами.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8. Педагог обоснованно использует на занятиях современные информационно-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коммуникативные технологии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7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9. Методы выбраны в соответствии с возрастными и индивидуальными особенностям обучающихся (воспитанников), с которыми он работает.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6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10. Педагог планирует работу таким образом, чтобы получать информацию об уровне усвоения учебного материала каждым обучающимся (воспитанником).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7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NewRoman"/>
                        </a:rPr>
                        <a:t>11. Педагог демонстрирует владение методами работы со слабоуспевающими обучающимися (воспитанниками)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1080</Words>
  <Application>Microsoft Office PowerPoint</Application>
  <PresentationFormat>Экран (4:3)</PresentationFormat>
  <Paragraphs>122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Поток</vt:lpstr>
      <vt:lpstr>Слайд</vt:lpstr>
      <vt:lpstr>ТРЕБОВАНИЯ К СОВРЕМЕННОМУ УРОКУ</vt:lpstr>
      <vt:lpstr>Слайд 2</vt:lpstr>
      <vt:lpstr>Слайд 3</vt:lpstr>
      <vt:lpstr>Что отличает современный урок от традиционного?</vt:lpstr>
      <vt:lpstr>Структура  развивающего урока</vt:lpstr>
      <vt:lpstr>АНАЛИЗ УРОКА по ФГОС </vt:lpstr>
      <vt:lpstr>Оценка видеозанятия </vt:lpstr>
      <vt:lpstr>Оценка видеозанятия </vt:lpstr>
      <vt:lpstr>Оценка видеозанятия </vt:lpstr>
      <vt:lpstr>Оценка видеозанятия </vt:lpstr>
      <vt:lpstr>Оценка видеозанятия </vt:lpstr>
      <vt:lpstr>Урок ФГОС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2014-03-23T17:03:14Z</dcterms:created>
  <dcterms:modified xsi:type="dcterms:W3CDTF">2014-03-26T13:10:13Z</dcterms:modified>
</cp:coreProperties>
</file>