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76" r:id="rId4"/>
    <p:sldId id="288" r:id="rId5"/>
    <p:sldId id="258" r:id="rId6"/>
    <p:sldId id="280" r:id="rId7"/>
    <p:sldId id="263" r:id="rId8"/>
    <p:sldId id="281" r:id="rId9"/>
    <p:sldId id="287" r:id="rId10"/>
    <p:sldId id="277" r:id="rId11"/>
    <p:sldId id="284" r:id="rId12"/>
    <p:sldId id="261" r:id="rId13"/>
    <p:sldId id="278" r:id="rId14"/>
    <p:sldId id="279" r:id="rId15"/>
    <p:sldId id="259" r:id="rId16"/>
    <p:sldId id="282" r:id="rId17"/>
    <p:sldId id="262" r:id="rId18"/>
    <p:sldId id="283" r:id="rId19"/>
    <p:sldId id="286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4660"/>
  </p:normalViewPr>
  <p:slideViewPr>
    <p:cSldViewPr>
      <p:cViewPr varScale="1">
        <p:scale>
          <a:sx n="69" d="100"/>
          <a:sy n="69" d="100"/>
        </p:scale>
        <p:origin x="-1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C4A6229-68FE-4016-B6A1-1C7252827942}" type="datetimeFigureOut">
              <a:rPr lang="ru-RU"/>
              <a:pPr>
                <a:defRPr/>
              </a:pPr>
              <a:t>23.03.2014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E91A038-05C9-40E2-BA6D-2C9D1BC3F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3DED7E-FE73-4676-9F13-3EC081748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1D559D-E356-4525-9E88-06150786CEB9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i="1" smtClean="0"/>
              <a:t>В данном случае указаны не те признаки, по которым делаются выводы об ученике, а те, которые сигнализируют о том, на какого ученика и на какие его действия надо обратить внимание в ходе обучения, с тем, чтобы предупредить развивающуюся неуспеваемость.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F3AAE2F-8810-423B-A039-841A1F634AC1}" type="slidenum">
              <a:rPr lang="ru-RU" sz="1200"/>
              <a:pPr algn="r"/>
              <a:t>9</a:t>
            </a:fld>
            <a:endParaRPr lang="ru-RU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i="1" smtClean="0"/>
              <a:t>В данном случае указаны не те признаки, по которым делаются выводы об ученике, а те, которые сигнализируют о том, на какого ученика и на какие его действия надо обратить внимание в ходе обучения, с тем, чтобы предупредить развивающуюся неуспеваемость.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E0BD-6FE7-43EA-833F-F41FC04B1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5C152-6236-4645-809C-3199E3A87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6116F-51B7-427D-9987-B7F21EA953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8CE6-5FAA-41F2-BE1C-28B743930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9D79A-0299-4F1C-B3B8-42AD446BE7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C7E27-B767-40C7-AC65-1E55A8FCD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83132-EF99-4CEE-AD66-A4A0D5708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D1E51-A8D8-4A2E-9561-17004E8B48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D2154-D013-4116-96EF-758104A27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9D4B8-2EA3-47E9-A78F-C2528D752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B664D-BE24-4EBE-83D0-4AE91FF4A2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CD60-562F-473B-858E-CE81B37D8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8A573-D996-43B0-A856-B2B82F4AA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841249C-CAEA-4E5A-88D4-E3C2F1534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8077200" cy="3810000"/>
          </a:xfrm>
        </p:spPr>
        <p:txBody>
          <a:bodyPr/>
          <a:lstStyle/>
          <a:p>
            <a:pPr eaLnBrk="1" hangingPunct="1"/>
            <a:r>
              <a:rPr lang="ru-RU" dirty="0" smtClean="0"/>
              <a:t>Методические рекомендации для работы с обучающимися разных познавательных возможностей</a:t>
            </a:r>
            <a:br>
              <a:rPr lang="ru-RU" dirty="0" smtClean="0"/>
            </a:br>
            <a:r>
              <a:rPr lang="ru-RU" sz="3200" i="1" dirty="0" smtClean="0"/>
              <a:t>(слабоуспевающие обучающиеся)</a:t>
            </a:r>
            <a:r>
              <a:rPr lang="ru-RU" sz="3200" b="1" i="1" dirty="0" smtClean="0"/>
              <a:t> </a:t>
            </a:r>
            <a:br>
              <a:rPr lang="ru-RU" sz="3200" b="1" i="1" dirty="0" smtClean="0"/>
            </a:br>
            <a:endParaRPr lang="ru-RU" sz="3200" i="1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800600"/>
            <a:ext cx="6096000" cy="1371600"/>
          </a:xfrm>
        </p:spPr>
        <p:txBody>
          <a:bodyPr/>
          <a:lstStyle/>
          <a:p>
            <a:pPr algn="r" eaLnBrk="1" hangingPunct="1"/>
            <a:r>
              <a:rPr lang="ru-RU" sz="2400" smtClean="0"/>
              <a:t>Самойлова Е.В. доцент </a:t>
            </a:r>
          </a:p>
          <a:p>
            <a:pPr algn="r" eaLnBrk="1" hangingPunct="1"/>
            <a:r>
              <a:rPr lang="ru-RU" sz="2400" smtClean="0"/>
              <a:t>каф. гуманитарного образования, к.и.н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Последствия неуспеваемости обучающихся 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низкий уровень знаний, как следствие этого низкий уровень интеллектуального развития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отсутствие познавательного интереса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не сформированы элементарные организационные навыки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обучающиеся требуют индивидуального подхода с психологической и педагогической (в плане обучения) точки зрения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нет опоры на родителей как союзников учителя - предметника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обучающиеся, в основном, из асоциальных семей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отсутствие адекватной самооценки со стороны обучающихся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частые пропуски уроков без уважительной причины, что приводит к отсутствию системы в знаниях и как следствие этого - низкий уровень интеллекта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Меры предупреждения </a:t>
            </a:r>
            <a:r>
              <a:rPr lang="en-US" sz="2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800" b="1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неуспеваемости ученика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2800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000" smtClean="0"/>
              <a:t>1.Всестороннее повышение эффективности каждого урока / занятия.</a:t>
            </a:r>
          </a:p>
          <a:p>
            <a:pPr>
              <a:buFontTx/>
              <a:buNone/>
            </a:pPr>
            <a:r>
              <a:rPr lang="ru-RU" sz="2000" smtClean="0"/>
              <a:t>2.Формирование познавательного интереса к учению и положительных мотивов.</a:t>
            </a:r>
          </a:p>
          <a:p>
            <a:pPr>
              <a:buFontTx/>
              <a:buNone/>
            </a:pPr>
            <a:r>
              <a:rPr lang="ru-RU" sz="2000" smtClean="0"/>
              <a:t>3.Индивидуальный подход к обучающимся.</a:t>
            </a:r>
          </a:p>
          <a:p>
            <a:pPr>
              <a:buFontTx/>
              <a:buNone/>
            </a:pPr>
            <a:r>
              <a:rPr lang="ru-RU" sz="2000" smtClean="0"/>
              <a:t>4.Специальная система домашних заданий.</a:t>
            </a:r>
          </a:p>
          <a:p>
            <a:pPr>
              <a:buFontTx/>
              <a:buNone/>
            </a:pPr>
            <a:r>
              <a:rPr lang="ru-RU" sz="2000" smtClean="0"/>
              <a:t>5.Усиление работы с родителями.</a:t>
            </a:r>
          </a:p>
          <a:p>
            <a:pPr>
              <a:buFontTx/>
              <a:buNone/>
            </a:pPr>
            <a:r>
              <a:rPr lang="ru-RU" sz="2000" smtClean="0"/>
              <a:t>6.Привлечение актива обучающихся к борьбе по повышению ответственности обучающихся за результат обучения.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Виды работ со слабоуспевающими обучающимися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Карточки для индивидуальной работы.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Задания с выбором ответа.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Деформированные задания.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“Разрезные” теоремы.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Перфокарты.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Карточки - тренажеры.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Творческие задания.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“карточки-информаторы”,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“карточки-с образцами решения”,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“карточки-конспекты”. </a:t>
            </a:r>
          </a:p>
        </p:txBody>
      </p:sp>
      <p:sp>
        <p:nvSpPr>
          <p:cNvPr id="9221" name="WordArt 5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4191000" y="3352800"/>
            <a:ext cx="4343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ЭТОГО ДОСТАТОЧНО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ru-RU" sz="3200" b="1" smtClean="0"/>
              <a:t>Оказание помощи неуспевающему </a:t>
            </a:r>
            <a:br>
              <a:rPr lang="ru-RU" sz="3200" b="1" smtClean="0"/>
            </a:br>
            <a:r>
              <a:rPr lang="ru-RU" sz="3200" b="1" smtClean="0"/>
              <a:t>обучающемуся</a:t>
            </a:r>
            <a:r>
              <a:rPr lang="ru-RU" altLang="ko-KR" sz="3200" b="1" smtClean="0"/>
              <a:t> на уроке</a:t>
            </a:r>
            <a:r>
              <a:rPr lang="ru-RU" altLang="ko-KR" sz="4000" smtClean="0"/>
              <a:t> </a:t>
            </a:r>
            <a:endParaRPr lang="ru-RU" sz="4000" smtClean="0"/>
          </a:p>
        </p:txBody>
      </p:sp>
      <p:graphicFrame>
        <p:nvGraphicFramePr>
          <p:cNvPr id="13332" name="Group 20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419916"/>
        </p:xfrm>
        <a:graphic>
          <a:graphicData uri="http://schemas.openxmlformats.org/drawingml/2006/table">
            <a:tbl>
              <a:tblPr/>
              <a:tblGrid>
                <a:gridCol w="1371600"/>
                <a:gridCol w="7772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Этапы урока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Виды помощи в учении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3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процессе контроля за подготовленностью обучающихся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Создание атмосферы особой доброжелательности при опросе.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Снижение темпа опроса, разрешение дольше готовиться у доски.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Предложения учащимся примерного плана ответа.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Разрешение пользоваться наглядными пособиями, помогающими излагать суть явления.</a:t>
                      </a:r>
                      <a:endParaRPr kumimoji="0" lang="ru-RU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Стимулирование оценкой, подбадриванием, похвалой.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9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изложении нового материала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Применение мер поддержания интереса к слабоуспевающим с вопросами, выясняющими степень понимания ими учебного материала.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Привлечение их в качестве помощников при подготовке приборов, опытов и т.д.</a:t>
                      </a:r>
                      <a:endParaRPr kumimoji="0" lang="ru-RU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Привлечение к высказыванию предложения при проблемном обучении, к выводам и обобщениям или объяснению сути проблемы, высказанной сильным учеником.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1019" name="Rectangle 59"/>
          <p:cNvSpPr>
            <a:spLocks noChangeArrowheads="1"/>
          </p:cNvSpPr>
          <p:nvPr/>
        </p:nvSpPr>
        <p:spPr bwMode="auto">
          <a:xfrm>
            <a:off x="1371600" y="1828800"/>
            <a:ext cx="77724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Rectangle 60"/>
          <p:cNvSpPr>
            <a:spLocks noChangeArrowheads="1"/>
          </p:cNvSpPr>
          <p:nvPr/>
        </p:nvSpPr>
        <p:spPr bwMode="auto">
          <a:xfrm>
            <a:off x="1371600" y="4191000"/>
            <a:ext cx="77724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9" grpId="0" animBg="1"/>
      <p:bldP spid="410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ru-RU" sz="3200" b="1" smtClean="0"/>
              <a:t>Оказание помощи неуспевающему </a:t>
            </a:r>
            <a:br>
              <a:rPr lang="ru-RU" sz="3200" b="1" smtClean="0"/>
            </a:br>
            <a:r>
              <a:rPr lang="ru-RU" sz="3200" b="1" smtClean="0"/>
              <a:t>обучающемуся</a:t>
            </a:r>
            <a:r>
              <a:rPr lang="ru-RU" altLang="ko-KR" sz="3200" b="1" smtClean="0"/>
              <a:t> на уроке</a:t>
            </a:r>
            <a:r>
              <a:rPr lang="ru-RU" altLang="ko-KR" sz="4000" smtClean="0"/>
              <a:t> </a:t>
            </a:r>
            <a:endParaRPr lang="ru-RU" sz="4000" smtClean="0"/>
          </a:p>
        </p:txBody>
      </p:sp>
      <p:graphicFrame>
        <p:nvGraphicFramePr>
          <p:cNvPr id="14356" name="Group 20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5650611"/>
        </p:xfrm>
        <a:graphic>
          <a:graphicData uri="http://schemas.openxmlformats.org/drawingml/2006/table">
            <a:tbl>
              <a:tblPr/>
              <a:tblGrid>
                <a:gridCol w="1371600"/>
                <a:gridCol w="77724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Этапы урока </a:t>
                      </a: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Виды помощи в обучении </a:t>
                      </a: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6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ходе самостоятельной работы на уроке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Разбивка заданий на дозы, этапы, выделение в сложных заданиях ряда простых, ссылка на аналогичное задание, выполненное ранее.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Напоминание приёма и способа выполнения задания.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Указание на необходимость актуализировать то или иное правило.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Ссылка на правила и свойства, которые необходимы для решения задач, упражнений.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Инструктирование о рациональных путях выполнения заданий, требованиях к их оформлению.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Стимулирование самостоятельных действий слабоуспевающих.</a:t>
                      </a:r>
                      <a:endParaRPr kumimoji="0" lang="ru-RU" altLang="ko-K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Более тщательный контроль за их деятельностью, указание на ошибки, проверка, исправления.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33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организации самостоятельной работы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Выбор для групп слабоуспевающих наиболее рациональной системы упражнений, а не механическое увеличение их числа.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Более подробное объяснение последовательности выполнения задания.</a:t>
                      </a:r>
                      <a:endParaRPr kumimoji="0" lang="ru-RU" altLang="ko-K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Предупреждение о возможных затруднениях, использование карточек-консультаций, карточек с направляющим планом действий.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1371600" y="1752600"/>
            <a:ext cx="7772400" cy="3276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1371600" y="5029200"/>
            <a:ext cx="77724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7" grpId="0" animBg="1"/>
      <p:bldP spid="430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Требования к домашним заданиям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Учитель задаёт домашнее задание до звонка, давая необходимые разъяснения по его выполнению.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Во избежание перегрузки обучающихся учитель обеспечивает правильную дозировку заданий по объёму и сложности.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Учитель обязан ежедневно записывать в журнал содержание заданного на дом.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В качестве домашнего задания учителю необходимо использовать творческие работы по предмету.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Каждое задание должно быть проверено с помощью различных методов работы.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Продумывать дифференцированные индивидуальные домашние задания для сильных и слабоуспевающих обучающихся.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249362"/>
          </a:xfrm>
        </p:spPr>
        <p:txBody>
          <a:bodyPr/>
          <a:lstStyle/>
          <a:p>
            <a:pPr eaLnBrk="1" hangingPunct="1"/>
            <a:r>
              <a:rPr lang="ru-RU" sz="3200" b="1" smtClean="0"/>
              <a:t>Оптимальная система мер по оказанию помощи неуспевающему обучающемуся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1.Помощь в планировании учебной деятельности (планирование повторения и выполнения минимума упражнений для ликвидации пробелов, алгоритмизация учебной деятельности по анализу и устранению типичных ошибок и пр.).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2.Дополнительное инструктирование в ходе учебной деятельности.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3. Стимулирование учебной деятельности (поощрение, создание ситуаций успеха, побуждение к активному труду и др.).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4. Контроль за учебной деятельностью (более частый опрос ученика, проверка всех домашних заданий, активизация самоконтроля в учебной деятельности и др.).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5. Различные формы взаимопомощи.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6. Дополнительные занятия учителя с обучающимися.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Десять правил работы со «слабоуспевающими»</a:t>
            </a:r>
            <a:endParaRPr lang="ru-RU" sz="32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smtClean="0"/>
              <a:t>Верьте в способности «слабоуспевающего» обучающегося и старайтесь передать ему эту веру.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Помните, что для «слабоуспевающего» необходим период «вживания» в материал. Не торопите его. Научитесь ждать.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Каждый урок – продолжение предыдущего. Каждый вносит свою лепту в изучаемую тему. Многократное повторение основного материала – один из приёмов работы со слабыми.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Вселяя слабым веру в то, что они запомнят, поймут, чаще предлагайте им однотипные задания (с учителем, с классом, самостоятельно).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Работу со «слабоуспевающими» не понимайте примитивно. Тут идёт постоянное развитие памяти, логики, мышления, эмоций, чувств, интереса к учению.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Не гонитесь за обилием новой информации. Умейте из изучаемого выбрать главное, изложить его, повторить и закрепить.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Общение – главная составляющая любой методики. Не сумеете расположить ребят к себе – не получите и результатов обучения.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Научитесь управлять классом. Если урок однообразен, дети сами найдут выход – займутся своими делами.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Начав целенаправленно работать со слабыми, помните: спустя короткое время их среда вновь расколется – на способных, средних и … «слабоуспевающих».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Научитесь привлекать к обучению слабых более сильных ребят. Изложили материал, опросили сильных – посадите их к слабым, и пусть продолжается учёба.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ru-RU" sz="2800" smtClean="0"/>
              <a:t>Моделирование теоретического содержания урока по теме "Начало Крымской войны".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24000"/>
            <a:ext cx="2362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Путем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Структурно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Функционального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анализа </a:t>
            </a:r>
            <a:r>
              <a:rPr lang="ru-RU" sz="1800" b="1" u="sng" smtClean="0"/>
              <a:t>в качестве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главного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теоретического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положения в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содержании урока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выделяется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i="1" u="sng" smtClean="0"/>
              <a:t>Восточный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i="1" u="sng" smtClean="0"/>
              <a:t>вопрос</a:t>
            </a:r>
            <a:r>
              <a:rPr lang="ru-RU" sz="1800" b="1" u="sng" smtClean="0"/>
              <a:t>.</a:t>
            </a:r>
            <a:r>
              <a:rPr lang="ru-RU" sz="18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Остальной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Теоретический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материал считается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Конкретизирующим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основные признаки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/>
              <a:t>восточного вопроса</a:t>
            </a:r>
            <a:endParaRPr lang="ru-RU" sz="1800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graphicFrame>
        <p:nvGraphicFramePr>
          <p:cNvPr id="48184" name="Group 56"/>
          <p:cNvGraphicFramePr>
            <a:graphicFrameLocks noGrp="1"/>
          </p:cNvGraphicFramePr>
          <p:nvPr>
            <p:ph sz="half" idx="2"/>
          </p:nvPr>
        </p:nvGraphicFramePr>
        <p:xfrm>
          <a:off x="2590800" y="1295400"/>
          <a:ext cx="6400800" cy="5339969"/>
        </p:xfrm>
        <a:graphic>
          <a:graphicData uri="http://schemas.openxmlformats.org/drawingml/2006/table">
            <a:tbl>
              <a:tblPr/>
              <a:tblGrid>
                <a:gridCol w="3200400"/>
                <a:gridCol w="32004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Слабо подготовленные ученики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Хорошо подготовленные ученики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Простое воспроизведение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назовут хронологические рамки восточного вопроса и время обострения его,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охарактеризуют кратко сущность основных его признаков,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назовут заинтересованные страны.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назовут интересы на Балканах и Ближнем Востоке каждой европейской страны.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Задание необходимо разделить на вопросы.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Преобразование изученного.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указать основные признаки восточного вопроса и конкретизировать каждый из них соответствующими фактами и характеристикой политических интересов европейских государств в момент обострения ближневосточного кризиса.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630362"/>
          </a:xfrm>
        </p:spPr>
        <p:txBody>
          <a:bodyPr/>
          <a:lstStyle/>
          <a:p>
            <a:pPr algn="l"/>
            <a:r>
              <a:rPr lang="ru-RU" sz="1800" b="1" u="sng" smtClean="0"/>
              <a:t>План индивидуальной работы со слабоуспевающими учащимися</a:t>
            </a:r>
            <a:r>
              <a:rPr lang="ru-RU" sz="1800" smtClean="0"/>
              <a:t>.</a:t>
            </a:r>
            <a:br>
              <a:rPr lang="ru-RU" sz="1800" smtClean="0"/>
            </a:br>
            <a:r>
              <a:rPr lang="ru-RU" sz="1800" smtClean="0"/>
              <a:t>ФИО учителя---------------------</a:t>
            </a:r>
            <a:br>
              <a:rPr lang="ru-RU" sz="1800" smtClean="0"/>
            </a:br>
            <a:r>
              <a:rPr lang="ru-RU" sz="1800" smtClean="0"/>
              <a:t>Фамилия ученика(класс)------------------------------------</a:t>
            </a:r>
            <a:br>
              <a:rPr lang="ru-RU" sz="1800" smtClean="0"/>
            </a:br>
            <a:r>
              <a:rPr lang="ru-RU" sz="1800" smtClean="0"/>
              <a:t>Предмет-----------------------------------------------------------</a:t>
            </a:r>
            <a:br>
              <a:rPr lang="ru-RU" sz="1800" smtClean="0"/>
            </a:br>
            <a:r>
              <a:rPr lang="ru-RU" sz="1800" smtClean="0"/>
              <a:t>Пробелы в знаниях уч-ся(тема, проблема)----------------------------------------------</a:t>
            </a:r>
            <a:br>
              <a:rPr lang="ru-RU" sz="1800" smtClean="0"/>
            </a:br>
            <a:r>
              <a:rPr lang="ru-RU" sz="1800" u="sng" smtClean="0"/>
              <a:t>Планируемые мероприятия. Сроки их реализации</a:t>
            </a:r>
            <a:r>
              <a:rPr lang="ru-RU" sz="1800" smtClean="0"/>
              <a:t>.</a:t>
            </a:r>
            <a:br>
              <a:rPr lang="ru-RU" sz="1800" smtClean="0"/>
            </a:br>
            <a:endParaRPr lang="ru-RU" sz="1800" smtClean="0"/>
          </a:p>
        </p:txBody>
      </p:sp>
      <p:sp>
        <p:nvSpPr>
          <p:cNvPr id="21507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4191000" cy="3840163"/>
          </a:xfrm>
        </p:spPr>
        <p:txBody>
          <a:bodyPr/>
          <a:lstStyle/>
          <a:p>
            <a:pPr>
              <a:buFontTx/>
              <a:buNone/>
            </a:pPr>
            <a:r>
              <a:rPr lang="ru-RU" sz="2000" smtClean="0"/>
              <a:t>1.Индивидуальные доп.занятия.</a:t>
            </a:r>
            <a:endParaRPr lang="en-US" sz="2000" smtClean="0"/>
          </a:p>
          <a:p>
            <a:pPr>
              <a:buFontTx/>
              <a:buNone/>
            </a:pPr>
            <a:endParaRPr lang="ru-RU" sz="2000" smtClean="0"/>
          </a:p>
          <a:p>
            <a:pPr>
              <a:buFontTx/>
              <a:buNone/>
            </a:pPr>
            <a:r>
              <a:rPr lang="ru-RU" sz="2000" smtClean="0"/>
              <a:t>2.Дифференцированные задания.</a:t>
            </a:r>
          </a:p>
          <a:p>
            <a:pPr>
              <a:buFontTx/>
              <a:buNone/>
            </a:pPr>
            <a:r>
              <a:rPr lang="ru-RU" sz="2000" smtClean="0"/>
              <a:t>3.Дифференцированный контроль знаний.</a:t>
            </a:r>
          </a:p>
          <a:p>
            <a:pPr>
              <a:buFontTx/>
              <a:buNone/>
            </a:pPr>
            <a:r>
              <a:rPr lang="ru-RU" sz="2000" smtClean="0"/>
              <a:t>4.Работа с дневником и тетрадью.</a:t>
            </a:r>
            <a:endParaRPr lang="en-US" sz="2000" smtClean="0"/>
          </a:p>
          <a:p>
            <a:pPr>
              <a:buFontTx/>
              <a:buNone/>
            </a:pPr>
            <a:r>
              <a:rPr lang="ru-RU" sz="2000" smtClean="0"/>
              <a:t>5.Консультации для родителей.</a:t>
            </a:r>
          </a:p>
          <a:p>
            <a:pPr>
              <a:buFontTx/>
              <a:buNone/>
            </a:pPr>
            <a:r>
              <a:rPr lang="ru-RU" sz="2000" smtClean="0"/>
              <a:t>6.Создание ситуации успеха на уроке</a:t>
            </a:r>
            <a:endParaRPr lang="ru-RU" sz="1400" smtClean="0"/>
          </a:p>
        </p:txBody>
      </p:sp>
      <p:sp>
        <p:nvSpPr>
          <p:cNvPr id="21508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2209800"/>
            <a:ext cx="3886200" cy="3916363"/>
          </a:xfrm>
        </p:spPr>
        <p:txBody>
          <a:bodyPr/>
          <a:lstStyle/>
          <a:p>
            <a:r>
              <a:rPr lang="ru-RU" sz="2000" smtClean="0"/>
              <a:t>Тематика занятий. </a:t>
            </a:r>
            <a:endParaRPr lang="en-US" sz="2000" smtClean="0"/>
          </a:p>
          <a:p>
            <a:endParaRPr lang="en-US" sz="2000" smtClean="0"/>
          </a:p>
          <a:p>
            <a:r>
              <a:rPr lang="ru-RU" sz="2000" smtClean="0"/>
              <a:t>Указать методическое пособие.</a:t>
            </a:r>
            <a:endParaRPr lang="en-US" sz="2000" smtClean="0"/>
          </a:p>
          <a:p>
            <a:r>
              <a:rPr lang="ru-RU" sz="2000" smtClean="0"/>
              <a:t> Сроки. Темы. </a:t>
            </a:r>
            <a:endParaRPr lang="en-US" sz="2000" smtClean="0"/>
          </a:p>
          <a:p>
            <a:endParaRPr lang="en-US" sz="2000" smtClean="0"/>
          </a:p>
          <a:p>
            <a:endParaRPr lang="en-US" sz="2000" smtClean="0"/>
          </a:p>
          <a:p>
            <a:endParaRPr lang="en-US" sz="2000" smtClean="0"/>
          </a:p>
          <a:p>
            <a:r>
              <a:rPr lang="ru-RU" sz="2000" smtClean="0"/>
              <a:t>Дата. Тема.</a:t>
            </a:r>
          </a:p>
          <a:p>
            <a:pPr>
              <a:buFontTx/>
              <a:buNone/>
            </a:pPr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ko-KR" sz="3200" smtClean="0"/>
              <a:t>Начнем с описания конкретной истории…</a:t>
            </a:r>
            <a:endParaRPr lang="ru-RU" sz="32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ko-KR" sz="2800" smtClean="0"/>
              <a:t>Представьте себе первокурсницу, только что успешно окончившую школу и окрыленную поступлением в ВУЗ. Получив очередное задание к семинару по философии, например, прочитать статью М.К. Мамардашвили, она бежит в библиотеку, берет книгу, садится и … чтения не случается: знакомые русские слова узнаются, но ни во что не складываются. Ощущение собственной беспомощности, тупости и безысходности ситуации чуть не приводят нашу героиню в деканат с просьбой об отчислении. </a:t>
            </a:r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«Двойной дневник»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Данный тип читательского дневника - «двойной дневник» заполняется при чтении текста.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Технически дневник организуется следующим образом. Обуч-ся предлагается разделить лист бумаги на два столбца.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В левом столбце</a:t>
            </a:r>
            <a:r>
              <a:rPr lang="ru-RU" sz="2000" smtClean="0"/>
              <a:t> предполагается конспектировать те </a:t>
            </a:r>
            <a:r>
              <a:rPr lang="ru-RU" sz="2000" b="1" smtClean="0"/>
              <a:t>части текста, которые привлекли особое внимание участников</a:t>
            </a:r>
            <a:r>
              <a:rPr lang="ru-RU" sz="20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В правом столбце</a:t>
            </a:r>
            <a:r>
              <a:rPr lang="ru-RU" sz="2000" smtClean="0"/>
              <a:t> необходимо написать </a:t>
            </a:r>
            <a:r>
              <a:rPr lang="ru-RU" sz="2000" b="1" smtClean="0"/>
              <a:t>комментарий к фразе, которая была отмечена слева</a:t>
            </a:r>
            <a:r>
              <a:rPr lang="ru-RU" sz="2000" smtClean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– почему записана именно эта цитата?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– о чем она заставляет задуматься?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!!! Необходимый минимум записей может быть заранее определен преподавателем.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«Дневники с реакцией на прочитанное»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868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Данный тип дневников предполагает письменное выполнение заданий, предложенных преподавателем.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Примеры заданий: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000" smtClean="0"/>
              <a:t>выберите три идеи в тексте, с которыми вы не согласны;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000" smtClean="0"/>
              <a:t> опишите в хронологическом порядке, как развивались события (прочитайте название и первый абзац;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000" smtClean="0"/>
              <a:t>запишите две идеи, которые вы уже знаете по этой теме;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000" smtClean="0"/>
              <a:t>напишите по два вопроса, ответы на которые надеетесь найти в этом тексте;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000" smtClean="0"/>
              <a:t>запишите ответы, когда вы их найдете;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2000" smtClean="0"/>
              <a:t>(по материалам проекта «Развитие критического мышления через чтения и письмо в системе образования).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«Карта идей / понятий»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4582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«Карта идей / понятий» предлагает обуч-ся индивидуально или в малых группах изобразить содержание текста (или отдельного понятия из текста) в виде карты.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Карты идей или понятий могут быть достаточно простыми, например, в виде блок-схем, а могут содержать сложные ответвления.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(Meyers C., Jones T. Integrating Reading Materials and Guest Speakers / Promoting Active Learning. Strategies for thecollege classroom. - 1993).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«Критические дискуссионные группы»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«Критическая дискуссионная группа» – вид работы, предполагающий, что уч-ся подходят к тексту с заведомым скептицизмом и подвергают сомнению его содержание.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Для работы с публицистическим или иным текстом может быть предложен набор следующих заданий: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Какой главный вопрос ставится в этом отрывке, и какой ответ предлагает автор?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Какие ценности, не сформулированные автором в тексте, необходимо принять, чтобы сделать такой же вывод, как делает автор?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Что осталось недосказанным?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(по материалам проекта «Развитие критического мышления через чтения и письмо в системе высшего образования).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«Оставьте за мной последнее слово»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«Оставьте за мной последнее слово» (Harste and Short) – способ чтения текста, при котором обуч-ся выбирают самый важный, по их мнению, отрывок и записывают его на одной стороне листа бумаги. С другой стороны пишутся следующего рода комментарии: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Какие мысли вызвал этот отрывок?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Почему это важно?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Можно ли подвергнуть это сомнению?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(по материалам проекта «Развитие критического мышления через чтения и письмо в системе высшего образования).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«Спросите у автора»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«Спросите у автора» – прием, инициирующий у обуч-ся постановку вопросов к автору текста (давать объяснения в данном случае могут пытаться другие учащиеся или преподаватель).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Для того, чтобы побудить обуч-ся читать активно и требовать затем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дополнительные разъяснения, преподавателем могут использоваться следующие фокусирующие вопросы: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О чем, как вам кажется, говорит здесь автор?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Почему нам автор сообщает это теперь?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Что необходимо знать заранее, чтобы понять прочитанное?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– Куда, по вашему предположению, приведет аргументация автора?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(по материалам проекта «Развитие критического мышления через чтения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и письмо в системе высшего образования).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«Тесты по чтению»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Такой вид работы, предлагает участникам, которые разбились на пары, составить друг другу тест по тем понятиям и идеям, которые содержатся в материалах для чтения.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После выполнения тестов, парам предлагается сверить ответы, обсудить тесты на предмет точности вопросов и их связи с текстом.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«Чтение / Суммирование в парах»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«Чтение / Суммирование в парах» предполагает, что уч-ся делятся на пары и читают текст.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Они поочередно читают разделы текста (вслух или про себя), затем один суммирует основное содержание, а другой задает вопросы по тексту, на которые они совместно пытаются ответить.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После чего они меняются ролями и читают следующий раздел текста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534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Под реальными </a:t>
            </a:r>
            <a:r>
              <a:rPr lang="ru-RU" sz="2800" b="1" u="sng" smtClean="0"/>
              <a:t>учебными возможностями</a:t>
            </a:r>
            <a:r>
              <a:rPr lang="ru-RU" sz="2800" smtClean="0"/>
              <a:t> понимается </a:t>
            </a:r>
            <a:r>
              <a:rPr lang="ru-RU" sz="2800" b="1" i="1" u="sng" smtClean="0"/>
              <a:t>совокупность психологических, физиологических и моральных </a:t>
            </a:r>
            <a:r>
              <a:rPr lang="ru-RU" sz="2800" b="1" i="1" u="sng" smtClean="0">
                <a:solidFill>
                  <a:srgbClr val="006600"/>
                </a:solidFill>
              </a:rPr>
              <a:t>потенций личности</a:t>
            </a:r>
            <a:r>
              <a:rPr lang="ru-RU" sz="2800" smtClean="0"/>
              <a:t>, а также опосредуемых его </a:t>
            </a:r>
            <a:r>
              <a:rPr lang="ru-RU" sz="2800" b="1" i="1" u="sng" smtClean="0">
                <a:solidFill>
                  <a:srgbClr val="006600"/>
                </a:solidFill>
              </a:rPr>
              <a:t>внешних условий</a:t>
            </a:r>
            <a:r>
              <a:rPr lang="ru-RU" sz="2800" smtClean="0"/>
              <a:t>, которые в единстве </a:t>
            </a:r>
            <a:r>
              <a:rPr lang="ru-RU" sz="2800" b="1" i="1" u="sng" smtClean="0"/>
              <a:t>обеспечивают определенную успешность осуществления учебной деятельности</a:t>
            </a:r>
            <a:r>
              <a:rPr lang="ru-RU" sz="2800" b="1" i="1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 smtClean="0"/>
              <a:t>См. Форма 2 </a:t>
            </a:r>
            <a:r>
              <a:rPr lang="ru-RU" i="1" smtClean="0"/>
              <a:t>для оценки видеозанятия педагогического работника ….</a:t>
            </a:r>
            <a:r>
              <a:rPr lang="ru-RU" i="1" smtClean="0">
                <a:solidFill>
                  <a:srgbClr val="006600"/>
                </a:solidFill>
              </a:rPr>
              <a:t>«педагог демонстрирует владение методами работы со слабоуспевающими обучающимися»</a:t>
            </a:r>
            <a:endParaRPr lang="ru-RU" smtClean="0">
              <a:solidFill>
                <a:srgbClr val="006600"/>
              </a:solidFill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295400"/>
          </a:xfrm>
        </p:spPr>
        <p:txBody>
          <a:bodyPr/>
          <a:lstStyle/>
          <a:p>
            <a:pPr eaLnBrk="1" hangingPunct="1"/>
            <a:r>
              <a:rPr lang="ru-RU" sz="3200" b="1" smtClean="0"/>
              <a:t>Обучающийся может отставать в обучении по разным зависящим и независящим от него причинам: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5344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пропуски занятий по болезни;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слабое общее физическое развитие, наличие хронических заболеваний;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задержка психического развития:</a:t>
            </a:r>
            <a:r>
              <a:rPr lang="ru-RU" sz="1600" smtClean="0"/>
              <a:t> часто обучающиеся с диагнозом обучаются в общеобразовательных классах в связи с отсутствием коррекционных классов или нежеланием родителей перевести ребенка в специализированный класс или школу;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педагогическая запущенность:</a:t>
            </a:r>
            <a:r>
              <a:rPr lang="ru-RU" sz="1600" smtClean="0"/>
              <a:t> отсутствие у обучающихся наработанных общеучебных умений и навыков за предыдущие годы обучения: низкая техника чтения, техника письма, счета, отсутствие навыков самостоятельности в работе и др.;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прогулы.</a:t>
            </a:r>
          </a:p>
          <a:p>
            <a:pPr eaLnBrk="1" hangingPunct="1">
              <a:lnSpc>
                <a:spcPct val="80000"/>
              </a:lnSpc>
            </a:pPr>
            <a:endParaRPr lang="ru-RU" sz="16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i="1" smtClean="0"/>
              <a:t>	</a:t>
            </a:r>
            <a:r>
              <a:rPr lang="ru-RU" sz="2800" b="1" smtClean="0"/>
              <a:t>Методы  изучения  причин  неуспеваемости: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smtClean="0"/>
              <a:t>Рекомендуется  метод </a:t>
            </a:r>
            <a:r>
              <a:rPr lang="ru-RU" sz="1600" i="1" smtClean="0">
                <a:solidFill>
                  <a:srgbClr val="006600"/>
                </a:solidFill>
              </a:rPr>
              <a:t>«Педагогического  консилиума»</a:t>
            </a:r>
            <a:r>
              <a:rPr lang="ru-RU" sz="1600" smtClean="0"/>
              <a:t> (наличие  единой  программы  изучения, комплективный  обмен + целенаправленное  </a:t>
            </a:r>
            <a:r>
              <a:rPr lang="ru-RU" sz="1600" smtClean="0">
                <a:solidFill>
                  <a:srgbClr val="006600"/>
                </a:solidFill>
              </a:rPr>
              <a:t>наблюдение</a:t>
            </a:r>
            <a:r>
              <a:rPr lang="ru-RU" sz="1600" smtClean="0"/>
              <a:t>; </a:t>
            </a:r>
            <a:r>
              <a:rPr lang="ru-RU" sz="1600" smtClean="0">
                <a:solidFill>
                  <a:srgbClr val="006600"/>
                </a:solidFill>
              </a:rPr>
              <a:t>беседы  </a:t>
            </a:r>
            <a:r>
              <a:rPr lang="ru-RU" sz="1600" smtClean="0"/>
              <a:t>с  обучающимися, родителями, активом  класса  по  определенной  программе; </a:t>
            </a:r>
            <a:r>
              <a:rPr lang="ru-RU" sz="1600" smtClean="0">
                <a:solidFill>
                  <a:srgbClr val="006600"/>
                </a:solidFill>
              </a:rPr>
              <a:t>анализ  устных  ответов  и  письменных  работ</a:t>
            </a:r>
            <a:r>
              <a:rPr lang="ru-RU" sz="1600" smtClean="0"/>
              <a:t>  обучающихся; </a:t>
            </a:r>
            <a:r>
              <a:rPr lang="ru-RU" sz="1600" smtClean="0">
                <a:solidFill>
                  <a:srgbClr val="006600"/>
                </a:solidFill>
              </a:rPr>
              <a:t>проведение «диагностирующих» работ</a:t>
            </a:r>
            <a:r>
              <a:rPr lang="ru-RU" sz="1600" smtClean="0"/>
              <a:t>  </a:t>
            </a:r>
            <a:r>
              <a:rPr lang="ru-RU" sz="1600" smtClean="0">
                <a:solidFill>
                  <a:srgbClr val="006600"/>
                </a:solidFill>
              </a:rPr>
              <a:t>и  сочинений; ознакомление  со  школьной  документацией / журнал, дневник, мед. карта</a:t>
            </a:r>
            <a:r>
              <a:rPr lang="ru-RU" sz="160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i="1" smtClean="0"/>
              <a:t>Основные признаки неуспеваемости обучающихся</a:t>
            </a:r>
            <a:r>
              <a:rPr lang="ru-RU" sz="3200" b="1" smtClean="0"/>
              <a:t> 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1.Наличие пробелов в фактических знаниях и специальных для данного предмета умениях</a:t>
            </a:r>
            <a:r>
              <a:rPr lang="ru-RU" sz="2000" smtClean="0"/>
              <a:t>, которые не позволяют охарактеризовать существенные элементы изучаемых понятий, законов, теорий, а также осуществить необходимые практические действия.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2.Наличие пробелов в навыках учебно-познавательной деятельности</a:t>
            </a:r>
            <a:r>
              <a:rPr lang="ru-RU" sz="2000" smtClean="0"/>
              <a:t>, снижающих темп работы настолько, что обучающийся не может за отведенное время овладеть необходимым объемом знаний, умений и навыков.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3.Недостаточный уровень развития и воспитанности личностных качеств</a:t>
            </a:r>
            <a:r>
              <a:rPr lang="ru-RU" sz="2000" smtClean="0"/>
              <a:t>, не позволяющий обучающемуся проявлять самостоятельность, настойчивость, организованность и другие качества, необходимые для успешного учения.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smtClean="0"/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-848142">
            <a:off x="1511300" y="2989263"/>
            <a:ext cx="7399338" cy="1371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86639"/>
              </a:avLst>
            </a:prstTxWarp>
            <a:scene3d>
              <a:camera prst="legacyPerspectiveFront">
                <a:rot lat="19799996" lon="19439995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ru-RU" sz="3600" kern="10" spc="72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3540000" scaled="1"/>
                </a:gradFill>
                <a:latin typeface="Impact"/>
              </a:rPr>
              <a:t>КАК ОБНАРУЖИТЬ ЭТИ ПРИЗНАКИ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i="1" smtClean="0"/>
              <a:t>Основные способы обнаружения отставаний обучающихся</a:t>
            </a:r>
            <a:endParaRPr lang="ru-RU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наблюдения за реакциями обучающихся на трудности в работе, на успехи и неудачи; </a:t>
            </a:r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вопросы учителя и его требования сформулировать то или иное положение; </a:t>
            </a:r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анализ самостоятельных работ обучающихся.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/>
              <a:t>При проведении самостоятельных работ учитель получает материал для суждения как о результатах деятельности, так и о ходе ее протекания. Он наблюдает за работой обучающихся, выслушивает и отвечает на их вопросы, иногда помогает.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792163"/>
          </a:xfrm>
        </p:spPr>
        <p:txBody>
          <a:bodyPr/>
          <a:lstStyle/>
          <a:p>
            <a:pPr eaLnBrk="1" hangingPunct="1"/>
            <a:r>
              <a:rPr lang="ru-RU" sz="2800" b="1" i="1" smtClean="0"/>
              <a:t>Признаки отставания </a:t>
            </a:r>
            <a:r>
              <a:rPr lang="ru-RU" sz="2800" b="1" smtClean="0"/>
              <a:t>– </a:t>
            </a:r>
            <a:br>
              <a:rPr lang="ru-RU" sz="2800" b="1" smtClean="0"/>
            </a:br>
            <a:r>
              <a:rPr lang="ru-RU" sz="2800" b="1" i="1" smtClean="0"/>
              <a:t>начало неуспеваемости учащихся</a:t>
            </a:r>
            <a:r>
              <a:rPr lang="ru-RU" sz="3200" b="1" smtClean="0"/>
              <a:t> </a:t>
            </a:r>
            <a:endParaRPr lang="ru-RU" sz="3200" smtClean="0"/>
          </a:p>
        </p:txBody>
      </p:sp>
      <p:graphicFrame>
        <p:nvGraphicFramePr>
          <p:cNvPr id="9247" name="Group 31"/>
          <p:cNvGraphicFramePr>
            <a:graphicFrameLocks noGrp="1"/>
          </p:cNvGraphicFramePr>
          <p:nvPr>
            <p:ph sz="half" idx="2"/>
          </p:nvPr>
        </p:nvGraphicFramePr>
        <p:xfrm>
          <a:off x="0" y="990600"/>
          <a:ext cx="9144000" cy="5867401"/>
        </p:xfrm>
        <a:graphic>
          <a:graphicData uri="http://schemas.openxmlformats.org/drawingml/2006/table">
            <a:tbl>
              <a:tblPr/>
              <a:tblGrid>
                <a:gridCol w="5519738"/>
                <a:gridCol w="3624262"/>
              </a:tblGrid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ПРИЗНАКИ ОТСТАВАНИЯ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Эти признаки могут быть обнаружены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1.Обучающийся не может сказать, в чем трудность задачи, наметить план ее решения, решить задачу самостоятельно, указать, что получено нового в результате ее решения. Обучающийся не может ответить на вопросы по тексту, сказать, что нового он из него узнал.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решении задач, чтении текстов и слушании объяснения учителя.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9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Обучающийся не задает вопросов по существу изучаемого, не делает попыток найти и не читает дополнительных к учебнику источников.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решении задач, восприятии текстов, в те моменты, когда учитель рекомендует литературу для чтения.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Обучающийся не активен и отвлекается в те моменты урока, когда идет поиск, требуется напряжение мысли, преодоление трудностей.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решении задач, при восприятии объяснения учителя, в ситуации выбора по желанию задания для самостоятельной работы.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686800" cy="792163"/>
          </a:xfrm>
        </p:spPr>
        <p:txBody>
          <a:bodyPr/>
          <a:lstStyle/>
          <a:p>
            <a:pPr eaLnBrk="1" hangingPunct="1"/>
            <a:r>
              <a:rPr lang="ru-RU" sz="2800" b="1" i="1" smtClean="0"/>
              <a:t>Признаки отставания </a:t>
            </a:r>
            <a:r>
              <a:rPr lang="ru-RU" sz="2800" b="1" smtClean="0"/>
              <a:t>– </a:t>
            </a:r>
            <a:br>
              <a:rPr lang="ru-RU" sz="2800" b="1" smtClean="0"/>
            </a:br>
            <a:r>
              <a:rPr lang="ru-RU" sz="2800" b="1" i="1" smtClean="0"/>
              <a:t>начало неуспеваемости учащихся</a:t>
            </a:r>
            <a:r>
              <a:rPr lang="ru-RU" sz="3200" b="1" smtClean="0"/>
              <a:t> </a:t>
            </a:r>
            <a:endParaRPr lang="ru-RU" sz="3200" smtClean="0"/>
          </a:p>
        </p:txBody>
      </p:sp>
      <p:graphicFrame>
        <p:nvGraphicFramePr>
          <p:cNvPr id="47134" name="Group 30"/>
          <p:cNvGraphicFramePr>
            <a:graphicFrameLocks noGrp="1"/>
          </p:cNvGraphicFramePr>
          <p:nvPr>
            <p:ph sz="half" idx="4294967295"/>
          </p:nvPr>
        </p:nvGraphicFramePr>
        <p:xfrm>
          <a:off x="0" y="990600"/>
          <a:ext cx="9144000" cy="5867401"/>
        </p:xfrm>
        <a:graphic>
          <a:graphicData uri="http://schemas.openxmlformats.org/drawingml/2006/table">
            <a:tbl>
              <a:tblPr/>
              <a:tblGrid>
                <a:gridCol w="5519738"/>
                <a:gridCol w="3624262"/>
              </a:tblGrid>
              <a:tr h="968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ПРИЗНАКИ ОТСТАВАНИЯ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Эти признаки могут быть обнаружены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Обучающийся не реагирует эмоционально (мимикой и жестами) на успехи и неудачи, не может дать оценки своей работе, не контролирует себя.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выполнении упражнений, а также при выполнении действий в составе более сложной деятельности.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Обучающийся не может объяснить цель выполняемого им упражнения, сказать, на какое правило оно дано, не выполняет предписаний правила, пропускает действия, путает их порядок, не может проверить полученный результат и ход работы.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регулятивных действиях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Обучающийся не может воспроизвести определения понятий, формул, доказательств, не может, излагая систему понятий, отойти от готового текста; не понимает текста, построенного на изученной системе понятий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 постановке учащимся соответствующих вопросов.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352</TotalTime>
  <Words>2477</Words>
  <Application>Microsoft Office PowerPoint</Application>
  <PresentationFormat>Экран (4:3)</PresentationFormat>
  <Paragraphs>257</Paragraphs>
  <Slides>27</Slides>
  <Notes>2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Оформление по умолчанию</vt:lpstr>
      <vt:lpstr>Методические рекомендации для работы с обучающимися разных познавательных возможностей (слабоуспевающие обучающиеся)  </vt:lpstr>
      <vt:lpstr>Начнем с описания конкретной истории…</vt:lpstr>
      <vt:lpstr>Слайд 3</vt:lpstr>
      <vt:lpstr>Слайд 4</vt:lpstr>
      <vt:lpstr>Обучающийся может отставать в обучении по разным зависящим и независящим от него причинам:</vt:lpstr>
      <vt:lpstr>Основные признаки неуспеваемости обучающихся  </vt:lpstr>
      <vt:lpstr>Основные способы обнаружения отставаний обучающихся</vt:lpstr>
      <vt:lpstr>Признаки отставания –  начало неуспеваемости учащихся </vt:lpstr>
      <vt:lpstr>Признаки отставания –  начало неуспеваемости учащихся </vt:lpstr>
      <vt:lpstr>Последствия неуспеваемости обучающихся  </vt:lpstr>
      <vt:lpstr>Меры предупреждения  неуспеваемости ученика  </vt:lpstr>
      <vt:lpstr>Виды работ со слабоуспевающими обучающимися</vt:lpstr>
      <vt:lpstr>Оказание помощи неуспевающему  обучающемуся на уроке </vt:lpstr>
      <vt:lpstr>Оказание помощи неуспевающему  обучающемуся на уроке </vt:lpstr>
      <vt:lpstr>Требования к домашним заданиям </vt:lpstr>
      <vt:lpstr>Оптимальная система мер по оказанию помощи неуспевающему обучающемуся</vt:lpstr>
      <vt:lpstr>Десять правил работы со «слабоуспевающими»</vt:lpstr>
      <vt:lpstr>Моделирование теоретического содержания урока по теме "Начало Крымской войны".</vt:lpstr>
      <vt:lpstr>План индивидуальной работы со слабоуспевающими учащимися. ФИО учителя--------------------- Фамилия ученика(класс)------------------------------------ Предмет----------------------------------------------------------- Пробелы в знаниях уч-ся(тема, проблема)---------------------------------------------- Планируемые мероприятия. Сроки их реализации. </vt:lpstr>
      <vt:lpstr>«Двойной дневник» </vt:lpstr>
      <vt:lpstr>«Дневники с реакцией на прочитанное» </vt:lpstr>
      <vt:lpstr>«Карта идей / понятий» </vt:lpstr>
      <vt:lpstr>«Критические дискуссионные группы» </vt:lpstr>
      <vt:lpstr>«Оставьте за мной последнее слово» </vt:lpstr>
      <vt:lpstr>«Спросите у автора» </vt:lpstr>
      <vt:lpstr>«Тесты по чтению»</vt:lpstr>
      <vt:lpstr>«Чтение / Суммирование в парах»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 Владимировна</dc:creator>
  <cp:lastModifiedBy>user</cp:lastModifiedBy>
  <cp:revision>63</cp:revision>
  <cp:lastPrinted>1601-01-01T00:00:00Z</cp:lastPrinted>
  <dcterms:created xsi:type="dcterms:W3CDTF">2013-03-06T17:32:46Z</dcterms:created>
  <dcterms:modified xsi:type="dcterms:W3CDTF">2014-03-23T15:52:01Z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