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3" r:id="rId6"/>
    <p:sldId id="264" r:id="rId7"/>
    <p:sldId id="265" r:id="rId8"/>
    <p:sldId id="266" r:id="rId9"/>
    <p:sldId id="260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986" autoAdjust="0"/>
  </p:normalViewPr>
  <p:slideViewPr>
    <p:cSldViewPr>
      <p:cViewPr varScale="1">
        <p:scale>
          <a:sx n="94" d="100"/>
          <a:sy n="94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gif"/><Relationship Id="rId4" Type="http://schemas.openxmlformats.org/officeDocument/2006/relationships/image" Target="../media/image3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gif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-396552" y="2564904"/>
            <a:ext cx="7772400" cy="147002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Тема  урока: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3" name="Picture 1" descr="C:\Users\Alexander\AppData\Local\Microsoft\Windows\Temporary Internet Files\Content.IE5\WWW1N5GF\MM9002545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548" y="249289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764704"/>
            <a:ext cx="3082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ЁЛОЧКА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295" y="1988840"/>
            <a:ext cx="21942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КРАСНАЯ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ИГРУШКА</a:t>
            </a:r>
            <a:endParaRPr lang="ru-RU" sz="32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6356" y="1988840"/>
            <a:ext cx="21942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ЗЕЛЕНАЯ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ИГРУШКА</a:t>
            </a:r>
            <a:endParaRPr lang="ru-RU" sz="3200" b="1" cap="none" spc="0" dirty="0">
              <a:ln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1789" y="1988840"/>
            <a:ext cx="21942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ЧЕРНАЯ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ИГРУШКА</a:t>
            </a:r>
            <a:endParaRPr lang="ru-RU" sz="32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Рисунок 6" descr="УЛЫБ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861048"/>
            <a:ext cx="2592288" cy="1819064"/>
          </a:xfrm>
          <a:prstGeom prst="rect">
            <a:avLst/>
          </a:prstGeom>
        </p:spPr>
      </p:pic>
      <p:pic>
        <p:nvPicPr>
          <p:cNvPr id="8" name="Рисунок 7" descr="СКУЧН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573016"/>
            <a:ext cx="2016224" cy="1550467"/>
          </a:xfrm>
          <a:prstGeom prst="rect">
            <a:avLst/>
          </a:prstGeom>
        </p:spPr>
      </p:pic>
      <p:pic>
        <p:nvPicPr>
          <p:cNvPr id="9" name="Рисунок 8" descr="ЗЛОЙ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645024"/>
            <a:ext cx="3449837" cy="2232248"/>
          </a:xfrm>
          <a:prstGeom prst="rect">
            <a:avLst/>
          </a:prstGeom>
        </p:spPr>
      </p:pic>
      <p:pic>
        <p:nvPicPr>
          <p:cNvPr id="23555" name="Picture 3" descr="C:\Users\Alexander\AppData\Local\Microsoft\Windows\Temporary Internet Files\Content.IE5\J0VZB7NV\MM900219101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476672"/>
            <a:ext cx="838200" cy="1390650"/>
          </a:xfrm>
          <a:prstGeom prst="rect">
            <a:avLst/>
          </a:prstGeom>
          <a:noFill/>
        </p:spPr>
      </p:pic>
      <p:pic>
        <p:nvPicPr>
          <p:cNvPr id="23556" name="Picture 4" descr="C:\Users\Alexander\AppData\Local\Microsoft\Windows\Temporary Internet Files\Content.IE5\J0VZB7NV\MM900219101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04664"/>
            <a:ext cx="83820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600" b="1" dirty="0" smtClean="0"/>
              <a:t>СПАСИБО ЗА УРОК</a:t>
            </a:r>
            <a:endParaRPr lang="ru-RU" sz="6600" b="1" dirty="0"/>
          </a:p>
        </p:txBody>
      </p:sp>
      <p:pic>
        <p:nvPicPr>
          <p:cNvPr id="3073" name="Picture 1" descr="C:\Users\Alexander\AppData\Local\Microsoft\Windows\Temporary Internet Files\Content.IE5\WWW1N5GF\MM90023470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982908"/>
            <a:ext cx="1526282" cy="164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99592" y="3068960"/>
            <a:ext cx="7772400" cy="1470025"/>
          </a:xfrm>
        </p:spPr>
        <p:txBody>
          <a:bodyPr/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Умножение и деление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степеней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400" dirty="0" smtClean="0"/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59632" y="2713037"/>
            <a:ext cx="7488832" cy="4144963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 </a:t>
            </a:r>
          </a:p>
          <a:p>
            <a:pPr lvl="0">
              <a:buNone/>
            </a:pPr>
            <a:r>
              <a:rPr lang="ru-RU" sz="3200" dirty="0" smtClean="0"/>
              <a:t>   1) </a:t>
            </a:r>
            <a:r>
              <a:rPr lang="ru-RU" sz="3600" dirty="0" smtClean="0"/>
              <a:t>х</a:t>
            </a:r>
            <a:r>
              <a:rPr lang="ru-RU" sz="3600" baseline="30000" dirty="0" smtClean="0"/>
              <a:t>5</a:t>
            </a:r>
            <a:r>
              <a:rPr lang="ru-RU" sz="3600" dirty="0" smtClean="0"/>
              <a:t>х</a:t>
            </a:r>
            <a:r>
              <a:rPr lang="ru-RU" sz="3600" baseline="30000" dirty="0" smtClean="0"/>
              <a:t>7</a:t>
            </a:r>
            <a:r>
              <a:rPr lang="ru-RU" sz="3600" dirty="0" smtClean="0"/>
              <a:t>                   5) а</a:t>
            </a:r>
            <a:r>
              <a:rPr lang="ru-RU" sz="3600" baseline="30000" dirty="0" smtClean="0"/>
              <a:t>4</a:t>
            </a:r>
            <a:r>
              <a:rPr lang="ru-RU" sz="3600" dirty="0" smtClean="0"/>
              <a:t>а</a:t>
            </a:r>
            <a:r>
              <a:rPr lang="ru-RU" sz="3600" baseline="30000" dirty="0" smtClean="0"/>
              <a:t>0</a:t>
            </a:r>
            <a:r>
              <a:rPr lang="ru-RU" sz="3600" dirty="0" smtClean="0"/>
              <a:t>                                            2) к</a:t>
            </a:r>
            <a:r>
              <a:rPr lang="ru-RU" sz="3600" baseline="30000" dirty="0" smtClean="0"/>
              <a:t>9</a:t>
            </a:r>
            <a:r>
              <a:rPr lang="ru-RU" sz="3600" dirty="0" smtClean="0"/>
              <a:t> : к</a:t>
            </a:r>
            <a:r>
              <a:rPr lang="ru-RU" sz="3600" baseline="30000" dirty="0" smtClean="0"/>
              <a:t>7</a:t>
            </a:r>
            <a:r>
              <a:rPr lang="en-US" sz="3600" dirty="0" smtClean="0"/>
              <a:t> </a:t>
            </a:r>
            <a:r>
              <a:rPr lang="ru-RU" sz="3600" dirty="0" smtClean="0"/>
              <a:t>               6) ссс</a:t>
            </a:r>
            <a:r>
              <a:rPr lang="ru-RU" sz="3600" baseline="30000" dirty="0" smtClean="0"/>
              <a:t>3</a:t>
            </a:r>
            <a:endParaRPr lang="ru-RU" sz="3600" dirty="0" smtClean="0"/>
          </a:p>
          <a:p>
            <a:pPr lvl="0">
              <a:buNone/>
            </a:pPr>
            <a:r>
              <a:rPr lang="ru-RU" sz="3600" dirty="0" smtClean="0"/>
              <a:t>   3) 5*5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                7)(-</a:t>
            </a:r>
            <a:r>
              <a:rPr lang="en-US" sz="3600" dirty="0" smtClean="0"/>
              <a:t>b</a:t>
            </a:r>
            <a:r>
              <a:rPr lang="ru-RU" sz="3600" dirty="0" smtClean="0"/>
              <a:t>)</a:t>
            </a:r>
            <a:r>
              <a:rPr lang="en-US" sz="3600" dirty="0" smtClean="0"/>
              <a:t>(-b)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(-b)</a:t>
            </a:r>
            <a:r>
              <a:rPr lang="ru-RU" sz="3600" dirty="0" smtClean="0"/>
              <a:t>              4)с</a:t>
            </a:r>
            <a:r>
              <a:rPr lang="ru-RU" sz="3600" baseline="30000" dirty="0" smtClean="0"/>
              <a:t>4</a:t>
            </a:r>
            <a:r>
              <a:rPr lang="ru-RU" sz="3600" dirty="0" smtClean="0"/>
              <a:t> : с</a:t>
            </a:r>
            <a:r>
              <a:rPr lang="en-US" sz="3600" dirty="0" smtClean="0"/>
              <a:t>               </a:t>
            </a:r>
            <a:r>
              <a:rPr lang="ru-RU" sz="3600" dirty="0" smtClean="0"/>
              <a:t>   8)у</a:t>
            </a:r>
            <a:r>
              <a:rPr lang="ru-RU" sz="3600" baseline="30000" dirty="0" smtClean="0"/>
              <a:t>4</a:t>
            </a:r>
            <a:r>
              <a:rPr lang="ru-RU" sz="3600" dirty="0" smtClean="0"/>
              <a:t>*у</a:t>
            </a:r>
            <a:r>
              <a:rPr lang="ru-RU" sz="3600" baseline="30000" dirty="0" smtClean="0"/>
              <a:t>6</a:t>
            </a:r>
            <a:r>
              <a:rPr lang="ru-RU" sz="3600" dirty="0" smtClean="0"/>
              <a:t>*у</a:t>
            </a: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67944" y="234888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Устный счет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48880"/>
            <a:ext cx="7848600" cy="4144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sz="3600" dirty="0" smtClean="0"/>
              <a:t>9)</a:t>
            </a:r>
            <a:r>
              <a:rPr lang="en-US" sz="3600" dirty="0" smtClean="0"/>
              <a:t> </a:t>
            </a:r>
            <a:r>
              <a:rPr lang="en-US" sz="3600" dirty="0" err="1" smtClean="0"/>
              <a:t>r</a:t>
            </a:r>
            <a:r>
              <a:rPr lang="en-US" sz="3600" baseline="30000" dirty="0" err="1" smtClean="0"/>
              <a:t>n</a:t>
            </a:r>
            <a:r>
              <a:rPr lang="en-US" sz="3600" dirty="0" smtClean="0"/>
              <a:t> : r       </a:t>
            </a:r>
            <a:r>
              <a:rPr lang="ru-RU" sz="3600" dirty="0" smtClean="0"/>
              <a:t>        </a:t>
            </a:r>
            <a:r>
              <a:rPr lang="en-US" sz="3600" dirty="0" smtClean="0"/>
              <a:t>    </a:t>
            </a:r>
            <a:r>
              <a:rPr lang="ru-RU" sz="3600" dirty="0" smtClean="0"/>
              <a:t> 13)  </a:t>
            </a:r>
            <a:r>
              <a:rPr lang="en-US" sz="3600" dirty="0" smtClean="0"/>
              <a:t>7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</a:t>
            </a:r>
            <a:r>
              <a:rPr lang="ru-RU" sz="3600" dirty="0" smtClean="0"/>
              <a:t>: 49  </a:t>
            </a:r>
          </a:p>
          <a:p>
            <a:pPr lvl="0">
              <a:buNone/>
            </a:pPr>
            <a:r>
              <a:rPr lang="ru-RU" sz="3600" dirty="0" smtClean="0"/>
              <a:t>    10)7</a:t>
            </a:r>
            <a:r>
              <a:rPr lang="ru-RU" sz="3600" baseline="30000" dirty="0" smtClean="0"/>
              <a:t>4</a:t>
            </a:r>
            <a:r>
              <a:rPr lang="ru-RU" sz="3600" dirty="0" smtClean="0"/>
              <a:t>*49*7</a:t>
            </a:r>
            <a:r>
              <a:rPr lang="ru-RU" sz="3600" baseline="30000" dirty="0" smtClean="0"/>
              <a:t>3</a:t>
            </a:r>
            <a:r>
              <a:rPr lang="ru-RU" sz="3600" dirty="0" smtClean="0"/>
              <a:t>             14)  16 : 4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   </a:t>
            </a:r>
          </a:p>
          <a:p>
            <a:pPr lvl="0">
              <a:buNone/>
            </a:pPr>
            <a:r>
              <a:rPr lang="ru-RU" sz="3600" dirty="0" smtClean="0"/>
              <a:t>    11)64 : 8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               15)  а</a:t>
            </a:r>
            <a:r>
              <a:rPr lang="ru-RU" sz="3600" baseline="30000" dirty="0" smtClean="0"/>
              <a:t>2</a:t>
            </a:r>
            <a:r>
              <a:rPr lang="en-US" sz="3600" baseline="30000" dirty="0" err="1" smtClean="0"/>
              <a:t>n</a:t>
            </a:r>
            <a:r>
              <a:rPr lang="en-US" sz="3600" dirty="0" err="1" smtClean="0"/>
              <a:t>a</a:t>
            </a:r>
            <a:r>
              <a:rPr lang="en-US" sz="3600" baseline="30000" dirty="0" err="1" smtClean="0"/>
              <a:t>n</a:t>
            </a:r>
            <a:r>
              <a:rPr lang="ru-RU" sz="3600" dirty="0" smtClean="0"/>
              <a:t>  </a:t>
            </a:r>
          </a:p>
          <a:p>
            <a:pPr lvl="0">
              <a:buNone/>
            </a:pPr>
            <a:r>
              <a:rPr lang="ru-RU" sz="3600" dirty="0" smtClean="0"/>
              <a:t>    12)х</a:t>
            </a:r>
            <a:r>
              <a:rPr lang="ru-RU" sz="3600" baseline="30000" dirty="0" smtClean="0"/>
              <a:t>9</a:t>
            </a:r>
            <a:r>
              <a:rPr lang="ru-RU" sz="3600" dirty="0" smtClean="0"/>
              <a:t> : </a:t>
            </a:r>
            <a:r>
              <a:rPr lang="ru-RU" sz="3600" dirty="0" err="1" smtClean="0"/>
              <a:t>х</a:t>
            </a:r>
            <a:r>
              <a:rPr lang="en-US" sz="3600" baseline="30000" dirty="0" smtClean="0"/>
              <a:t>m</a:t>
            </a:r>
            <a:r>
              <a:rPr lang="ru-RU" sz="3600" dirty="0" smtClean="0"/>
              <a:t>                 16)   у</a:t>
            </a:r>
            <a:r>
              <a:rPr lang="en-US" sz="3600" baseline="30000" dirty="0" smtClean="0"/>
              <a:t>n</a:t>
            </a:r>
            <a:r>
              <a:rPr lang="ru-RU" sz="3600" dirty="0" smtClean="0"/>
              <a:t> : у</a:t>
            </a:r>
            <a:r>
              <a:rPr lang="ru-RU" sz="3600" baseline="30000" dirty="0" smtClean="0"/>
              <a:t>4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123" name="Picture 3" descr="C:\Users\Alexander\AppData\Local\Microsoft\Windows\Temporary Internet Files\Content.IE5\WWW1N5GF\MM90028300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В ГРУППАХ</a:t>
            </a:r>
            <a:endParaRPr lang="ru-RU" b="1" dirty="0"/>
          </a:p>
        </p:txBody>
      </p:sp>
      <p:pic>
        <p:nvPicPr>
          <p:cNvPr id="6" name="Содержимое 5" descr="ГРУПП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060848"/>
            <a:ext cx="5524286" cy="3666745"/>
          </a:xfrm>
        </p:spPr>
      </p:pic>
      <p:pic>
        <p:nvPicPr>
          <p:cNvPr id="2050" name="Picture 2" descr="C:\Users\Alexander\AppData\Local\Microsoft\Windows\Temporary Internet Files\Content.IE5\TYAVBZHJ\MM90029710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764704"/>
            <a:ext cx="952500" cy="952500"/>
          </a:xfrm>
          <a:prstGeom prst="rect">
            <a:avLst/>
          </a:prstGeom>
          <a:noFill/>
        </p:spPr>
      </p:pic>
      <p:pic>
        <p:nvPicPr>
          <p:cNvPr id="2051" name="Picture 3" descr="C:\Users\Alexander\AppData\Local\Microsoft\Windows\Temporary Internet Files\Content.IE5\TYAVBZHJ\MM90029710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19672" y="3645024"/>
          <a:ext cx="1080120" cy="649526"/>
        </p:xfrm>
        <a:graphic>
          <a:graphicData uri="http://schemas.openxmlformats.org/presentationml/2006/ole">
            <p:oleObj spid="_x0000_s1026" name="Формула" r:id="rId3" imgW="520700" imgH="419100" progId="Equation.3">
              <p:embed/>
            </p:oleObj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788024" y="3545799"/>
          <a:ext cx="1152128" cy="718209"/>
        </p:xfrm>
        <a:graphic>
          <a:graphicData uri="http://schemas.openxmlformats.org/presentationml/2006/ole">
            <p:oleObj spid="_x0000_s1025" name="Формула" r:id="rId4" imgW="736600" imgH="457200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2060848"/>
            <a:ext cx="77768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Представьте в виде степени произведение: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а)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б) х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в)  (-7)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(-7)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(- 7)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г) 3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Представьте в виде степени частное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2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 2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б)  (0,1)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(0,1)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в) 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г)  (- 0,5)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(-0,5)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Найдите значение выражения: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23928" y="379949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2)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27584" y="4253027"/>
            <a:ext cx="75608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Замените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степенью с основанием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так, чтобы полученное равенство было тождеством: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а) 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 =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б)  хс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в) 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 =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г)  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 =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Упростите выражение: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а) 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б)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)(-х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           в) у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г)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38610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764704"/>
            <a:ext cx="7357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ЗАДАНИЯ 1 ГРУППЫ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787923" y="2967335"/>
            <a:ext cx="75681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САМОСТОЯТЕЛЬНАЯ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1539" name="Picture 35" descr="C:\Users\Alexander\AppData\Local\Microsoft\Windows\Temporary Internet Files\Content.IE5\TYAVBZHJ\MM90035660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1150615" cy="1150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836712"/>
            <a:ext cx="59046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 ВАРИАНТ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2 ВАРИАНТ</a:t>
            </a:r>
          </a:p>
          <a:p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1)                                                   1) 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2)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3)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4)   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5) 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а                                              6) 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7) 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8) 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                                                9)        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10)  </a:t>
            </a:r>
            <a:endParaRPr lang="ru-RU" sz="2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484784"/>
            <a:ext cx="386198" cy="40652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84784"/>
            <a:ext cx="432048" cy="432048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957979"/>
            <a:ext cx="288032" cy="411475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957979"/>
            <a:ext cx="288032" cy="41147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492896"/>
            <a:ext cx="252028" cy="360041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287159"/>
            <a:ext cx="360040" cy="514343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779407"/>
            <a:ext cx="360040" cy="480053"/>
          </a:xfrm>
          <a:prstGeom prst="rect">
            <a:avLst/>
          </a:prstGeom>
          <a:noFill/>
        </p:spPr>
      </p:pic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791215"/>
            <a:ext cx="360040" cy="514343"/>
          </a:xfrm>
          <a:prstGeom prst="rect">
            <a:avLst/>
          </a:prstGeom>
          <a:noFill/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356992"/>
            <a:ext cx="288032" cy="411475"/>
          </a:xfrm>
          <a:prstGeom prst="rect">
            <a:avLst/>
          </a:prstGeom>
          <a:noFill/>
        </p:spPr>
      </p:pic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326131"/>
            <a:ext cx="288032" cy="411475"/>
          </a:xfrm>
          <a:prstGeom prst="rect">
            <a:avLst/>
          </a:prstGeom>
          <a:noFill/>
        </p:spPr>
      </p:pic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715511"/>
            <a:ext cx="360040" cy="480053"/>
          </a:xfrm>
          <a:prstGeom prst="rect">
            <a:avLst/>
          </a:prstGeom>
          <a:noFill/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221088"/>
            <a:ext cx="288033" cy="443129"/>
          </a:xfrm>
          <a:prstGeom prst="rect">
            <a:avLst/>
          </a:prstGeom>
          <a:noFill/>
        </p:spPr>
      </p:pic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118220"/>
            <a:ext cx="360040" cy="514344"/>
          </a:xfrm>
          <a:prstGeom prst="rect">
            <a:avLst/>
          </a:prstGeom>
          <a:noFill/>
        </p:spPr>
      </p:pic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5" name="Picture 2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622276"/>
            <a:ext cx="360040" cy="514344"/>
          </a:xfrm>
          <a:prstGeom prst="rect">
            <a:avLst/>
          </a:prstGeom>
          <a:noFill/>
        </p:spPr>
      </p:pic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7" name="Picture 2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725144"/>
            <a:ext cx="432048" cy="432048"/>
          </a:xfrm>
          <a:prstGeom prst="rect">
            <a:avLst/>
          </a:prstGeom>
          <a:noFill/>
        </p:spPr>
      </p:pic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9" name="Picture 3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085184"/>
            <a:ext cx="360040" cy="514343"/>
          </a:xfrm>
          <a:prstGeom prst="rect">
            <a:avLst/>
          </a:prstGeom>
          <a:noFill/>
        </p:spPr>
      </p:pic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1" name="Picture 3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054323"/>
            <a:ext cx="360040" cy="514343"/>
          </a:xfrm>
          <a:prstGeom prst="rect">
            <a:avLst/>
          </a:prstGeom>
          <a:noFill/>
        </p:spPr>
      </p:pic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3" name="Picture 3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81421"/>
            <a:ext cx="360040" cy="514343"/>
          </a:xfrm>
          <a:prstGeom prst="rect">
            <a:avLst/>
          </a:prstGeom>
          <a:noFill/>
        </p:spPr>
      </p:pic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5" name="Picture 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517232"/>
            <a:ext cx="504056" cy="504056"/>
          </a:xfrm>
          <a:prstGeom prst="rect">
            <a:avLst/>
          </a:prstGeom>
          <a:noFill/>
        </p:spPr>
      </p:pic>
      <p:pic>
        <p:nvPicPr>
          <p:cNvPr id="22567" name="Picture 39" descr="C:\Users\Alexander\AppData\Local\Microsoft\Windows\Temporary Internet Files\Content.IE5\TYAVBZHJ\MM900178301[1]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64288" y="4653136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69978" y="620688"/>
            <a:ext cx="3906839" cy="533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Рефлексия: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сегодня я узнал…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было интересно…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было трудно…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выполнял задания…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понял, что…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теперь я могу…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почувствовал, что…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приобрел…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научился…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у меня получилось 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смог…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попробую…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меня удивило…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урок дал мне для жизни…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мне захотелось…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4097" name="Picture 1" descr="C:\Users\Alexander\AppData\Local\Microsoft\Windows\Temporary Internet Files\Content.IE5\WWW1N5GF\MM9003566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97646"/>
            <a:ext cx="1002407" cy="1082600"/>
          </a:xfrm>
          <a:prstGeom prst="rect">
            <a:avLst/>
          </a:prstGeom>
          <a:noFill/>
        </p:spPr>
      </p:pic>
      <p:pic>
        <p:nvPicPr>
          <p:cNvPr id="4098" name="Picture 2" descr="C:\Users\Alexander\AppData\Local\Microsoft\Windows\Temporary Internet Files\Content.IE5\WWW1N5GF\MM9003566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8575" y="669254"/>
            <a:ext cx="1021817" cy="1103562"/>
          </a:xfrm>
          <a:prstGeom prst="rect">
            <a:avLst/>
          </a:prstGeom>
          <a:noFill/>
        </p:spPr>
      </p:pic>
      <p:pic>
        <p:nvPicPr>
          <p:cNvPr id="4099" name="Picture 3" descr="C:\Users\Alexander\AppData\Local\Microsoft\Windows\Temporary Internet Files\Content.IE5\WWW1N5GF\MM9003566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976" y="4365104"/>
            <a:ext cx="981071" cy="1059557"/>
          </a:xfrm>
          <a:prstGeom prst="rect">
            <a:avLst/>
          </a:prstGeom>
          <a:noFill/>
        </p:spPr>
      </p:pic>
      <p:pic>
        <p:nvPicPr>
          <p:cNvPr id="4100" name="Picture 4" descr="C:\Users\Alexander\AppData\Local\Microsoft\Windows\Temporary Internet Files\Content.IE5\WWW1N5GF\MM9003566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365104"/>
            <a:ext cx="1047745" cy="1131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434</TotalTime>
  <Words>308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10069046</vt:lpstr>
      <vt:lpstr>Microsoft Equation 3.0</vt:lpstr>
      <vt:lpstr>Тема  урока:</vt:lpstr>
      <vt:lpstr>Умножение и деление степеней </vt:lpstr>
      <vt:lpstr>            Устный счет</vt:lpstr>
      <vt:lpstr>Устный счет</vt:lpstr>
      <vt:lpstr>РАБОТА В ГРУППАХ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SPecialiST</cp:lastModifiedBy>
  <cp:revision>47</cp:revision>
  <dcterms:created xsi:type="dcterms:W3CDTF">2011-08-18T13:52:20Z</dcterms:created>
  <dcterms:modified xsi:type="dcterms:W3CDTF">2013-12-11T18:28:32Z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