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2" autoAdjust="0"/>
    <p:restoredTop sz="94660"/>
  </p:normalViewPr>
  <p:slideViewPr>
    <p:cSldViewPr>
      <p:cViewPr>
        <p:scale>
          <a:sx n="50" d="100"/>
          <a:sy n="50" d="100"/>
        </p:scale>
        <p:origin x="-1758"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F0C6729-3F18-4122-B406-664EC1A31726}" type="datetimeFigureOut">
              <a:rPr lang="ru-RU"/>
              <a:pPr>
                <a:defRPr/>
              </a:pPr>
              <a:t>25.11.2015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007698-4266-4ADF-AD9B-9089589A87D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4C89D4-7ACA-46D4-837B-D349118CCC45}" type="datetimeFigureOut">
              <a:rPr lang="ru-RU"/>
              <a:pPr>
                <a:defRPr/>
              </a:pPr>
              <a:t>25.11.2015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B2E2B0-CE58-43A1-9DD1-186D8F735A5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62903C-88F6-458C-9122-6EF75F0BFC40}" type="datetimeFigureOut">
              <a:rPr lang="ru-RU"/>
              <a:pPr>
                <a:defRPr/>
              </a:pPr>
              <a:t>25.11.2015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E39C6B-E44F-4445-83BE-4CC5FB9037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8DD72D-2E3C-4827-9CA7-8EF3265578DD}" type="datetimeFigureOut">
              <a:rPr lang="ru-RU"/>
              <a:pPr>
                <a:defRPr/>
              </a:pPr>
              <a:t>25.11.2015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C16466-5BE2-4776-9F70-B57358A937E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37D1CBC-C302-431E-8B27-E139BC4D4D08}" type="datetimeFigureOut">
              <a:rPr lang="ru-RU"/>
              <a:pPr>
                <a:defRPr/>
              </a:pPr>
              <a:t>25.11.2015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31C830-6AA3-4801-A5C0-54D794CDC4C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97C280-4D71-422F-B1A7-DC3C00BA8B4A}" type="datetimeFigureOut">
              <a:rPr lang="ru-RU"/>
              <a:pPr>
                <a:defRPr/>
              </a:pPr>
              <a:t>25.11.2015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41389F-E6FB-49EA-A351-CB2BC20AE7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C7B2B9B-6098-4918-AEBE-167FA197B847}" type="datetimeFigureOut">
              <a:rPr lang="ru-RU"/>
              <a:pPr>
                <a:defRPr/>
              </a:pPr>
              <a:t>25.11.2015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34E14CA-325A-47DB-B687-EB39ECF9B58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216EC29-ADB0-4AF0-B866-C1070A5687A9}" type="datetimeFigureOut">
              <a:rPr lang="ru-RU"/>
              <a:pPr>
                <a:defRPr/>
              </a:pPr>
              <a:t>25.11.2015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82C034-44A1-424B-AC97-8BE7487EBB3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1F8BC3C-F935-406B-A8D5-8C54122C412E}" type="datetimeFigureOut">
              <a:rPr lang="ru-RU"/>
              <a:pPr>
                <a:defRPr/>
              </a:pPr>
              <a:t>25.11.2015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9C3C388-A1AB-4C26-ACA9-8810993EBA4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7B8BC8-DF03-454C-8734-77BDC7C814D9}" type="datetimeFigureOut">
              <a:rPr lang="ru-RU"/>
              <a:pPr>
                <a:defRPr/>
              </a:pPr>
              <a:t>25.11.2015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E5858F-ED5A-4223-97F2-461F0947D4A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F5E8E1-D3F9-40CF-9E72-E1173E712F28}" type="datetimeFigureOut">
              <a:rPr lang="ru-RU"/>
              <a:pPr>
                <a:defRPr/>
              </a:pPr>
              <a:t>25.11.2015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56D46E6-2F73-478D-8D2A-EFA36AF2E0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ABDDC4-7293-4464-B14D-390663C0A38A}" type="datetimeFigureOut">
              <a:rPr lang="ru-RU"/>
              <a:pPr>
                <a:defRPr/>
              </a:pPr>
              <a:t>25.11.2015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D62E91-64C6-4B2C-8542-92543B3F168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5400" b="1" kern="1200">
          <a:ln w="12700">
            <a:solidFill>
              <a:schemeClr val="tx2">
                <a:satMod val="155000"/>
              </a:schemeClr>
            </a:solidFill>
            <a:prstDash val="solid"/>
          </a:ln>
          <a:solidFill>
            <a:srgbClr val="DAFCFF"/>
          </a:solidFill>
          <a:effectLst>
            <a:outerShdw blurRad="41275" dist="20320" dir="1800000" algn="tl" rotWithShape="0">
              <a:srgbClr val="000000">
                <a:alpha val="40000"/>
              </a:srgbClr>
            </a:outerShdw>
          </a:effectLst>
          <a:latin typeface="Constantia" pitchFamily="18" charset="0"/>
          <a:ea typeface="+mj-ea"/>
          <a:cs typeface="+mj-cs"/>
        </a:defRPr>
      </a:lvl1pPr>
      <a:lvl2pPr algn="ctr" rtl="0" eaLnBrk="0" fontAlgn="base" hangingPunct="0">
        <a:spcBef>
          <a:spcPct val="0"/>
        </a:spcBef>
        <a:spcAft>
          <a:spcPct val="0"/>
        </a:spcAft>
        <a:defRPr sz="5400" b="1">
          <a:solidFill>
            <a:srgbClr val="DAFCFF"/>
          </a:solidFill>
          <a:latin typeface="Constantia" pitchFamily="18" charset="0"/>
        </a:defRPr>
      </a:lvl2pPr>
      <a:lvl3pPr algn="ctr" rtl="0" eaLnBrk="0" fontAlgn="base" hangingPunct="0">
        <a:spcBef>
          <a:spcPct val="0"/>
        </a:spcBef>
        <a:spcAft>
          <a:spcPct val="0"/>
        </a:spcAft>
        <a:defRPr sz="5400" b="1">
          <a:solidFill>
            <a:srgbClr val="DAFCFF"/>
          </a:solidFill>
          <a:latin typeface="Constantia" pitchFamily="18" charset="0"/>
        </a:defRPr>
      </a:lvl3pPr>
      <a:lvl4pPr algn="ctr" rtl="0" eaLnBrk="0" fontAlgn="base" hangingPunct="0">
        <a:spcBef>
          <a:spcPct val="0"/>
        </a:spcBef>
        <a:spcAft>
          <a:spcPct val="0"/>
        </a:spcAft>
        <a:defRPr sz="5400" b="1">
          <a:solidFill>
            <a:srgbClr val="DAFCFF"/>
          </a:solidFill>
          <a:latin typeface="Constantia" pitchFamily="18" charset="0"/>
        </a:defRPr>
      </a:lvl4pPr>
      <a:lvl5pPr algn="ctr" rtl="0" eaLnBrk="0" fontAlgn="base" hangingPunct="0">
        <a:spcBef>
          <a:spcPct val="0"/>
        </a:spcBef>
        <a:spcAft>
          <a:spcPct val="0"/>
        </a:spcAft>
        <a:defRPr sz="5400" b="1">
          <a:solidFill>
            <a:srgbClr val="DAFCFF"/>
          </a:solidFill>
          <a:latin typeface="Constantia" pitchFamily="18" charset="0"/>
        </a:defRPr>
      </a:lvl5pPr>
      <a:lvl6pPr marL="457200" algn="ctr" rtl="0" eaLnBrk="1" fontAlgn="base" hangingPunct="1">
        <a:spcBef>
          <a:spcPct val="0"/>
        </a:spcBef>
        <a:spcAft>
          <a:spcPct val="0"/>
        </a:spcAft>
        <a:defRPr sz="5400" b="1">
          <a:solidFill>
            <a:srgbClr val="DAFCFF"/>
          </a:solidFill>
          <a:latin typeface="Constantia" pitchFamily="18" charset="0"/>
        </a:defRPr>
      </a:lvl6pPr>
      <a:lvl7pPr marL="914400" algn="ctr" rtl="0" eaLnBrk="1" fontAlgn="base" hangingPunct="1">
        <a:spcBef>
          <a:spcPct val="0"/>
        </a:spcBef>
        <a:spcAft>
          <a:spcPct val="0"/>
        </a:spcAft>
        <a:defRPr sz="5400" b="1">
          <a:solidFill>
            <a:srgbClr val="DAFCFF"/>
          </a:solidFill>
          <a:latin typeface="Constantia" pitchFamily="18" charset="0"/>
        </a:defRPr>
      </a:lvl7pPr>
      <a:lvl8pPr marL="1371600" algn="ctr" rtl="0" eaLnBrk="1" fontAlgn="base" hangingPunct="1">
        <a:spcBef>
          <a:spcPct val="0"/>
        </a:spcBef>
        <a:spcAft>
          <a:spcPct val="0"/>
        </a:spcAft>
        <a:defRPr sz="5400" b="1">
          <a:solidFill>
            <a:srgbClr val="DAFCFF"/>
          </a:solidFill>
          <a:latin typeface="Constantia" pitchFamily="18" charset="0"/>
        </a:defRPr>
      </a:lvl8pPr>
      <a:lvl9pPr marL="1828800" algn="ctr" rtl="0" eaLnBrk="1" fontAlgn="base" hangingPunct="1">
        <a:spcBef>
          <a:spcPct val="0"/>
        </a:spcBef>
        <a:spcAft>
          <a:spcPct val="0"/>
        </a:spcAft>
        <a:defRPr sz="5400" b="1">
          <a:solidFill>
            <a:srgbClr val="DAFCFF"/>
          </a:solidFill>
          <a:latin typeface="Constantia" pitchFamily="18" charset="0"/>
        </a:defRPr>
      </a:lvl9pPr>
    </p:titleStyle>
    <p:bodyStyle>
      <a:lvl1pPr marL="342900" indent="-342900" algn="l" rtl="0" eaLnBrk="0" fontAlgn="base" hangingPunct="0">
        <a:spcBef>
          <a:spcPct val="20000"/>
        </a:spcBef>
        <a:spcAft>
          <a:spcPct val="0"/>
        </a:spcAft>
        <a:buFont typeface="Arial" charset="0"/>
        <a:buChar char="•"/>
        <a:defRPr sz="32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1pPr>
      <a:lvl2pPr marL="742950" indent="-285750" algn="l" rtl="0" eaLnBrk="0" fontAlgn="base" hangingPunct="0">
        <a:spcBef>
          <a:spcPct val="20000"/>
        </a:spcBef>
        <a:spcAft>
          <a:spcPct val="0"/>
        </a:spcAft>
        <a:buFont typeface="Arial" charset="0"/>
        <a:buChar char="–"/>
        <a:defRPr sz="28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2pPr>
      <a:lvl3pPr marL="1143000" indent="-228600" algn="l" rtl="0" eaLnBrk="0" fontAlgn="base" hangingPunct="0">
        <a:spcBef>
          <a:spcPct val="20000"/>
        </a:spcBef>
        <a:spcAft>
          <a:spcPct val="0"/>
        </a:spcAft>
        <a:buFont typeface="Arial" charset="0"/>
        <a:buChar char="•"/>
        <a:defRPr sz="24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3pPr>
      <a:lvl4pPr marL="1600200" indent="-228600" algn="l" rtl="0" eaLnBrk="0" fontAlgn="base" hangingPunct="0">
        <a:spcBef>
          <a:spcPct val="20000"/>
        </a:spcBef>
        <a:spcAft>
          <a:spcPct val="0"/>
        </a:spcAft>
        <a:buFont typeface="Arial" charset="0"/>
        <a:buChar char="–"/>
        <a:defRPr sz="20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4pPr>
      <a:lvl5pPr marL="2057400" indent="-228600" algn="l" rtl="0" eaLnBrk="0" fontAlgn="base" hangingPunct="0">
        <a:spcBef>
          <a:spcPct val="20000"/>
        </a:spcBef>
        <a:spcAft>
          <a:spcPct val="0"/>
        </a:spcAft>
        <a:buFont typeface="Arial" charset="0"/>
        <a:buChar char="»"/>
        <a:defRPr sz="20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anothe.ucoz.ru/news/dekupazh_mebeli_i_tkani/2013-03-27-89" TargetMode="External"/><Relationship Id="rId2" Type="http://schemas.openxmlformats.org/officeDocument/2006/relationships/hyperlink" Target="http://bestgif.su/photo/spasibo/spasibo_za_urok/26-0-8160" TargetMode="External"/><Relationship Id="rId1" Type="http://schemas.openxmlformats.org/officeDocument/2006/relationships/slideLayout" Target="../slideLayouts/slideLayout3.xml"/><Relationship Id="rId5" Type="http://schemas.openxmlformats.org/officeDocument/2006/relationships/hyperlink" Target="http://www.liveinternet.ru/users/aspire/blog/" TargetMode="External"/><Relationship Id="rId4" Type="http://schemas.openxmlformats.org/officeDocument/2006/relationships/hyperlink" Target="http://odamochka.info/dekupazh-risovoj-bumagoj-stekl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48680"/>
            <a:ext cx="7772400" cy="1800200"/>
          </a:xfrm>
        </p:spPr>
        <p:txBody>
          <a:bodyPr>
            <a:normAutofit fontScale="90000"/>
          </a:bodyPr>
          <a:lstStyle/>
          <a:p>
            <a:pPr eaLnBrk="1" fontAlgn="auto" hangingPunct="1">
              <a:spcAft>
                <a:spcPts val="0"/>
              </a:spcAft>
              <a:defRPr/>
            </a:pPr>
            <a:r>
              <a:rPr lang="ru-RU" sz="4400" dirty="0" smtClean="0">
                <a:solidFill>
                  <a:schemeClr val="bg2">
                    <a:tint val="85000"/>
                    <a:satMod val="155000"/>
                  </a:schemeClr>
                </a:solidFill>
              </a:rPr>
              <a:t>Тема занятия: </a:t>
            </a:r>
            <a:br>
              <a:rPr lang="ru-RU" sz="4400" dirty="0" smtClean="0">
                <a:solidFill>
                  <a:schemeClr val="bg2">
                    <a:tint val="85000"/>
                    <a:satMod val="155000"/>
                  </a:schemeClr>
                </a:solidFill>
              </a:rPr>
            </a:br>
            <a:r>
              <a:rPr lang="ru-RU" sz="4400" dirty="0" smtClean="0">
                <a:solidFill>
                  <a:schemeClr val="bg2">
                    <a:tint val="85000"/>
                    <a:satMod val="155000"/>
                  </a:schemeClr>
                </a:solidFill>
              </a:rPr>
              <a:t>Декупаж. Подставка под чашку.</a:t>
            </a:r>
          </a:p>
        </p:txBody>
      </p:sp>
      <p:pic>
        <p:nvPicPr>
          <p:cNvPr id="13314" name="Рисунок 3"/>
          <p:cNvPicPr>
            <a:picLocks noChangeAspect="1"/>
          </p:cNvPicPr>
          <p:nvPr/>
        </p:nvPicPr>
        <p:blipFill>
          <a:blip r:embed="rId2"/>
          <a:srcRect/>
          <a:stretch>
            <a:fillRect/>
          </a:stretch>
        </p:blipFill>
        <p:spPr bwMode="auto">
          <a:xfrm>
            <a:off x="2124075" y="2420938"/>
            <a:ext cx="4824413"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rcRect/>
          <a:stretch>
            <a:fillRect/>
          </a:stretch>
        </p:blipFill>
        <p:spPr bwMode="auto">
          <a:xfrm>
            <a:off x="611188" y="260350"/>
            <a:ext cx="3292475" cy="2624138"/>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5210175" y="260350"/>
            <a:ext cx="2817813" cy="2673350"/>
          </a:xfrm>
          <a:prstGeom prst="rect">
            <a:avLst/>
          </a:prstGeom>
          <a:noFill/>
          <a:ln w="9525">
            <a:noFill/>
            <a:miter lim="800000"/>
            <a:headEnd/>
            <a:tailEnd/>
          </a:ln>
        </p:spPr>
      </p:pic>
      <p:pic>
        <p:nvPicPr>
          <p:cNvPr id="6" name="Рисунок 5"/>
          <p:cNvPicPr>
            <a:picLocks noChangeAspect="1"/>
          </p:cNvPicPr>
          <p:nvPr/>
        </p:nvPicPr>
        <p:blipFill>
          <a:blip r:embed="rId4"/>
          <a:srcRect/>
          <a:stretch>
            <a:fillRect/>
          </a:stretch>
        </p:blipFill>
        <p:spPr bwMode="auto">
          <a:xfrm>
            <a:off x="323850" y="3213100"/>
            <a:ext cx="4437063" cy="3365500"/>
          </a:xfrm>
          <a:prstGeom prst="rect">
            <a:avLst/>
          </a:prstGeom>
          <a:noFill/>
          <a:ln w="9525">
            <a:noFill/>
            <a:miter lim="800000"/>
            <a:headEnd/>
            <a:tailEnd/>
          </a:ln>
        </p:spPr>
      </p:pic>
      <p:pic>
        <p:nvPicPr>
          <p:cNvPr id="7" name="Рисунок 6"/>
          <p:cNvPicPr>
            <a:picLocks noChangeAspect="1"/>
          </p:cNvPicPr>
          <p:nvPr/>
        </p:nvPicPr>
        <p:blipFill>
          <a:blip r:embed="rId5"/>
          <a:srcRect/>
          <a:stretch>
            <a:fillRect/>
          </a:stretch>
        </p:blipFill>
        <p:spPr bwMode="auto">
          <a:xfrm>
            <a:off x="4992688" y="3044825"/>
            <a:ext cx="3467100" cy="353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548680"/>
            <a:ext cx="7772400" cy="780107"/>
          </a:xfrm>
        </p:spPr>
        <p:txBody>
          <a:bodyPr/>
          <a:lstStyle/>
          <a:p>
            <a:pPr eaLnBrk="1" hangingPunct="1">
              <a:defRPr/>
            </a:pPr>
            <a:r>
              <a:rPr lang="ru-RU" sz="2400" dirty="0">
                <a:effectLst/>
                <a:latin typeface="Arial"/>
                <a:ea typeface="Calibri"/>
              </a:rPr>
              <a:t>Для этого нам </a:t>
            </a:r>
            <a:r>
              <a:rPr lang="ru-RU" sz="2400" dirty="0" smtClean="0">
                <a:effectLst/>
                <a:latin typeface="Arial"/>
                <a:ea typeface="Calibri"/>
              </a:rPr>
              <a:t>потребуется:</a:t>
            </a:r>
            <a:endParaRPr lang="ru-RU" sz="2400" dirty="0"/>
          </a:p>
        </p:txBody>
      </p:sp>
      <p:pic>
        <p:nvPicPr>
          <p:cNvPr id="23554" name="Рисунок 1"/>
          <p:cNvPicPr>
            <a:picLocks noChangeAspect="1"/>
          </p:cNvPicPr>
          <p:nvPr/>
        </p:nvPicPr>
        <p:blipFill>
          <a:blip r:embed="rId2"/>
          <a:srcRect/>
          <a:stretch>
            <a:fillRect/>
          </a:stretch>
        </p:blipFill>
        <p:spPr bwMode="auto">
          <a:xfrm>
            <a:off x="1547813" y="1943100"/>
            <a:ext cx="6264275"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9532" y="692696"/>
            <a:ext cx="8568952" cy="1944216"/>
          </a:xfrm>
        </p:spPr>
        <p:txBody>
          <a:bodyPr>
            <a:noAutofit/>
          </a:bodyPr>
          <a:lstStyle/>
          <a:p>
            <a:pPr eaLnBrk="1" hangingPunct="1">
              <a:defRPr/>
            </a:pPr>
            <a:r>
              <a:rPr lang="ru-RU" sz="2400" dirty="0">
                <a:effectLst/>
                <a:latin typeface="Arial"/>
                <a:ea typeface="Calibri"/>
              </a:rPr>
              <a:t>Вот теперь мы готовы приступить, берем диск, клей и губку с прищепкой, чтобы не испачкаться держимся за прищепку. Наносим губкой на диск клей, разламываем скорлупу на кусочки и покрываем всю основу диска частичками скорлупы.</a:t>
            </a:r>
            <a:endParaRPr lang="ru-RU" sz="2400" dirty="0"/>
          </a:p>
        </p:txBody>
      </p:sp>
      <p:pic>
        <p:nvPicPr>
          <p:cNvPr id="24578" name="Рисунок 3"/>
          <p:cNvPicPr>
            <a:picLocks noChangeAspect="1"/>
          </p:cNvPicPr>
          <p:nvPr/>
        </p:nvPicPr>
        <p:blipFill>
          <a:blip r:embed="rId2"/>
          <a:srcRect/>
          <a:stretch>
            <a:fillRect/>
          </a:stretch>
        </p:blipFill>
        <p:spPr bwMode="auto">
          <a:xfrm>
            <a:off x="250825" y="3500438"/>
            <a:ext cx="3900488" cy="2925762"/>
          </a:xfrm>
          <a:prstGeom prst="rect">
            <a:avLst/>
          </a:prstGeom>
          <a:noFill/>
          <a:ln w="9525">
            <a:noFill/>
            <a:miter lim="800000"/>
            <a:headEnd/>
            <a:tailEnd/>
          </a:ln>
        </p:spPr>
      </p:pic>
      <p:pic>
        <p:nvPicPr>
          <p:cNvPr id="24579" name="Рисунок 1"/>
          <p:cNvPicPr>
            <a:picLocks noChangeAspect="1"/>
          </p:cNvPicPr>
          <p:nvPr/>
        </p:nvPicPr>
        <p:blipFill>
          <a:blip r:embed="rId3"/>
          <a:srcRect/>
          <a:stretch>
            <a:fillRect/>
          </a:stretch>
        </p:blipFill>
        <p:spPr bwMode="auto">
          <a:xfrm>
            <a:off x="4643438" y="3500438"/>
            <a:ext cx="4105275"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476672"/>
            <a:ext cx="7772400" cy="636091"/>
          </a:xfrm>
        </p:spPr>
        <p:txBody>
          <a:bodyPr/>
          <a:lstStyle/>
          <a:p>
            <a:pPr eaLnBrk="1" hangingPunct="1">
              <a:defRPr/>
            </a:pPr>
            <a:r>
              <a:rPr lang="ru-RU" sz="2400" dirty="0">
                <a:effectLst/>
                <a:latin typeface="Arial"/>
                <a:ea typeface="Calibri"/>
              </a:rPr>
              <a:t>Должно получиться вот так. </a:t>
            </a:r>
            <a:endParaRPr lang="ru-RU" sz="2400" dirty="0"/>
          </a:p>
        </p:txBody>
      </p:sp>
      <p:pic>
        <p:nvPicPr>
          <p:cNvPr id="25602" name="Рисунок 3"/>
          <p:cNvPicPr>
            <a:picLocks noChangeAspect="1"/>
          </p:cNvPicPr>
          <p:nvPr/>
        </p:nvPicPr>
        <p:blipFill>
          <a:blip r:embed="rId2"/>
          <a:srcRect/>
          <a:stretch>
            <a:fillRect/>
          </a:stretch>
        </p:blipFill>
        <p:spPr bwMode="auto">
          <a:xfrm>
            <a:off x="1476375" y="1484313"/>
            <a:ext cx="6443663" cy="48339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836712"/>
            <a:ext cx="7772400" cy="1500187"/>
          </a:xfrm>
        </p:spPr>
        <p:txBody>
          <a:bodyPr>
            <a:noAutofit/>
          </a:bodyPr>
          <a:lstStyle/>
          <a:p>
            <a:pPr eaLnBrk="1" hangingPunct="1">
              <a:defRPr/>
            </a:pPr>
            <a:r>
              <a:rPr lang="ru-RU" sz="2400" dirty="0">
                <a:effectLst/>
                <a:latin typeface="Arial"/>
                <a:ea typeface="Calibri"/>
              </a:rPr>
              <a:t>Теперь берем белую гуашь и </a:t>
            </a:r>
            <a:r>
              <a:rPr lang="ru-RU" sz="2400" dirty="0" smtClean="0">
                <a:effectLst/>
                <a:latin typeface="Arial"/>
                <a:ea typeface="Calibri"/>
              </a:rPr>
              <a:t>губку наносим </a:t>
            </a:r>
            <a:r>
              <a:rPr lang="ru-RU" sz="2400" dirty="0">
                <a:effectLst/>
                <a:latin typeface="Arial"/>
                <a:ea typeface="Calibri"/>
              </a:rPr>
              <a:t>тонким слоем гуашь на всю поверхность яичной скорлупы.</a:t>
            </a:r>
            <a:endParaRPr lang="ru-RU" sz="2400" dirty="0"/>
          </a:p>
        </p:txBody>
      </p:sp>
      <p:pic>
        <p:nvPicPr>
          <p:cNvPr id="26626" name="Рисунок 3"/>
          <p:cNvPicPr>
            <a:picLocks noChangeAspect="1"/>
          </p:cNvPicPr>
          <p:nvPr/>
        </p:nvPicPr>
        <p:blipFill>
          <a:blip r:embed="rId2"/>
          <a:srcRect/>
          <a:stretch>
            <a:fillRect/>
          </a:stretch>
        </p:blipFill>
        <p:spPr bwMode="auto">
          <a:xfrm>
            <a:off x="323850" y="2586038"/>
            <a:ext cx="4035425" cy="3675062"/>
          </a:xfrm>
          <a:prstGeom prst="rect">
            <a:avLst/>
          </a:prstGeom>
          <a:noFill/>
          <a:ln w="9525">
            <a:noFill/>
            <a:miter lim="800000"/>
            <a:headEnd/>
            <a:tailEnd/>
          </a:ln>
        </p:spPr>
      </p:pic>
      <p:pic>
        <p:nvPicPr>
          <p:cNvPr id="26627" name="Рисунок 4"/>
          <p:cNvPicPr>
            <a:picLocks noChangeAspect="1"/>
          </p:cNvPicPr>
          <p:nvPr/>
        </p:nvPicPr>
        <p:blipFill>
          <a:blip r:embed="rId3"/>
          <a:srcRect/>
          <a:stretch>
            <a:fillRect/>
          </a:stretch>
        </p:blipFill>
        <p:spPr bwMode="auto">
          <a:xfrm>
            <a:off x="4787900" y="2586038"/>
            <a:ext cx="4187825" cy="367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332656"/>
            <a:ext cx="7772400" cy="864096"/>
          </a:xfrm>
        </p:spPr>
        <p:txBody>
          <a:bodyPr>
            <a:noAutofit/>
          </a:bodyPr>
          <a:lstStyle/>
          <a:p>
            <a:pPr algn="ctr" eaLnBrk="1" hangingPunct="1">
              <a:defRPr/>
            </a:pPr>
            <a:r>
              <a:rPr lang="ru-RU" sz="3200" dirty="0" smtClean="0"/>
              <a:t>Кроссворд</a:t>
            </a:r>
            <a:endParaRPr lang="ru-RU" sz="3200" dirty="0"/>
          </a:p>
        </p:txBody>
      </p:sp>
      <p:sp>
        <p:nvSpPr>
          <p:cNvPr id="27650" name="Rectangle 1"/>
          <p:cNvSpPr>
            <a:spLocks noChangeArrowheads="1"/>
          </p:cNvSpPr>
          <p:nvPr/>
        </p:nvSpPr>
        <p:spPr bwMode="auto">
          <a:xfrm>
            <a:off x="1533525" y="2400300"/>
            <a:ext cx="9144000" cy="457200"/>
          </a:xfrm>
          <a:prstGeom prst="rect">
            <a:avLst/>
          </a:prstGeom>
          <a:noFill/>
          <a:ln w="9525">
            <a:noFill/>
            <a:miter lim="800000"/>
            <a:headEnd/>
            <a:tailEnd/>
          </a:ln>
        </p:spPr>
        <p:txBody>
          <a:bodyPr wrap="none" anchor="ctr">
            <a:spAutoFit/>
          </a:bodyPr>
          <a:lstStyle/>
          <a:p>
            <a:endParaRPr lang="ru-RU"/>
          </a:p>
        </p:txBody>
      </p:sp>
      <p:graphicFrame>
        <p:nvGraphicFramePr>
          <p:cNvPr id="7" name="Таблица 6"/>
          <p:cNvGraphicFramePr>
            <a:graphicFrameLocks noGrp="1"/>
          </p:cNvGraphicFramePr>
          <p:nvPr/>
        </p:nvGraphicFramePr>
        <p:xfrm>
          <a:off x="827088" y="1557338"/>
          <a:ext cx="1787525" cy="427037"/>
        </p:xfrm>
        <a:graphic>
          <a:graphicData uri="http://schemas.openxmlformats.org/drawingml/2006/table">
            <a:tbl>
              <a:tblPr firstRow="1" firstCol="1" bandRow="1"/>
              <a:tblGrid>
                <a:gridCol w="357505"/>
                <a:gridCol w="357505"/>
                <a:gridCol w="357505"/>
                <a:gridCol w="357505"/>
                <a:gridCol w="357505"/>
              </a:tblGrid>
              <a:tr h="0">
                <a:tc>
                  <a:txBody>
                    <a:bodyPr/>
                    <a:lstStyle/>
                    <a:p>
                      <a:pPr algn="ctr">
                        <a:spcAft>
                          <a:spcPts val="0"/>
                        </a:spcAft>
                      </a:pPr>
                      <a:r>
                        <a:rPr lang="ru-RU" sz="2800" b="1">
                          <a:solidFill>
                            <a:srgbClr val="FFFF00"/>
                          </a:solidFill>
                          <a:effectLst/>
                          <a:latin typeface="Arial"/>
                          <a:ea typeface="Calibri"/>
                          <a:cs typeface="Times New Roman"/>
                        </a:rPr>
                        <a:t>д</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и</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с</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a:solidFill>
                            <a:srgbClr val="FFFF00"/>
                          </a:solidFill>
                          <a:effectLst/>
                          <a:latin typeface="Arial"/>
                          <a:ea typeface="Calibri"/>
                          <a:cs typeface="Times New Roman"/>
                        </a:rPr>
                        <a:t> </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8" name="Таблица 7"/>
          <p:cNvGraphicFramePr>
            <a:graphicFrameLocks noGrp="1"/>
          </p:cNvGraphicFramePr>
          <p:nvPr/>
        </p:nvGraphicFramePr>
        <p:xfrm>
          <a:off x="1908175" y="1989138"/>
          <a:ext cx="357188" cy="2560637"/>
        </p:xfrm>
        <a:graphic>
          <a:graphicData uri="http://schemas.openxmlformats.org/drawingml/2006/table">
            <a:tbl>
              <a:tblPr firstRow="1" firstCol="1" bandRow="1"/>
              <a:tblGrid>
                <a:gridCol w="357505"/>
              </a:tblGrid>
              <a:tr h="0">
                <a:tc>
                  <a:txBody>
                    <a:bodyPr/>
                    <a:lstStyle/>
                    <a:p>
                      <a:pPr algn="ctr">
                        <a:spcAft>
                          <a:spcPts val="0"/>
                        </a:spcAft>
                      </a:pPr>
                      <a:r>
                        <a:rPr lang="ru-RU" sz="2800" b="1" dirty="0">
                          <a:solidFill>
                            <a:srgbClr val="FFFF00"/>
                          </a:solidFill>
                          <a:effectLst/>
                          <a:latin typeface="Arial"/>
                          <a:ea typeface="Calibri"/>
                          <a:cs typeface="Times New Roman"/>
                        </a:rPr>
                        <a:t>р</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а</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с</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smtClean="0">
                          <a:solidFill>
                            <a:srgbClr val="FFFF00"/>
                          </a:solidFill>
                          <a:effectLst/>
                          <a:latin typeface="Arial"/>
                          <a:ea typeface="Calibri"/>
                          <a:cs typeface="Times New Roman"/>
                        </a:rPr>
                        <a:t>а</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 </a:t>
                      </a:r>
                      <a:endParaRPr lang="ru-RU" sz="28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9" name="Таблица 8"/>
          <p:cNvGraphicFramePr>
            <a:graphicFrameLocks noGrp="1"/>
          </p:cNvGraphicFramePr>
          <p:nvPr/>
        </p:nvGraphicFramePr>
        <p:xfrm>
          <a:off x="395288" y="3716338"/>
          <a:ext cx="1430337" cy="427037"/>
        </p:xfrm>
        <a:graphic>
          <a:graphicData uri="http://schemas.openxmlformats.org/drawingml/2006/table">
            <a:tbl>
              <a:tblPr firstRow="1" firstCol="1" bandRow="1"/>
              <a:tblGrid>
                <a:gridCol w="357505"/>
                <a:gridCol w="357505"/>
                <a:gridCol w="357505"/>
                <a:gridCol w="357505"/>
              </a:tblGrid>
              <a:tr h="0">
                <a:tc>
                  <a:txBody>
                    <a:bodyPr/>
                    <a:lstStyle/>
                    <a:p>
                      <a:pPr algn="ctr">
                        <a:spcAft>
                          <a:spcPts val="0"/>
                        </a:spcAft>
                      </a:pPr>
                      <a:r>
                        <a:rPr lang="ru-RU" sz="2800" b="1">
                          <a:solidFill>
                            <a:srgbClr val="FFFF00"/>
                          </a:solidFill>
                          <a:effectLst/>
                          <a:latin typeface="Arial"/>
                          <a:ea typeface="Calibri"/>
                          <a:cs typeface="Times New Roman"/>
                        </a:rPr>
                        <a:t>г</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у</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б</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a:solidFill>
                            <a:srgbClr val="FFFF00"/>
                          </a:solidFill>
                          <a:effectLst/>
                          <a:latin typeface="Arial"/>
                          <a:ea typeface="Calibri"/>
                          <a:cs typeface="Times New Roman"/>
                        </a:rPr>
                        <a:t>к</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Таблица 9"/>
          <p:cNvGraphicFramePr>
            <a:graphicFrameLocks noGrp="1"/>
          </p:cNvGraphicFramePr>
          <p:nvPr/>
        </p:nvGraphicFramePr>
        <p:xfrm>
          <a:off x="2268538" y="2859088"/>
          <a:ext cx="2501900" cy="427037"/>
        </p:xfrm>
        <a:graphic>
          <a:graphicData uri="http://schemas.openxmlformats.org/drawingml/2006/table">
            <a:tbl>
              <a:tblPr firstRow="1" firstCol="1" bandRow="1"/>
              <a:tblGrid>
                <a:gridCol w="357505"/>
                <a:gridCol w="357505"/>
                <a:gridCol w="357505"/>
                <a:gridCol w="357505"/>
                <a:gridCol w="357505"/>
                <a:gridCol w="357505"/>
                <a:gridCol w="357505"/>
              </a:tblGrid>
              <a:tr h="0">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о</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р</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л</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у</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п</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a:solidFill>
                            <a:srgbClr val="FFFF00"/>
                          </a:solidFill>
                          <a:effectLst/>
                          <a:latin typeface="Arial"/>
                          <a:ea typeface="Calibri"/>
                          <a:cs typeface="Times New Roman"/>
                        </a:rPr>
                        <a:t>а</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nvGraphicFramePr>
        <p:xfrm>
          <a:off x="2268538" y="2430463"/>
          <a:ext cx="714375" cy="427037"/>
        </p:xfrm>
        <a:graphic>
          <a:graphicData uri="http://schemas.openxmlformats.org/drawingml/2006/table">
            <a:tbl>
              <a:tblPr firstRow="1" firstCol="1" bandRow="1"/>
              <a:tblGrid>
                <a:gridCol w="357505"/>
                <a:gridCol w="357505"/>
              </a:tblGrid>
              <a:tr h="0">
                <a:tc>
                  <a:txBody>
                    <a:bodyPr/>
                    <a:lstStyle/>
                    <a:p>
                      <a:pPr algn="ctr">
                        <a:spcAft>
                          <a:spcPts val="0"/>
                        </a:spcAft>
                      </a:pPr>
                      <a:r>
                        <a:rPr lang="ru-RU" sz="2800" b="1" dirty="0">
                          <a:solidFill>
                            <a:srgbClr val="FFFF00"/>
                          </a:solidFill>
                          <a:effectLst/>
                          <a:latin typeface="Arial"/>
                          <a:ea typeface="Calibri"/>
                          <a:cs typeface="Times New Roman"/>
                        </a:rPr>
                        <a:t> </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a:solidFill>
                            <a:srgbClr val="FFFF00"/>
                          </a:solidFill>
                          <a:effectLst/>
                          <a:latin typeface="Arial"/>
                          <a:ea typeface="Calibri"/>
                          <a:cs typeface="Times New Roman"/>
                        </a:rPr>
                        <a:t>н</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nvGraphicFramePr>
        <p:xfrm>
          <a:off x="2627313" y="3284538"/>
          <a:ext cx="357187" cy="2133600"/>
        </p:xfrm>
        <a:graphic>
          <a:graphicData uri="http://schemas.openxmlformats.org/drawingml/2006/table">
            <a:tbl>
              <a:tblPr firstRow="1" firstCol="1" bandRow="1"/>
              <a:tblGrid>
                <a:gridCol w="357505"/>
              </a:tblGrid>
              <a:tr h="0">
                <a:tc>
                  <a:txBody>
                    <a:bodyPr/>
                    <a:lstStyle/>
                    <a:p>
                      <a:pPr algn="ctr">
                        <a:spcAft>
                          <a:spcPts val="0"/>
                        </a:spcAft>
                      </a:pPr>
                      <a:r>
                        <a:rPr lang="ru-RU" sz="2800" b="1">
                          <a:solidFill>
                            <a:srgbClr val="FFFF00"/>
                          </a:solidFill>
                          <a:effectLst/>
                          <a:latin typeface="Arial"/>
                          <a:ea typeface="Calibri"/>
                          <a:cs typeface="Times New Roman"/>
                        </a:rPr>
                        <a:t>ж</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н</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и</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ц</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ы</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3348038" y="2400300"/>
          <a:ext cx="357187" cy="427038"/>
        </p:xfrm>
        <a:graphic>
          <a:graphicData uri="http://schemas.openxmlformats.org/drawingml/2006/table">
            <a:tbl>
              <a:tblPr firstRow="1" firstCol="1" bandRow="1"/>
              <a:tblGrid>
                <a:gridCol w="357505"/>
              </a:tblGrid>
              <a:tr h="0">
                <a:tc>
                  <a:txBody>
                    <a:bodyPr/>
                    <a:lstStyle/>
                    <a:p>
                      <a:pPr algn="ctr">
                        <a:spcAft>
                          <a:spcPts val="0"/>
                        </a:spcAft>
                      </a:pPr>
                      <a:r>
                        <a:rPr lang="ru-RU" sz="2800" b="1" dirty="0">
                          <a:solidFill>
                            <a:srgbClr val="FFFF00"/>
                          </a:solidFill>
                          <a:effectLst/>
                          <a:latin typeface="Arial"/>
                          <a:ea typeface="Calibri"/>
                          <a:cs typeface="Times New Roman"/>
                        </a:rPr>
                        <a:t>к</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Таблица 13"/>
          <p:cNvGraphicFramePr>
            <a:graphicFrameLocks noGrp="1"/>
          </p:cNvGraphicFramePr>
          <p:nvPr/>
        </p:nvGraphicFramePr>
        <p:xfrm>
          <a:off x="3348038" y="3284538"/>
          <a:ext cx="357187" cy="854075"/>
        </p:xfrm>
        <a:graphic>
          <a:graphicData uri="http://schemas.openxmlformats.org/drawingml/2006/table">
            <a:tbl>
              <a:tblPr firstRow="1" firstCol="1" bandRow="1"/>
              <a:tblGrid>
                <a:gridCol w="357505"/>
              </a:tblGrid>
              <a:tr h="0">
                <a:tc>
                  <a:txBody>
                    <a:bodyPr/>
                    <a:lstStyle/>
                    <a:p>
                      <a:pPr algn="ctr">
                        <a:spcAft>
                          <a:spcPts val="0"/>
                        </a:spcAft>
                      </a:pPr>
                      <a:r>
                        <a:rPr lang="ru-RU" sz="2800" b="1" dirty="0">
                          <a:solidFill>
                            <a:srgbClr val="FFFF00"/>
                          </a:solidFill>
                          <a:effectLst/>
                          <a:latin typeface="Arial"/>
                          <a:ea typeface="Calibri"/>
                          <a:cs typeface="Times New Roman"/>
                        </a:rPr>
                        <a:t>е</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й</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Таблица 14"/>
          <p:cNvGraphicFramePr>
            <a:graphicFrameLocks noGrp="1"/>
          </p:cNvGraphicFramePr>
          <p:nvPr/>
        </p:nvGraphicFramePr>
        <p:xfrm>
          <a:off x="3995738" y="3284538"/>
          <a:ext cx="357187" cy="3413125"/>
        </p:xfrm>
        <a:graphic>
          <a:graphicData uri="http://schemas.openxmlformats.org/drawingml/2006/table">
            <a:tbl>
              <a:tblPr firstRow="1" firstCol="1" bandRow="1"/>
              <a:tblGrid>
                <a:gridCol w="357505"/>
              </a:tblGrid>
              <a:tr h="0">
                <a:tc>
                  <a:txBody>
                    <a:bodyPr/>
                    <a:lstStyle/>
                    <a:p>
                      <a:pPr algn="ctr">
                        <a:spcAft>
                          <a:spcPts val="0"/>
                        </a:spcAft>
                      </a:pPr>
                      <a:r>
                        <a:rPr lang="ru-RU" sz="2800" b="1" dirty="0">
                          <a:solidFill>
                            <a:srgbClr val="FFFF00"/>
                          </a:solidFill>
                          <a:effectLst/>
                          <a:latin typeface="Arial"/>
                          <a:ea typeface="Calibri"/>
                          <a:cs typeface="Times New Roman"/>
                        </a:rPr>
                        <a:t>о</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д</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с</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т</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а</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в</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а</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Таблица 15"/>
          <p:cNvGraphicFramePr>
            <a:graphicFrameLocks noGrp="1"/>
          </p:cNvGraphicFramePr>
          <p:nvPr/>
        </p:nvGraphicFramePr>
        <p:xfrm>
          <a:off x="4356100" y="3716338"/>
          <a:ext cx="2144713" cy="427037"/>
        </p:xfrm>
        <a:graphic>
          <a:graphicData uri="http://schemas.openxmlformats.org/drawingml/2006/table">
            <a:tbl>
              <a:tblPr firstRow="1" firstCol="1" bandRow="1"/>
              <a:tblGrid>
                <a:gridCol w="357505"/>
                <a:gridCol w="357505"/>
                <a:gridCol w="357505"/>
                <a:gridCol w="357505"/>
                <a:gridCol w="357505"/>
                <a:gridCol w="357505"/>
              </a:tblGrid>
              <a:tr h="0">
                <a:tc>
                  <a:txBody>
                    <a:bodyPr/>
                    <a:lstStyle/>
                    <a:p>
                      <a:pPr algn="ctr">
                        <a:spcAft>
                          <a:spcPts val="0"/>
                        </a:spcAft>
                      </a:pPr>
                      <a:r>
                        <a:rPr lang="ru-RU" sz="2800" b="1">
                          <a:solidFill>
                            <a:srgbClr val="FFFF00"/>
                          </a:solidFill>
                          <a:effectLst/>
                          <a:latin typeface="Arial"/>
                          <a:ea typeface="Calibri"/>
                          <a:cs typeface="Times New Roman"/>
                        </a:rPr>
                        <a:t>е</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у</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п</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a:solidFill>
                            <a:srgbClr val="FFFF00"/>
                          </a:solidFill>
                          <a:effectLst/>
                          <a:latin typeface="Arial"/>
                          <a:ea typeface="Calibri"/>
                          <a:cs typeface="Times New Roman"/>
                        </a:rPr>
                        <a:t>а</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a:solidFill>
                            <a:srgbClr val="FFFF00"/>
                          </a:solidFill>
                          <a:effectLst/>
                          <a:latin typeface="Arial"/>
                          <a:ea typeface="Calibri"/>
                          <a:cs typeface="Times New Roman"/>
                        </a:rPr>
                        <a:t>ж</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Таблица 16"/>
          <p:cNvGraphicFramePr>
            <a:graphicFrameLocks noGrp="1"/>
          </p:cNvGraphicFramePr>
          <p:nvPr/>
        </p:nvGraphicFramePr>
        <p:xfrm>
          <a:off x="3276600" y="5876925"/>
          <a:ext cx="714375" cy="427038"/>
        </p:xfrm>
        <a:graphic>
          <a:graphicData uri="http://schemas.openxmlformats.org/drawingml/2006/table">
            <a:tbl>
              <a:tblPr firstRow="1" firstCol="1" bandRow="1"/>
              <a:tblGrid>
                <a:gridCol w="357505"/>
                <a:gridCol w="357505"/>
              </a:tblGrid>
              <a:tr h="0">
                <a:tc>
                  <a:txBody>
                    <a:bodyPr/>
                    <a:lstStyle/>
                    <a:p>
                      <a:pPr algn="ctr">
                        <a:spcAft>
                          <a:spcPts val="0"/>
                        </a:spcAft>
                      </a:pPr>
                      <a:r>
                        <a:rPr lang="ru-RU" sz="2800" b="1" dirty="0">
                          <a:solidFill>
                            <a:srgbClr val="FFFF00"/>
                          </a:solidFill>
                          <a:effectLst/>
                          <a:latin typeface="Arial"/>
                          <a:ea typeface="Calibri"/>
                          <a:cs typeface="Times New Roman"/>
                        </a:rPr>
                        <a:t>л</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dirty="0" smtClean="0">
                          <a:solidFill>
                            <a:srgbClr val="FFFF00"/>
                          </a:solidFill>
                          <a:effectLst/>
                          <a:latin typeface="Arial"/>
                          <a:ea typeface="Calibri"/>
                          <a:cs typeface="Times New Roman"/>
                        </a:rPr>
                        <a:t>а</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Таблица 17"/>
          <p:cNvGraphicFramePr>
            <a:graphicFrameLocks noGrp="1"/>
          </p:cNvGraphicFramePr>
          <p:nvPr/>
        </p:nvGraphicFramePr>
        <p:xfrm>
          <a:off x="4716463" y="4149725"/>
          <a:ext cx="357187" cy="2133600"/>
        </p:xfrm>
        <a:graphic>
          <a:graphicData uri="http://schemas.openxmlformats.org/drawingml/2006/table">
            <a:tbl>
              <a:tblPr firstRow="1" firstCol="1" bandRow="1"/>
              <a:tblGrid>
                <a:gridCol w="357505"/>
              </a:tblGrid>
              <a:tr h="0">
                <a:tc>
                  <a:txBody>
                    <a:bodyPr/>
                    <a:lstStyle/>
                    <a:p>
                      <a:pPr algn="ctr">
                        <a:spcAft>
                          <a:spcPts val="0"/>
                        </a:spcAft>
                      </a:pPr>
                      <a:r>
                        <a:rPr lang="ru-RU" sz="2800" b="1" dirty="0">
                          <a:solidFill>
                            <a:srgbClr val="FFFF00"/>
                          </a:solidFill>
                          <a:effectLst/>
                          <a:latin typeface="Arial"/>
                          <a:ea typeface="Calibri"/>
                          <a:cs typeface="Times New Roman"/>
                        </a:rPr>
                        <a:t>и</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с</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т</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ь</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 </a:t>
                      </a:r>
                      <a:endParaRPr lang="ru-RU" sz="28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19" name="Таблица 18"/>
          <p:cNvGraphicFramePr>
            <a:graphicFrameLocks noGrp="1"/>
          </p:cNvGraphicFramePr>
          <p:nvPr/>
        </p:nvGraphicFramePr>
        <p:xfrm>
          <a:off x="5795963" y="3284538"/>
          <a:ext cx="309562" cy="427037"/>
        </p:xfrm>
        <a:graphic>
          <a:graphicData uri="http://schemas.openxmlformats.org/drawingml/2006/table">
            <a:tbl>
              <a:tblPr firstRow="1" firstCol="1" bandRow="1"/>
              <a:tblGrid>
                <a:gridCol w="309389"/>
              </a:tblGrid>
              <a:tr h="315848">
                <a:tc>
                  <a:txBody>
                    <a:bodyPr/>
                    <a:lstStyle/>
                    <a:p>
                      <a:pPr algn="ctr">
                        <a:spcAft>
                          <a:spcPts val="0"/>
                        </a:spcAft>
                      </a:pPr>
                      <a:r>
                        <a:rPr lang="ru-RU" sz="2800" b="1" dirty="0">
                          <a:solidFill>
                            <a:srgbClr val="FFFF00"/>
                          </a:solidFill>
                          <a:effectLst/>
                          <a:latin typeface="Arial"/>
                          <a:ea typeface="Calibri"/>
                          <a:cs typeface="Times New Roman"/>
                        </a:rPr>
                        <a:t>с</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Таблица 19"/>
          <p:cNvGraphicFramePr>
            <a:graphicFrameLocks noGrp="1"/>
          </p:cNvGraphicFramePr>
          <p:nvPr/>
        </p:nvGraphicFramePr>
        <p:xfrm>
          <a:off x="5748338" y="4149725"/>
          <a:ext cx="357187" cy="2560638"/>
        </p:xfrm>
        <a:graphic>
          <a:graphicData uri="http://schemas.openxmlformats.org/drawingml/2006/table">
            <a:tbl>
              <a:tblPr firstRow="1" firstCol="1" bandRow="1"/>
              <a:tblGrid>
                <a:gridCol w="357505"/>
              </a:tblGrid>
              <a:tr h="0">
                <a:tc>
                  <a:txBody>
                    <a:bodyPr/>
                    <a:lstStyle/>
                    <a:p>
                      <a:pPr algn="ctr">
                        <a:spcAft>
                          <a:spcPts val="0"/>
                        </a:spcAft>
                      </a:pPr>
                      <a:r>
                        <a:rPr lang="ru-RU" sz="2800" b="1">
                          <a:solidFill>
                            <a:srgbClr val="FFFF00"/>
                          </a:solidFill>
                          <a:effectLst/>
                          <a:latin typeface="Arial"/>
                          <a:ea typeface="Calibri"/>
                          <a:cs typeface="Times New Roman"/>
                        </a:rPr>
                        <a:t>л</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ф</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е</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т</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a:solidFill>
                            <a:srgbClr val="FFFF00"/>
                          </a:solidFill>
                          <a:effectLst/>
                          <a:latin typeface="Arial"/>
                          <a:ea typeface="Calibri"/>
                          <a:cs typeface="Times New Roman"/>
                        </a:rPr>
                        <a:t>к</a:t>
                      </a:r>
                      <a:endParaRPr lang="ru-RU"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2800" b="1" dirty="0">
                          <a:solidFill>
                            <a:srgbClr val="FFFF00"/>
                          </a:solidFill>
                          <a:effectLst/>
                          <a:latin typeface="Arial"/>
                          <a:ea typeface="Calibri"/>
                          <a:cs typeface="Times New Roman"/>
                        </a:rPr>
                        <a:t>а</a:t>
                      </a:r>
                      <a:endParaRPr lang="ru-RU"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332656"/>
            <a:ext cx="7772400" cy="3138141"/>
          </a:xfrm>
        </p:spPr>
        <p:txBody>
          <a:bodyPr>
            <a:noAutofit/>
          </a:bodyPr>
          <a:lstStyle/>
          <a:p>
            <a:pPr algn="just" eaLnBrk="1" hangingPunct="1">
              <a:spcAft>
                <a:spcPts val="0"/>
              </a:spcAft>
              <a:defRPr/>
            </a:pPr>
            <a:r>
              <a:rPr lang="ru-RU" sz="2400" dirty="0">
                <a:effectLst/>
                <a:latin typeface="Arial"/>
                <a:ea typeface="Calibri"/>
                <a:cs typeface="Times New Roman"/>
              </a:rPr>
              <a:t>Теперь давайте подготовим салфетку. У каждой салфетки есть два или три слоя, отделяем белые слои, оставляем красивый слой. </a:t>
            </a:r>
            <a:endParaRPr lang="ru-RU" sz="2400" dirty="0">
              <a:effectLst/>
              <a:latin typeface="Calibri"/>
              <a:ea typeface="Calibri"/>
              <a:cs typeface="Times New Roman"/>
            </a:endParaRPr>
          </a:p>
          <a:p>
            <a:pPr eaLnBrk="1" hangingPunct="1">
              <a:defRPr/>
            </a:pPr>
            <a:r>
              <a:rPr lang="ru-RU" sz="2400" dirty="0">
                <a:effectLst/>
                <a:latin typeface="Arial"/>
                <a:ea typeface="Calibri"/>
              </a:rPr>
              <a:t>Теперь берем губку и поверх грунтовки </a:t>
            </a:r>
            <a:r>
              <a:rPr lang="ru-RU" sz="2400" dirty="0" smtClean="0">
                <a:effectLst/>
                <a:latin typeface="Arial"/>
                <a:ea typeface="Calibri"/>
              </a:rPr>
              <a:t>при хлопающими </a:t>
            </a:r>
            <a:r>
              <a:rPr lang="ru-RU" sz="2400" dirty="0">
                <a:effectLst/>
                <a:latin typeface="Arial"/>
                <a:ea typeface="Calibri"/>
              </a:rPr>
              <a:t>движениями наносим клей, получается пористая поверхность, наносим салфетку с понравившимся рисунком. </a:t>
            </a:r>
            <a:endParaRPr lang="ru-RU" sz="2400" dirty="0"/>
          </a:p>
        </p:txBody>
      </p:sp>
      <p:pic>
        <p:nvPicPr>
          <p:cNvPr id="28674" name="Рисунок 3"/>
          <p:cNvPicPr>
            <a:picLocks noChangeAspect="1"/>
          </p:cNvPicPr>
          <p:nvPr/>
        </p:nvPicPr>
        <p:blipFill>
          <a:blip r:embed="rId2"/>
          <a:srcRect/>
          <a:stretch>
            <a:fillRect/>
          </a:stretch>
        </p:blipFill>
        <p:spPr bwMode="auto">
          <a:xfrm>
            <a:off x="827088" y="3502025"/>
            <a:ext cx="3905250" cy="2928938"/>
          </a:xfrm>
          <a:prstGeom prst="rect">
            <a:avLst/>
          </a:prstGeom>
          <a:noFill/>
          <a:ln w="9525">
            <a:noFill/>
            <a:miter lim="800000"/>
            <a:headEnd/>
            <a:tailEnd/>
          </a:ln>
        </p:spPr>
      </p:pic>
      <p:pic>
        <p:nvPicPr>
          <p:cNvPr id="28675" name="Рисунок 7"/>
          <p:cNvPicPr>
            <a:picLocks noChangeAspect="1"/>
          </p:cNvPicPr>
          <p:nvPr/>
        </p:nvPicPr>
        <p:blipFill>
          <a:blip r:embed="rId3"/>
          <a:srcRect/>
          <a:stretch>
            <a:fillRect/>
          </a:stretch>
        </p:blipFill>
        <p:spPr bwMode="auto">
          <a:xfrm>
            <a:off x="5435600" y="3500438"/>
            <a:ext cx="3094038" cy="29289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404664"/>
            <a:ext cx="7772400" cy="1212155"/>
          </a:xfrm>
        </p:spPr>
        <p:txBody>
          <a:bodyPr/>
          <a:lstStyle/>
          <a:p>
            <a:pPr eaLnBrk="1" hangingPunct="1">
              <a:defRPr/>
            </a:pPr>
            <a:r>
              <a:rPr lang="ru-RU" dirty="0">
                <a:effectLst/>
                <a:latin typeface="Arial"/>
                <a:ea typeface="Calibri"/>
              </a:rPr>
              <a:t>. </a:t>
            </a:r>
            <a:r>
              <a:rPr lang="ru-RU" sz="2400" dirty="0">
                <a:effectLst/>
                <a:latin typeface="Arial"/>
                <a:ea typeface="Calibri"/>
              </a:rPr>
              <a:t>Аккуратно </a:t>
            </a:r>
            <a:r>
              <a:rPr lang="ru-RU" sz="2400" dirty="0" err="1">
                <a:effectLst/>
                <a:latin typeface="Arial"/>
                <a:ea typeface="Calibri"/>
              </a:rPr>
              <a:t>примакиваем</a:t>
            </a:r>
            <a:r>
              <a:rPr lang="ru-RU" sz="2400" dirty="0">
                <a:effectLst/>
                <a:latin typeface="Arial"/>
                <a:ea typeface="Calibri"/>
              </a:rPr>
              <a:t> салфетку другой стороной губки, тем самым выбиваем пузырьки скопившимся воздуха.</a:t>
            </a:r>
            <a:endParaRPr lang="ru-RU" sz="2400" dirty="0"/>
          </a:p>
        </p:txBody>
      </p:sp>
      <p:pic>
        <p:nvPicPr>
          <p:cNvPr id="29698" name="Рисунок 4"/>
          <p:cNvPicPr>
            <a:picLocks noChangeAspect="1"/>
          </p:cNvPicPr>
          <p:nvPr/>
        </p:nvPicPr>
        <p:blipFill>
          <a:blip r:embed="rId2"/>
          <a:srcRect/>
          <a:stretch>
            <a:fillRect/>
          </a:stretch>
        </p:blipFill>
        <p:spPr bwMode="auto">
          <a:xfrm>
            <a:off x="1979613" y="1700213"/>
            <a:ext cx="5143500" cy="49355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27584" y="836712"/>
            <a:ext cx="7772400" cy="617860"/>
          </a:xfrm>
        </p:spPr>
        <p:txBody>
          <a:bodyPr>
            <a:noAutofit/>
          </a:bodyPr>
          <a:lstStyle/>
          <a:p>
            <a:pPr eaLnBrk="1" hangingPunct="1">
              <a:defRPr/>
            </a:pPr>
            <a:r>
              <a:rPr lang="ru-RU" sz="2400" dirty="0">
                <a:effectLst/>
                <a:latin typeface="Arial"/>
                <a:ea typeface="Calibri"/>
              </a:rPr>
              <a:t>Теперь </a:t>
            </a:r>
            <a:r>
              <a:rPr lang="ru-RU" sz="2400" dirty="0" smtClean="0">
                <a:effectLst/>
                <a:latin typeface="Arial"/>
                <a:ea typeface="Calibri"/>
              </a:rPr>
              <a:t>обрываем  </a:t>
            </a:r>
            <a:r>
              <a:rPr lang="ru-RU" sz="2400" dirty="0">
                <a:effectLst/>
                <a:latin typeface="Arial"/>
                <a:ea typeface="Calibri"/>
              </a:rPr>
              <a:t>лишние части салфетки</a:t>
            </a:r>
            <a:endParaRPr lang="ru-RU" sz="2400" dirty="0"/>
          </a:p>
        </p:txBody>
      </p:sp>
      <p:pic>
        <p:nvPicPr>
          <p:cNvPr id="30722" name="Рисунок 3"/>
          <p:cNvPicPr>
            <a:picLocks noChangeAspect="1"/>
          </p:cNvPicPr>
          <p:nvPr/>
        </p:nvPicPr>
        <p:blipFill>
          <a:blip r:embed="rId2"/>
          <a:srcRect/>
          <a:stretch>
            <a:fillRect/>
          </a:stretch>
        </p:blipFill>
        <p:spPr bwMode="auto">
          <a:xfrm>
            <a:off x="2000250" y="1916113"/>
            <a:ext cx="5143500" cy="4283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332656"/>
            <a:ext cx="7772400" cy="2274044"/>
          </a:xfrm>
        </p:spPr>
        <p:txBody>
          <a:bodyPr>
            <a:noAutofit/>
          </a:bodyPr>
          <a:lstStyle/>
          <a:p>
            <a:pPr eaLnBrk="1" hangingPunct="1">
              <a:defRPr/>
            </a:pPr>
            <a:r>
              <a:rPr lang="ru-RU" sz="2400" dirty="0">
                <a:effectLst/>
                <a:latin typeface="Arial"/>
                <a:ea typeface="Calibri"/>
              </a:rPr>
              <a:t>Чтобы подставка под чашку была прочнее, мы ее покрываем лаком, Чем больше слоев, тем прочнее будет подставка. Как только высохнет лак, станут лучше видны очертания скорлупки, что придаст красоту нашей подставки. </a:t>
            </a:r>
            <a:endParaRPr lang="ru-RU" sz="2400" dirty="0"/>
          </a:p>
        </p:txBody>
      </p:sp>
      <p:pic>
        <p:nvPicPr>
          <p:cNvPr id="31746" name="Рисунок 3"/>
          <p:cNvPicPr>
            <a:picLocks noChangeAspect="1"/>
          </p:cNvPicPr>
          <p:nvPr/>
        </p:nvPicPr>
        <p:blipFill>
          <a:blip r:embed="rId2"/>
          <a:srcRect/>
          <a:stretch>
            <a:fillRect/>
          </a:stretch>
        </p:blipFill>
        <p:spPr bwMode="auto">
          <a:xfrm>
            <a:off x="611188" y="2781300"/>
            <a:ext cx="4060825" cy="3671888"/>
          </a:xfrm>
          <a:prstGeom prst="rect">
            <a:avLst/>
          </a:prstGeom>
          <a:noFill/>
          <a:ln w="9525">
            <a:noFill/>
            <a:miter lim="800000"/>
            <a:headEnd/>
            <a:tailEnd/>
          </a:ln>
        </p:spPr>
      </p:pic>
      <p:pic>
        <p:nvPicPr>
          <p:cNvPr id="31747" name="Рисунок 4"/>
          <p:cNvPicPr>
            <a:picLocks noChangeAspect="1"/>
          </p:cNvPicPr>
          <p:nvPr/>
        </p:nvPicPr>
        <p:blipFill>
          <a:blip r:embed="rId3"/>
          <a:srcRect/>
          <a:stretch>
            <a:fillRect/>
          </a:stretch>
        </p:blipFill>
        <p:spPr bwMode="auto">
          <a:xfrm>
            <a:off x="5003800" y="2781300"/>
            <a:ext cx="3919538"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66416" y="2646115"/>
            <a:ext cx="7772399" cy="1481957"/>
          </a:xfrm>
        </p:spPr>
        <p:txBody>
          <a:bodyPr>
            <a:noAutofit/>
          </a:bodyPr>
          <a:lstStyle/>
          <a:p>
            <a:pPr algn="just" eaLnBrk="1" hangingPunct="1">
              <a:spcAft>
                <a:spcPts val="0"/>
              </a:spcAft>
              <a:defRPr/>
            </a:pPr>
            <a:r>
              <a:rPr lang="ru-RU" sz="2400" dirty="0">
                <a:effectLst/>
                <a:latin typeface="Arial"/>
                <a:ea typeface="Calibri"/>
                <a:cs typeface="Times New Roman"/>
              </a:rPr>
              <a:t>Ребята, мы с вами на прошлых </a:t>
            </a:r>
            <a:r>
              <a:rPr lang="ru-RU" sz="2400" dirty="0" smtClean="0">
                <a:effectLst/>
                <a:latin typeface="Arial"/>
                <a:ea typeface="Calibri"/>
                <a:cs typeface="Times New Roman"/>
              </a:rPr>
              <a:t>занятиях уже </a:t>
            </a:r>
            <a:r>
              <a:rPr lang="ru-RU" sz="2400" dirty="0">
                <a:effectLst/>
                <a:latin typeface="Arial"/>
                <a:ea typeface="Calibri"/>
                <a:cs typeface="Times New Roman"/>
              </a:rPr>
              <a:t>занимались  </a:t>
            </a:r>
            <a:r>
              <a:rPr lang="ru-RU" sz="2400" dirty="0" err="1">
                <a:effectLst/>
                <a:latin typeface="Arial"/>
                <a:ea typeface="Calibri"/>
                <a:cs typeface="Times New Roman"/>
              </a:rPr>
              <a:t>декупажем</a:t>
            </a:r>
            <a:r>
              <a:rPr lang="ru-RU" sz="2400" dirty="0">
                <a:effectLst/>
                <a:latin typeface="Arial"/>
                <a:ea typeface="Calibri"/>
                <a:cs typeface="Times New Roman"/>
              </a:rPr>
              <a:t>. </a:t>
            </a:r>
            <a:endParaRPr lang="ru-RU" sz="2400" dirty="0" smtClean="0">
              <a:effectLst/>
              <a:latin typeface="Arial"/>
              <a:ea typeface="Calibri"/>
              <a:cs typeface="Times New Roman"/>
            </a:endParaRPr>
          </a:p>
          <a:p>
            <a:pPr algn="just" eaLnBrk="1" hangingPunct="1">
              <a:spcAft>
                <a:spcPts val="0"/>
              </a:spcAft>
              <a:defRPr/>
            </a:pPr>
            <a:r>
              <a:rPr lang="ru-RU" sz="2400" dirty="0" smtClean="0">
                <a:effectLst/>
                <a:latin typeface="Arial"/>
                <a:ea typeface="Calibri"/>
                <a:cs typeface="Times New Roman"/>
              </a:rPr>
              <a:t>Кто</a:t>
            </a:r>
            <a:r>
              <a:rPr lang="ru-RU" sz="2400" dirty="0">
                <a:effectLst/>
                <a:latin typeface="Arial"/>
                <a:ea typeface="Calibri"/>
                <a:cs typeface="Times New Roman"/>
              </a:rPr>
              <a:t>, </a:t>
            </a:r>
            <a:r>
              <a:rPr lang="ru-RU" sz="2400" dirty="0" smtClean="0">
                <a:effectLst/>
                <a:latin typeface="Arial"/>
                <a:ea typeface="Calibri"/>
                <a:cs typeface="Times New Roman"/>
              </a:rPr>
              <a:t>напомнит, что </a:t>
            </a:r>
            <a:r>
              <a:rPr lang="ru-RU" sz="2400" dirty="0">
                <a:effectLst/>
                <a:latin typeface="Arial"/>
                <a:ea typeface="Calibri"/>
                <a:cs typeface="Times New Roman"/>
              </a:rPr>
              <a:t>такое </a:t>
            </a:r>
            <a:r>
              <a:rPr lang="ru-RU" sz="2400" dirty="0" err="1">
                <a:effectLst/>
                <a:latin typeface="Arial"/>
                <a:ea typeface="Calibri"/>
                <a:cs typeface="Times New Roman"/>
              </a:rPr>
              <a:t>декупаж</a:t>
            </a:r>
            <a:r>
              <a:rPr lang="ru-RU" sz="2400" dirty="0" smtClean="0">
                <a:effectLst/>
                <a:latin typeface="Arial"/>
                <a:ea typeface="Calibri"/>
                <a:cs typeface="Times New Roman"/>
              </a:rPr>
              <a:t>?</a:t>
            </a:r>
          </a:p>
          <a:p>
            <a:pPr algn="just" eaLnBrk="1" hangingPunct="1">
              <a:spcAft>
                <a:spcPts val="0"/>
              </a:spcAft>
              <a:defRPr/>
            </a:pPr>
            <a:endParaRPr lang="ru-RU" sz="2400" dirty="0">
              <a:effectLst/>
              <a:latin typeface="Arial"/>
              <a:ea typeface="Calibri"/>
              <a:cs typeface="Times New Roman"/>
            </a:endParaRPr>
          </a:p>
          <a:p>
            <a:pPr algn="just" eaLnBrk="1" hangingPunct="1">
              <a:spcAft>
                <a:spcPts val="0"/>
              </a:spcAft>
              <a:defRPr/>
            </a:pPr>
            <a:endParaRPr lang="ru-RU" sz="2400" dirty="0" smtClean="0">
              <a:effectLst/>
              <a:latin typeface="Arial"/>
              <a:ea typeface="Calibri"/>
              <a:cs typeface="Times New Roman"/>
            </a:endParaRPr>
          </a:p>
          <a:p>
            <a:pPr algn="just" eaLnBrk="1" hangingPunct="1">
              <a:spcAft>
                <a:spcPts val="0"/>
              </a:spcAft>
              <a:defRPr/>
            </a:pPr>
            <a:endParaRPr lang="ru-RU" sz="2400" dirty="0">
              <a:effectLst/>
              <a:latin typeface="Calibri"/>
              <a:ea typeface="Calibri"/>
              <a:cs typeface="Times New Roman"/>
            </a:endParaRPr>
          </a:p>
          <a:p>
            <a:pPr algn="just" eaLnBrk="1" hangingPunct="1">
              <a:spcAft>
                <a:spcPts val="0"/>
              </a:spcAft>
              <a:defRPr/>
            </a:pPr>
            <a:r>
              <a:rPr lang="ru-RU" sz="2400" dirty="0" smtClean="0">
                <a:effectLst/>
                <a:latin typeface="Arial"/>
                <a:ea typeface="Calibri"/>
                <a:cs typeface="Times New Roman"/>
              </a:rPr>
              <a:t>Декупаж </a:t>
            </a:r>
            <a:r>
              <a:rPr lang="ru-RU" sz="2400" dirty="0">
                <a:effectLst/>
                <a:latin typeface="Arial"/>
                <a:ea typeface="Calibri"/>
                <a:cs typeface="Times New Roman"/>
              </a:rPr>
              <a:t>– это салфеточная техника.</a:t>
            </a:r>
            <a:endParaRPr lang="ru-RU" sz="2400" dirty="0">
              <a:effectLst/>
              <a:latin typeface="Calibri"/>
              <a:ea typeface="Calibri"/>
              <a:cs typeface="Times New Roman"/>
            </a:endParaRPr>
          </a:p>
          <a:p>
            <a:pPr eaLnBrk="1" hangingPunct="1">
              <a:defRPr/>
            </a:pPr>
            <a:endParaRPr lang="ru-RU" sz="3600" dirty="0"/>
          </a:p>
        </p:txBody>
      </p:sp>
      <p:pic>
        <p:nvPicPr>
          <p:cNvPr id="14338" name="Рисунок 4"/>
          <p:cNvPicPr>
            <a:picLocks noChangeAspect="1"/>
          </p:cNvPicPr>
          <p:nvPr/>
        </p:nvPicPr>
        <p:blipFill>
          <a:blip r:embed="rId2"/>
          <a:srcRect/>
          <a:stretch>
            <a:fillRect/>
          </a:stretch>
        </p:blipFill>
        <p:spPr bwMode="auto">
          <a:xfrm>
            <a:off x="2843213" y="3860800"/>
            <a:ext cx="2770187" cy="278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p:cNvPicPr>
            <a:picLocks noChangeAspect="1"/>
          </p:cNvPicPr>
          <p:nvPr/>
        </p:nvPicPr>
        <p:blipFill>
          <a:blip r:embed="rId2"/>
          <a:srcRect/>
          <a:stretch>
            <a:fillRect/>
          </a:stretch>
        </p:blipFill>
        <p:spPr bwMode="auto">
          <a:xfrm>
            <a:off x="357188" y="404813"/>
            <a:ext cx="8429625"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908720"/>
            <a:ext cx="7772400" cy="5328592"/>
          </a:xfrm>
        </p:spPr>
        <p:txBody>
          <a:bodyPr>
            <a:noAutofit/>
          </a:bodyPr>
          <a:lstStyle/>
          <a:p>
            <a:pPr eaLnBrk="1" hangingPunct="1">
              <a:defRPr/>
            </a:pPr>
            <a:r>
              <a:rPr lang="ru-RU" sz="2400" dirty="0" smtClean="0">
                <a:latin typeface="Arial" panose="020B0604020202020204" pitchFamily="34" charset="0"/>
                <a:cs typeface="Arial" panose="020B0604020202020204" pitchFamily="34" charset="0"/>
              </a:rPr>
              <a:t>Источники:</a:t>
            </a:r>
          </a:p>
          <a:p>
            <a:pPr eaLnBrk="1" hangingPunct="1">
              <a:defRPr/>
            </a:pPr>
            <a:endParaRPr lang="ru-RU"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hlinkClick r:id="rId2"/>
              </a:rPr>
              <a:t>http://</a:t>
            </a:r>
            <a:r>
              <a:rPr lang="en-US" sz="2400" dirty="0" smtClean="0">
                <a:latin typeface="Arial" panose="020B0604020202020204" pitchFamily="34" charset="0"/>
                <a:cs typeface="Arial" panose="020B0604020202020204" pitchFamily="34" charset="0"/>
                <a:hlinkClick r:id="rId2"/>
              </a:rPr>
              <a:t>bestgif.su/photo/spasibo/spasibo_za_urok/26-0-8160</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анимашки</a:t>
            </a:r>
            <a:endParaRPr lang="ru-RU" sz="2400" dirty="0" smtClean="0">
              <a:latin typeface="Arial" panose="020B0604020202020204" pitchFamily="34" charset="0"/>
              <a:cs typeface="Arial" panose="020B0604020202020204" pitchFamily="34" charset="0"/>
            </a:endParaRPr>
          </a:p>
          <a:p>
            <a:pPr eaLnBrk="1" hangingPunct="1">
              <a:defRPr/>
            </a:pPr>
            <a:endParaRPr lang="ru-RU" sz="2400" dirty="0" smtClean="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hlinkClick r:id="rId3"/>
              </a:rPr>
              <a:t>http://</a:t>
            </a:r>
            <a:r>
              <a:rPr lang="en-US" sz="2400" dirty="0" smtClean="0">
                <a:latin typeface="Arial" panose="020B0604020202020204" pitchFamily="34" charset="0"/>
                <a:cs typeface="Arial" panose="020B0604020202020204" pitchFamily="34" charset="0"/>
                <a:hlinkClick r:id="rId3"/>
              </a:rPr>
              <a:t>anothe.ucoz.ru/news/dekupazh_mebeli_i_tkani/2013-03-27-89</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декупаж</a:t>
            </a:r>
            <a:r>
              <a:rPr lang="ru-RU" sz="2400" dirty="0" smtClean="0">
                <a:latin typeface="Arial" panose="020B0604020202020204" pitchFamily="34" charset="0"/>
                <a:cs typeface="Arial" panose="020B0604020202020204" pitchFamily="34" charset="0"/>
              </a:rPr>
              <a:t> мебели</a:t>
            </a:r>
          </a:p>
          <a:p>
            <a:pPr eaLnBrk="1" hangingPunct="1">
              <a:defRPr/>
            </a:pPr>
            <a:endParaRPr lang="ru-RU"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hlinkClick r:id="rId4"/>
              </a:rPr>
              <a:t>http://</a:t>
            </a:r>
            <a:r>
              <a:rPr lang="en-US" sz="2400" dirty="0" smtClean="0">
                <a:latin typeface="Arial" panose="020B0604020202020204" pitchFamily="34" charset="0"/>
                <a:cs typeface="Arial" panose="020B0604020202020204" pitchFamily="34" charset="0"/>
                <a:hlinkClick r:id="rId4"/>
              </a:rPr>
              <a:t>odamochka.info/dekupazh-risovoj-bumagoj-stekle.html</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декпаж</a:t>
            </a:r>
            <a:r>
              <a:rPr lang="ru-RU" sz="2400" dirty="0" smtClean="0">
                <a:latin typeface="Arial" panose="020B0604020202020204" pitchFamily="34" charset="0"/>
                <a:cs typeface="Arial" panose="020B0604020202020204" pitchFamily="34" charset="0"/>
              </a:rPr>
              <a:t> посуды</a:t>
            </a:r>
          </a:p>
          <a:p>
            <a:pPr eaLnBrk="1" hangingPunct="1">
              <a:defRPr/>
            </a:pPr>
            <a:endParaRPr lang="ru-RU"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hlinkClick r:id="rId5"/>
              </a:rPr>
              <a:t>http://www.liveinternet.ru/users/aspire/blog</a:t>
            </a:r>
            <a:r>
              <a:rPr lang="en-US" sz="2400" dirty="0" smtClean="0">
                <a:latin typeface="Arial" panose="020B0604020202020204" pitchFamily="34" charset="0"/>
                <a:cs typeface="Arial" panose="020B0604020202020204" pitchFamily="34" charset="0"/>
                <a:hlinkClick r:id="rId5"/>
              </a:rPr>
              <a:t>/</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декупаж</a:t>
            </a:r>
            <a:r>
              <a:rPr lang="ru-RU" sz="2400" dirty="0" smtClean="0">
                <a:latin typeface="Arial" panose="020B0604020202020204" pitchFamily="34" charset="0"/>
                <a:cs typeface="Arial" panose="020B0604020202020204" pitchFamily="34" charset="0"/>
              </a:rPr>
              <a:t> свечи</a:t>
            </a:r>
            <a:endParaRPr lang="ru-RU" sz="24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61076" y="1052736"/>
            <a:ext cx="7772400" cy="2520281"/>
          </a:xfrm>
        </p:spPr>
        <p:txBody>
          <a:bodyPr/>
          <a:lstStyle/>
          <a:p>
            <a:pPr algn="just" eaLnBrk="1" hangingPunct="1">
              <a:spcAft>
                <a:spcPts val="0"/>
              </a:spcAft>
              <a:defRPr/>
            </a:pPr>
            <a:r>
              <a:rPr lang="ru-RU" sz="2400" dirty="0">
                <a:effectLst/>
                <a:latin typeface="Arial"/>
                <a:ea typeface="Calibri"/>
                <a:cs typeface="Times New Roman"/>
              </a:rPr>
              <a:t>Почему </a:t>
            </a:r>
            <a:r>
              <a:rPr lang="ru-RU" sz="2400" dirty="0" err="1">
                <a:effectLst/>
                <a:latin typeface="Arial"/>
                <a:ea typeface="Calibri"/>
                <a:cs typeface="Times New Roman"/>
              </a:rPr>
              <a:t>декупаж</a:t>
            </a:r>
            <a:r>
              <a:rPr lang="ru-RU" sz="2400" dirty="0">
                <a:effectLst/>
                <a:latin typeface="Arial"/>
                <a:ea typeface="Calibri"/>
                <a:cs typeface="Times New Roman"/>
              </a:rPr>
              <a:t> – это салфеточная техника</a:t>
            </a:r>
            <a:r>
              <a:rPr lang="ru-RU" sz="2400" dirty="0" smtClean="0">
                <a:effectLst/>
                <a:latin typeface="Arial"/>
                <a:ea typeface="Calibri"/>
                <a:cs typeface="Times New Roman"/>
              </a:rPr>
              <a:t>?</a:t>
            </a:r>
          </a:p>
          <a:p>
            <a:pPr algn="just" eaLnBrk="1" hangingPunct="1">
              <a:spcAft>
                <a:spcPts val="0"/>
              </a:spcAft>
              <a:defRPr/>
            </a:pPr>
            <a:endParaRPr lang="ru-RU" sz="2400" dirty="0">
              <a:effectLst/>
              <a:latin typeface="Calibri"/>
              <a:ea typeface="Calibri"/>
              <a:cs typeface="Times New Roman"/>
            </a:endParaRPr>
          </a:p>
          <a:p>
            <a:pPr algn="just" eaLnBrk="1" hangingPunct="1">
              <a:spcAft>
                <a:spcPts val="0"/>
              </a:spcAft>
              <a:defRPr/>
            </a:pPr>
            <a:r>
              <a:rPr lang="ru-RU" sz="2400" dirty="0">
                <a:effectLst/>
                <a:latin typeface="Arial"/>
                <a:ea typeface="Calibri"/>
                <a:cs typeface="Times New Roman"/>
              </a:rPr>
              <a:t>Потому что в настоящее время самым популярным материалом стали салфетки. </a:t>
            </a:r>
            <a:endParaRPr lang="ru-RU" sz="2400" dirty="0">
              <a:effectLst/>
              <a:latin typeface="Calibri"/>
              <a:ea typeface="Calibri"/>
              <a:cs typeface="Times New Roman"/>
            </a:endParaRPr>
          </a:p>
          <a:p>
            <a:pPr eaLnBrk="1" hangingPunct="1">
              <a:defRPr/>
            </a:pPr>
            <a:endParaRPr lang="ru-RU" dirty="0"/>
          </a:p>
        </p:txBody>
      </p:sp>
      <p:pic>
        <p:nvPicPr>
          <p:cNvPr id="15362" name="Рисунок 3"/>
          <p:cNvPicPr>
            <a:picLocks noChangeAspect="1"/>
          </p:cNvPicPr>
          <p:nvPr/>
        </p:nvPicPr>
        <p:blipFill>
          <a:blip r:embed="rId2"/>
          <a:srcRect/>
          <a:stretch>
            <a:fillRect/>
          </a:stretch>
        </p:blipFill>
        <p:spPr bwMode="auto">
          <a:xfrm>
            <a:off x="611188" y="4329113"/>
            <a:ext cx="1801812" cy="1801812"/>
          </a:xfrm>
          <a:prstGeom prst="rect">
            <a:avLst/>
          </a:prstGeom>
          <a:noFill/>
          <a:ln w="9525">
            <a:noFill/>
            <a:miter lim="800000"/>
            <a:headEnd/>
            <a:tailEnd/>
          </a:ln>
        </p:spPr>
      </p:pic>
      <p:pic>
        <p:nvPicPr>
          <p:cNvPr id="15363" name="Рисунок 4"/>
          <p:cNvPicPr>
            <a:picLocks noChangeAspect="1"/>
          </p:cNvPicPr>
          <p:nvPr/>
        </p:nvPicPr>
        <p:blipFill>
          <a:blip r:embed="rId3"/>
          <a:srcRect/>
          <a:stretch>
            <a:fillRect/>
          </a:stretch>
        </p:blipFill>
        <p:spPr bwMode="auto">
          <a:xfrm>
            <a:off x="3740150" y="4329113"/>
            <a:ext cx="1814513" cy="1816100"/>
          </a:xfrm>
          <a:prstGeom prst="rect">
            <a:avLst/>
          </a:prstGeom>
          <a:noFill/>
          <a:ln w="9525">
            <a:noFill/>
            <a:miter lim="800000"/>
            <a:headEnd/>
            <a:tailEnd/>
          </a:ln>
        </p:spPr>
      </p:pic>
      <p:pic>
        <p:nvPicPr>
          <p:cNvPr id="15364" name="Рисунок 5"/>
          <p:cNvPicPr>
            <a:picLocks noChangeAspect="1"/>
          </p:cNvPicPr>
          <p:nvPr/>
        </p:nvPicPr>
        <p:blipFill>
          <a:blip r:embed="rId4"/>
          <a:srcRect/>
          <a:stretch>
            <a:fillRect/>
          </a:stretch>
        </p:blipFill>
        <p:spPr bwMode="auto">
          <a:xfrm>
            <a:off x="6588125" y="4316413"/>
            <a:ext cx="1814513" cy="1814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97392" y="980728"/>
            <a:ext cx="7772400" cy="1960775"/>
          </a:xfrm>
        </p:spPr>
        <p:txBody>
          <a:bodyPr/>
          <a:lstStyle/>
          <a:p>
            <a:pPr algn="just" eaLnBrk="1" hangingPunct="1">
              <a:spcAft>
                <a:spcPts val="0"/>
              </a:spcAft>
              <a:defRPr/>
            </a:pPr>
            <a:r>
              <a:rPr lang="ru-RU" sz="2400" dirty="0" smtClean="0">
                <a:effectLst/>
                <a:latin typeface="Arial"/>
                <a:ea typeface="Calibri"/>
                <a:cs typeface="Times New Roman"/>
              </a:rPr>
              <a:t>Какие </a:t>
            </a:r>
            <a:r>
              <a:rPr lang="ru-RU" sz="2400" dirty="0">
                <a:effectLst/>
                <a:latin typeface="Arial"/>
                <a:ea typeface="Calibri"/>
                <a:cs typeface="Times New Roman"/>
              </a:rPr>
              <a:t>материалы мы используем при выполнении </a:t>
            </a:r>
            <a:r>
              <a:rPr lang="ru-RU" sz="2400" dirty="0" err="1">
                <a:effectLst/>
                <a:latin typeface="Arial"/>
                <a:ea typeface="Calibri"/>
                <a:cs typeface="Times New Roman"/>
              </a:rPr>
              <a:t>декупажа</a:t>
            </a:r>
            <a:r>
              <a:rPr lang="ru-RU" sz="2400" dirty="0">
                <a:effectLst/>
                <a:latin typeface="Arial"/>
                <a:ea typeface="Calibri"/>
                <a:cs typeface="Times New Roman"/>
              </a:rPr>
              <a:t>? </a:t>
            </a:r>
            <a:endParaRPr lang="ru-RU" sz="2400" dirty="0" smtClean="0">
              <a:effectLst/>
              <a:latin typeface="Arial"/>
              <a:ea typeface="Calibri"/>
              <a:cs typeface="Times New Roman"/>
            </a:endParaRPr>
          </a:p>
          <a:p>
            <a:pPr eaLnBrk="1" hangingPunct="1">
              <a:defRPr/>
            </a:pPr>
            <a:endParaRPr lang="ru-RU" sz="2400" dirty="0" smtClean="0">
              <a:effectLst/>
              <a:latin typeface="Calibri"/>
              <a:ea typeface="Calibri"/>
              <a:cs typeface="Times New Roman"/>
            </a:endParaRPr>
          </a:p>
          <a:p>
            <a:pPr eaLnBrk="1" hangingPunct="1">
              <a:defRPr/>
            </a:pPr>
            <a:r>
              <a:rPr lang="ru-RU" sz="2400" dirty="0" smtClean="0">
                <a:effectLst/>
                <a:latin typeface="Arial"/>
                <a:ea typeface="Calibri"/>
              </a:rPr>
              <a:t>салфетки</a:t>
            </a:r>
            <a:r>
              <a:rPr lang="ru-RU" sz="2400" dirty="0">
                <a:effectLst/>
                <a:latin typeface="Arial"/>
                <a:ea typeface="Calibri"/>
              </a:rPr>
              <a:t>, клей, губка, ножницы, </a:t>
            </a:r>
            <a:r>
              <a:rPr lang="ru-RU" sz="2400" dirty="0" smtClean="0">
                <a:effectLst/>
                <a:latin typeface="Arial"/>
                <a:ea typeface="Calibri"/>
              </a:rPr>
              <a:t>краски, лак. </a:t>
            </a:r>
            <a:endParaRPr lang="ru-RU" sz="2400" dirty="0"/>
          </a:p>
        </p:txBody>
      </p:sp>
      <p:pic>
        <p:nvPicPr>
          <p:cNvPr id="16386" name="Рисунок 3"/>
          <p:cNvPicPr>
            <a:picLocks noChangeAspect="1"/>
          </p:cNvPicPr>
          <p:nvPr/>
        </p:nvPicPr>
        <p:blipFill>
          <a:blip r:embed="rId2"/>
          <a:srcRect/>
          <a:stretch>
            <a:fillRect/>
          </a:stretch>
        </p:blipFill>
        <p:spPr bwMode="auto">
          <a:xfrm>
            <a:off x="179388" y="3933825"/>
            <a:ext cx="2670175" cy="2668588"/>
          </a:xfrm>
          <a:prstGeom prst="rect">
            <a:avLst/>
          </a:prstGeom>
          <a:noFill/>
          <a:ln w="9525">
            <a:noFill/>
            <a:miter lim="800000"/>
            <a:headEnd/>
            <a:tailEnd/>
          </a:ln>
        </p:spPr>
      </p:pic>
      <p:pic>
        <p:nvPicPr>
          <p:cNvPr id="16387" name="Рисунок 4"/>
          <p:cNvPicPr>
            <a:picLocks noChangeAspect="1"/>
          </p:cNvPicPr>
          <p:nvPr/>
        </p:nvPicPr>
        <p:blipFill>
          <a:blip r:embed="rId3"/>
          <a:srcRect/>
          <a:stretch>
            <a:fillRect/>
          </a:stretch>
        </p:blipFill>
        <p:spPr bwMode="auto">
          <a:xfrm>
            <a:off x="3132138" y="3933825"/>
            <a:ext cx="2703512" cy="2668588"/>
          </a:xfrm>
          <a:prstGeom prst="rect">
            <a:avLst/>
          </a:prstGeom>
          <a:noFill/>
          <a:ln w="9525">
            <a:noFill/>
            <a:miter lim="800000"/>
            <a:headEnd/>
            <a:tailEnd/>
          </a:ln>
        </p:spPr>
      </p:pic>
      <p:pic>
        <p:nvPicPr>
          <p:cNvPr id="16388" name="Рисунок 5"/>
          <p:cNvPicPr>
            <a:picLocks noChangeAspect="1"/>
          </p:cNvPicPr>
          <p:nvPr/>
        </p:nvPicPr>
        <p:blipFill>
          <a:blip r:embed="rId4"/>
          <a:srcRect/>
          <a:stretch>
            <a:fillRect/>
          </a:stretch>
        </p:blipFill>
        <p:spPr bwMode="auto">
          <a:xfrm>
            <a:off x="6084888" y="3914775"/>
            <a:ext cx="2808287" cy="270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548680"/>
            <a:ext cx="7772400" cy="2304256"/>
          </a:xfrm>
        </p:spPr>
        <p:txBody>
          <a:bodyPr/>
          <a:lstStyle/>
          <a:p>
            <a:pPr algn="just" eaLnBrk="1" hangingPunct="1">
              <a:spcAft>
                <a:spcPts val="0"/>
              </a:spcAft>
              <a:defRPr/>
            </a:pPr>
            <a:r>
              <a:rPr lang="ru-RU" sz="2400" dirty="0">
                <a:effectLst/>
                <a:latin typeface="Arial"/>
                <a:ea typeface="Calibri"/>
                <a:cs typeface="Times New Roman"/>
              </a:rPr>
              <a:t>Знаете ли вы, что:</a:t>
            </a:r>
            <a:endParaRPr lang="ru-RU" sz="2400" dirty="0">
              <a:effectLst/>
              <a:latin typeface="Calibri"/>
              <a:ea typeface="Calibri"/>
              <a:cs typeface="Times New Roman"/>
            </a:endParaRPr>
          </a:p>
          <a:p>
            <a:pPr marL="342900" indent="-342900" algn="just" eaLnBrk="1" hangingPunct="1">
              <a:spcAft>
                <a:spcPts val="0"/>
              </a:spcAft>
              <a:buFont typeface="+mj-lt"/>
              <a:buAutoNum type="arabicPeriod"/>
              <a:defRPr/>
            </a:pPr>
            <a:r>
              <a:rPr lang="ru-RU" sz="2400" dirty="0">
                <a:effectLst/>
                <a:latin typeface="Arial"/>
                <a:ea typeface="Calibri"/>
                <a:cs typeface="Times New Roman"/>
              </a:rPr>
              <a:t>В </a:t>
            </a:r>
            <a:r>
              <a:rPr lang="en-US" sz="2400" dirty="0">
                <a:effectLst/>
                <a:latin typeface="Arial"/>
                <a:ea typeface="Calibri"/>
                <a:cs typeface="Times New Roman"/>
              </a:rPr>
              <a:t>XII </a:t>
            </a:r>
            <a:r>
              <a:rPr lang="ru-RU" sz="2400" dirty="0">
                <a:effectLst/>
                <a:latin typeface="Arial"/>
                <a:ea typeface="Calibri"/>
                <a:cs typeface="Times New Roman"/>
              </a:rPr>
              <a:t>веке китайскими крестьянами была изготовлена тонкая красивая бумага, с помощью которой украшали различные предметы</a:t>
            </a:r>
            <a:r>
              <a:rPr lang="ru-RU" sz="2400" dirty="0" smtClean="0">
                <a:effectLst/>
                <a:latin typeface="Arial"/>
                <a:ea typeface="Calibri"/>
                <a:cs typeface="Times New Roman"/>
              </a:rPr>
              <a:t>;</a:t>
            </a:r>
            <a:endParaRPr lang="ru-RU" sz="2400" dirty="0">
              <a:effectLst/>
              <a:latin typeface="Calibri"/>
              <a:ea typeface="Calibri"/>
              <a:cs typeface="Times New Roman"/>
            </a:endParaRPr>
          </a:p>
        </p:txBody>
      </p:sp>
      <p:pic>
        <p:nvPicPr>
          <p:cNvPr id="17410" name="Рисунок 5"/>
          <p:cNvPicPr>
            <a:picLocks noChangeAspect="1"/>
          </p:cNvPicPr>
          <p:nvPr/>
        </p:nvPicPr>
        <p:blipFill>
          <a:blip r:embed="rId2"/>
          <a:srcRect/>
          <a:stretch>
            <a:fillRect/>
          </a:stretch>
        </p:blipFill>
        <p:spPr bwMode="auto">
          <a:xfrm>
            <a:off x="3048000" y="3255963"/>
            <a:ext cx="3252788" cy="341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
          <p:cNvPicPr>
            <a:picLocks noChangeAspect="1"/>
          </p:cNvPicPr>
          <p:nvPr/>
        </p:nvPicPr>
        <p:blipFill>
          <a:blip r:embed="rId2"/>
          <a:srcRect/>
          <a:stretch>
            <a:fillRect/>
          </a:stretch>
        </p:blipFill>
        <p:spPr bwMode="auto">
          <a:xfrm>
            <a:off x="395288" y="404813"/>
            <a:ext cx="3960812" cy="6205537"/>
          </a:xfrm>
          <a:prstGeom prst="rect">
            <a:avLst/>
          </a:prstGeom>
          <a:noFill/>
          <a:ln w="9525">
            <a:noFill/>
            <a:miter lim="800000"/>
            <a:headEnd/>
            <a:tailEnd/>
          </a:ln>
        </p:spPr>
      </p:pic>
      <p:pic>
        <p:nvPicPr>
          <p:cNvPr id="18434" name="Рисунок 4"/>
          <p:cNvPicPr>
            <a:picLocks noChangeAspect="1"/>
          </p:cNvPicPr>
          <p:nvPr/>
        </p:nvPicPr>
        <p:blipFill>
          <a:blip r:embed="rId3"/>
          <a:srcRect/>
          <a:stretch>
            <a:fillRect/>
          </a:stretch>
        </p:blipFill>
        <p:spPr bwMode="auto">
          <a:xfrm>
            <a:off x="4859338" y="422275"/>
            <a:ext cx="3889375" cy="620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548680"/>
            <a:ext cx="7772400" cy="1440160"/>
          </a:xfrm>
        </p:spPr>
        <p:txBody>
          <a:bodyPr/>
          <a:lstStyle/>
          <a:p>
            <a:pPr algn="just" eaLnBrk="1" hangingPunct="1">
              <a:spcAft>
                <a:spcPts val="0"/>
              </a:spcAft>
              <a:defRPr/>
            </a:pPr>
            <a:r>
              <a:rPr lang="ru-RU" sz="2400" dirty="0" smtClean="0">
                <a:effectLst/>
                <a:latin typeface="Arial"/>
                <a:ea typeface="Calibri"/>
                <a:cs typeface="Times New Roman"/>
              </a:rPr>
              <a:t>2. Декупаж </a:t>
            </a:r>
            <a:r>
              <a:rPr lang="ru-RU" sz="2400" dirty="0">
                <a:effectLst/>
                <a:latin typeface="Arial"/>
                <a:ea typeface="Calibri"/>
                <a:cs typeface="Times New Roman"/>
              </a:rPr>
              <a:t>как искусство получил большую популярность в </a:t>
            </a:r>
            <a:r>
              <a:rPr lang="en-US" sz="2400" dirty="0">
                <a:effectLst/>
                <a:latin typeface="Arial"/>
                <a:ea typeface="Calibri"/>
                <a:cs typeface="Times New Roman"/>
              </a:rPr>
              <a:t>XVII</a:t>
            </a:r>
            <a:r>
              <a:rPr lang="ru-RU" sz="2400" dirty="0">
                <a:effectLst/>
                <a:latin typeface="Arial"/>
                <a:ea typeface="Calibri"/>
                <a:cs typeface="Times New Roman"/>
              </a:rPr>
              <a:t> – </a:t>
            </a:r>
            <a:r>
              <a:rPr lang="en-US" sz="2400" dirty="0">
                <a:effectLst/>
                <a:latin typeface="Arial"/>
                <a:ea typeface="Calibri"/>
                <a:cs typeface="Times New Roman"/>
              </a:rPr>
              <a:t>XVIII </a:t>
            </a:r>
            <a:r>
              <a:rPr lang="ru-RU" sz="2400" dirty="0">
                <a:effectLst/>
                <a:latin typeface="Arial"/>
                <a:ea typeface="Calibri"/>
                <a:cs typeface="Times New Roman"/>
              </a:rPr>
              <a:t>веках;</a:t>
            </a:r>
            <a:endParaRPr lang="ru-RU" sz="2400" dirty="0">
              <a:effectLst/>
              <a:latin typeface="Calibri"/>
              <a:ea typeface="Calibri"/>
              <a:cs typeface="Times New Roman"/>
            </a:endParaRPr>
          </a:p>
          <a:p>
            <a:pPr eaLnBrk="1" hangingPunct="1">
              <a:defRPr/>
            </a:pPr>
            <a:endParaRPr lang="ru-RU" dirty="0"/>
          </a:p>
        </p:txBody>
      </p:sp>
      <p:pic>
        <p:nvPicPr>
          <p:cNvPr id="19458" name="Рисунок 4"/>
          <p:cNvPicPr>
            <a:picLocks noChangeAspect="1"/>
          </p:cNvPicPr>
          <p:nvPr/>
        </p:nvPicPr>
        <p:blipFill>
          <a:blip r:embed="rId2"/>
          <a:srcRect/>
          <a:stretch>
            <a:fillRect/>
          </a:stretch>
        </p:blipFill>
        <p:spPr bwMode="auto">
          <a:xfrm>
            <a:off x="1547813" y="2132013"/>
            <a:ext cx="5903912"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836712"/>
            <a:ext cx="7772400" cy="1584176"/>
          </a:xfrm>
        </p:spPr>
        <p:txBody>
          <a:bodyPr/>
          <a:lstStyle/>
          <a:p>
            <a:pPr algn="just" eaLnBrk="1" hangingPunct="1">
              <a:spcAft>
                <a:spcPts val="0"/>
              </a:spcAft>
              <a:defRPr/>
            </a:pPr>
            <a:r>
              <a:rPr lang="ru-RU" sz="2400" dirty="0" smtClean="0">
                <a:effectLst/>
                <a:latin typeface="Arial"/>
                <a:ea typeface="Calibri"/>
                <a:cs typeface="Times New Roman"/>
              </a:rPr>
              <a:t>3. В </a:t>
            </a:r>
            <a:r>
              <a:rPr lang="ru-RU" sz="2400" dirty="0">
                <a:effectLst/>
                <a:latin typeface="Arial"/>
                <a:ea typeface="Calibri"/>
                <a:cs typeface="Times New Roman"/>
              </a:rPr>
              <a:t>Англии на изделиях в технике </a:t>
            </a:r>
            <a:r>
              <a:rPr lang="ru-RU" sz="2400" dirty="0" err="1">
                <a:effectLst/>
                <a:latin typeface="Arial"/>
                <a:ea typeface="Calibri"/>
                <a:cs typeface="Times New Roman"/>
              </a:rPr>
              <a:t>декупаж</a:t>
            </a:r>
            <a:r>
              <a:rPr lang="ru-RU" sz="2400" dirty="0">
                <a:effectLst/>
                <a:latin typeface="Arial"/>
                <a:ea typeface="Calibri"/>
                <a:cs typeface="Times New Roman"/>
              </a:rPr>
              <a:t> использовали до 30 – 40 слоев лака.</a:t>
            </a:r>
            <a:endParaRPr lang="ru-RU" sz="2400" dirty="0">
              <a:effectLst/>
              <a:latin typeface="Calibri"/>
              <a:ea typeface="Calibri"/>
              <a:cs typeface="Times New Roman"/>
            </a:endParaRPr>
          </a:p>
          <a:p>
            <a:pPr eaLnBrk="1" hangingPunct="1">
              <a:defRPr/>
            </a:pPr>
            <a:endParaRPr lang="ru-RU" dirty="0"/>
          </a:p>
        </p:txBody>
      </p:sp>
      <p:pic>
        <p:nvPicPr>
          <p:cNvPr id="20482" name="Рисунок 3"/>
          <p:cNvPicPr>
            <a:picLocks noChangeAspect="1"/>
          </p:cNvPicPr>
          <p:nvPr/>
        </p:nvPicPr>
        <p:blipFill>
          <a:blip r:embed="rId2"/>
          <a:srcRect/>
          <a:stretch>
            <a:fillRect/>
          </a:stretch>
        </p:blipFill>
        <p:spPr bwMode="auto">
          <a:xfrm>
            <a:off x="2484438" y="2781300"/>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332656"/>
            <a:ext cx="7772400" cy="2304256"/>
          </a:xfrm>
        </p:spPr>
        <p:txBody>
          <a:bodyPr/>
          <a:lstStyle/>
          <a:p>
            <a:pPr algn="just" eaLnBrk="1" hangingPunct="1">
              <a:spcAft>
                <a:spcPts val="0"/>
              </a:spcAft>
              <a:defRPr/>
            </a:pPr>
            <a:r>
              <a:rPr lang="ru-RU" sz="2400" dirty="0">
                <a:effectLst/>
                <a:latin typeface="Arial"/>
                <a:ea typeface="Calibri"/>
                <a:cs typeface="Times New Roman"/>
              </a:rPr>
              <a:t>В настоящее время больше используется в </a:t>
            </a:r>
            <a:r>
              <a:rPr lang="ru-RU" sz="2400" dirty="0" err="1">
                <a:effectLst/>
                <a:latin typeface="Arial"/>
                <a:ea typeface="Calibri"/>
                <a:cs typeface="Times New Roman"/>
              </a:rPr>
              <a:t>декупаже</a:t>
            </a:r>
            <a:r>
              <a:rPr lang="ru-RU" sz="2400" dirty="0">
                <a:effectLst/>
                <a:latin typeface="Arial"/>
                <a:ea typeface="Calibri"/>
                <a:cs typeface="Times New Roman"/>
              </a:rPr>
              <a:t> салфетки. Что же может быть украшено с помощью салфеток:</a:t>
            </a:r>
            <a:endParaRPr lang="ru-RU" sz="2400" dirty="0">
              <a:effectLst/>
              <a:latin typeface="Calibri"/>
              <a:ea typeface="Calibri"/>
              <a:cs typeface="Times New Roman"/>
            </a:endParaRPr>
          </a:p>
          <a:p>
            <a:pPr eaLnBrk="1" hangingPunct="1">
              <a:defRPr/>
            </a:pPr>
            <a:endParaRPr lang="ru-RU" dirty="0"/>
          </a:p>
        </p:txBody>
      </p:sp>
      <p:pic>
        <p:nvPicPr>
          <p:cNvPr id="4" name="Рисунок 3"/>
          <p:cNvPicPr>
            <a:picLocks noChangeAspect="1"/>
          </p:cNvPicPr>
          <p:nvPr/>
        </p:nvPicPr>
        <p:blipFill>
          <a:blip r:embed="rId2"/>
          <a:srcRect/>
          <a:stretch>
            <a:fillRect/>
          </a:stretch>
        </p:blipFill>
        <p:spPr bwMode="auto">
          <a:xfrm>
            <a:off x="827088" y="3141663"/>
            <a:ext cx="3794125" cy="2519362"/>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5651500" y="3135313"/>
            <a:ext cx="2528888" cy="252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ntazi">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fantazi</Template>
  <TotalTime>337</TotalTime>
  <Words>56</Words>
  <Application>Microsoft Office PowerPoint</Application>
  <PresentationFormat>Экран (4:3)</PresentationFormat>
  <Paragraphs>60</Paragraphs>
  <Slides>21</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3</vt:i4>
      </vt:variant>
      <vt:variant>
        <vt:lpstr>Заголовки слайдов</vt:lpstr>
      </vt:variant>
      <vt:variant>
        <vt:i4>21</vt:i4>
      </vt:variant>
    </vt:vector>
  </HeadingPairs>
  <TitlesOfParts>
    <vt:vector size="28" baseType="lpstr">
      <vt:lpstr>Arial</vt:lpstr>
      <vt:lpstr>Constantia</vt:lpstr>
      <vt:lpstr>Calibri</vt:lpstr>
      <vt:lpstr>Times New Roman</vt:lpstr>
      <vt:lpstr>fantazi</vt:lpstr>
      <vt:lpstr>fantazi</vt:lpstr>
      <vt:lpstr>fantazi</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занятия:  Декупаж. Подставка под чашку.</dc:title>
  <dc:creator>Светлана</dc:creator>
  <cp:lastModifiedBy>Натик</cp:lastModifiedBy>
  <cp:revision>38</cp:revision>
  <dcterms:created xsi:type="dcterms:W3CDTF">2013-09-04T06:04:34Z</dcterms:created>
  <dcterms:modified xsi:type="dcterms:W3CDTF">2015-11-24T20:42:09Z</dcterms:modified>
</cp:coreProperties>
</file>