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4" r:id="rId3"/>
    <p:sldId id="308" r:id="rId4"/>
    <p:sldId id="300" r:id="rId5"/>
    <p:sldId id="301" r:id="rId6"/>
    <p:sldId id="302" r:id="rId7"/>
    <p:sldId id="309" r:id="rId8"/>
    <p:sldId id="291" r:id="rId9"/>
    <p:sldId id="307" r:id="rId10"/>
    <p:sldId id="279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900"/>
    <a:srgbClr val="5C3700"/>
    <a:srgbClr val="3333CC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55" autoAdjust="0"/>
    <p:restoredTop sz="94660"/>
  </p:normalViewPr>
  <p:slideViewPr>
    <p:cSldViewPr>
      <p:cViewPr varScale="1">
        <p:scale>
          <a:sx n="74" d="100"/>
          <a:sy n="74" d="100"/>
        </p:scale>
        <p:origin x="-10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3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D12D-FF78-42C4-BD83-628747F8CFD6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589A3-CF36-4797-87F8-0CB8FE9A8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8344-7E6C-409E-BE44-2AAA3D12D0A1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29DC-D49E-4E72-BFB5-3B1CCC34B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44BE-9960-43E5-9266-FAEF44A8E8F9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1D7E-804F-4DD9-92F4-CDEEA1E2C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1D05-BE43-4B60-9CEE-4670AAF2CCE6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3BAA-A8E3-40BD-923D-D10E6E210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DF05-8E27-4D0A-B8A3-30791A5DCC6D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4867-A81E-4281-93B2-7969EB5D9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831850"/>
            <a:ext cx="3781425" cy="2579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831850"/>
            <a:ext cx="3781425" cy="2579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14375" y="3563938"/>
            <a:ext cx="3781425" cy="2579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563938"/>
            <a:ext cx="3781425" cy="2579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5D6B-A3F9-483D-8EAE-B93A18DB87BA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A162-28B6-48E1-BBC1-5E9A2909C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D061-94CC-4A6D-B955-D4E9D5CD8566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2709-5B52-4644-AABD-5DAB1884B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0A7C-C95B-45D0-AB1E-15B425BF2FBA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AA01-C5C1-42A1-95BF-D36B2D514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256A-C17C-45F1-9111-8828254D0429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85EF-4B5F-4159-B0C5-BE98113E7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17F2-AFD9-4F1B-8DCD-648A47DCC1BA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27D0-E38E-4CE9-8629-13E408722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B3E5-BAB0-4098-9003-A09B9AAC8FA8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9BC8-C34C-4A0B-A189-5E26F787B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B381-7EA0-4064-860B-565D2D5C3B0B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B4AF-476D-45AE-BDEF-9674442C8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904A-4065-4CA8-B87B-638510F74E05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7E5-D8BB-4440-9FD6-F20E3C6A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1327-10F5-4D8C-9940-D217470B4F00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EA6C-4A2F-492B-96E0-BD86B56CD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39B6-F2CD-42E7-8C1F-EA068A752F2C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BCF9-F76F-4CD8-BFE6-F8349E4D7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BB8067-5851-49A0-BA06-D6EB34C0DEB3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F0820-CA09-4F6D-B2DE-0FA251B30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6.bin"/><Relationship Id="rId39" Type="http://schemas.openxmlformats.org/officeDocument/2006/relationships/oleObject" Target="../embeddings/oleObject49.bin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31.bin"/><Relationship Id="rId34" Type="http://schemas.openxmlformats.org/officeDocument/2006/relationships/oleObject" Target="../embeddings/oleObject44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5.bin"/><Relationship Id="rId33" Type="http://schemas.openxmlformats.org/officeDocument/2006/relationships/oleObject" Target="../embeddings/oleObject43.bin"/><Relationship Id="rId38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30.bin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42.bin"/><Relationship Id="rId37" Type="http://schemas.openxmlformats.org/officeDocument/2006/relationships/oleObject" Target="../embeddings/oleObject47.bin"/><Relationship Id="rId40" Type="http://schemas.openxmlformats.org/officeDocument/2006/relationships/oleObject" Target="../embeddings/oleObject50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33.bin"/><Relationship Id="rId28" Type="http://schemas.openxmlformats.org/officeDocument/2006/relationships/oleObject" Target="../embeddings/oleObject38.bin"/><Relationship Id="rId36" Type="http://schemas.openxmlformats.org/officeDocument/2006/relationships/oleObject" Target="../embeddings/oleObject46.bin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41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32.bin"/><Relationship Id="rId27" Type="http://schemas.openxmlformats.org/officeDocument/2006/relationships/oleObject" Target="../embeddings/oleObject37.bin"/><Relationship Id="rId30" Type="http://schemas.openxmlformats.org/officeDocument/2006/relationships/oleObject" Target="../embeddings/oleObject40.bin"/><Relationship Id="rId35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684213" y="981075"/>
            <a:ext cx="79311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  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b="1" dirty="0">
                <a:latin typeface="Calibri" pitchFamily="34" charset="0"/>
              </a:rPr>
              <a:t>Разложите на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ru-RU" sz="3200" b="1" dirty="0">
                <a:latin typeface="Calibri" pitchFamily="34" charset="0"/>
              </a:rPr>
              <a:t>множители: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3200" dirty="0">
                <a:latin typeface="Calibri" pitchFamily="34" charset="0"/>
              </a:rPr>
              <a:t>         </a:t>
            </a:r>
            <a:endParaRPr lang="ru-RU" sz="3200" b="1" dirty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         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   </a:t>
            </a:r>
            <a:endParaRPr lang="ru-RU" sz="3200" b="1" dirty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 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      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   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    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6516688" y="1919288"/>
          <a:ext cx="114300" cy="215900"/>
        </p:xfrm>
        <a:graphic>
          <a:graphicData uri="http://schemas.openxmlformats.org/presentationml/2006/ole">
            <p:oleObj spid="_x0000_s47108" name="Формула" r:id="rId3" imgW="114120" imgH="215640" progId="Equation.3">
              <p:embed/>
            </p:oleObj>
          </a:graphicData>
        </a:graphic>
      </p:graphicFrame>
      <p:sp>
        <p:nvSpPr>
          <p:cNvPr id="47122" name="Rectangle 4"/>
          <p:cNvSpPr>
            <a:spLocks noChangeArrowheads="1"/>
          </p:cNvSpPr>
          <p:nvPr/>
        </p:nvSpPr>
        <p:spPr bwMode="auto">
          <a:xfrm>
            <a:off x="2268538" y="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5C3700"/>
                </a:solidFill>
                <a:latin typeface="Calibri" pitchFamily="34" charset="0"/>
              </a:rPr>
              <a:t>Устная работа</a:t>
            </a:r>
          </a:p>
        </p:txBody>
      </p:sp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4421188" y="2482850"/>
          <a:ext cx="114300" cy="215900"/>
        </p:xfrm>
        <a:graphic>
          <a:graphicData uri="http://schemas.openxmlformats.org/presentationml/2006/ole">
            <p:oleObj spid="_x0000_s47110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4421188" y="2482850"/>
          <a:ext cx="114300" cy="215900"/>
        </p:xfrm>
        <a:graphic>
          <a:graphicData uri="http://schemas.openxmlformats.org/presentationml/2006/ole">
            <p:oleObj spid="_x0000_s47111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47112" name="Object 5"/>
          <p:cNvGraphicFramePr>
            <a:graphicFrameLocks noChangeAspect="1"/>
          </p:cNvGraphicFramePr>
          <p:nvPr/>
        </p:nvGraphicFramePr>
        <p:xfrm>
          <a:off x="4421188" y="2482850"/>
          <a:ext cx="114300" cy="215900"/>
        </p:xfrm>
        <a:graphic>
          <a:graphicData uri="http://schemas.openxmlformats.org/presentationml/2006/ole">
            <p:oleObj spid="_x0000_s47112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206866" name="Object 6"/>
          <p:cNvGraphicFramePr>
            <a:graphicFrameLocks noChangeAspect="1"/>
          </p:cNvGraphicFramePr>
          <p:nvPr/>
        </p:nvGraphicFramePr>
        <p:xfrm>
          <a:off x="1042988" y="1773238"/>
          <a:ext cx="2898775" cy="762000"/>
        </p:xfrm>
        <a:graphic>
          <a:graphicData uri="http://schemas.openxmlformats.org/presentationml/2006/ole">
            <p:oleObj spid="_x0000_s47113" name="Формула" r:id="rId7" imgW="799920" imgH="203040" progId="Equation.3">
              <p:embed/>
            </p:oleObj>
          </a:graphicData>
        </a:graphic>
      </p:graphicFrame>
      <p:graphicFrame>
        <p:nvGraphicFramePr>
          <p:cNvPr id="206873" name="Object 7"/>
          <p:cNvGraphicFramePr>
            <a:graphicFrameLocks noChangeAspect="1"/>
          </p:cNvGraphicFramePr>
          <p:nvPr/>
        </p:nvGraphicFramePr>
        <p:xfrm>
          <a:off x="958850" y="2636838"/>
          <a:ext cx="2978150" cy="912812"/>
        </p:xfrm>
        <a:graphic>
          <a:graphicData uri="http://schemas.openxmlformats.org/presentationml/2006/ole">
            <p:oleObj spid="_x0000_s47114" name="Формула" r:id="rId8" imgW="888840" imgH="228600" progId="Equation.3">
              <p:embed/>
            </p:oleObj>
          </a:graphicData>
        </a:graphic>
      </p:graphicFrame>
      <p:graphicFrame>
        <p:nvGraphicFramePr>
          <p:cNvPr id="206875" name="Object 8"/>
          <p:cNvGraphicFramePr>
            <a:graphicFrameLocks noChangeAspect="1"/>
          </p:cNvGraphicFramePr>
          <p:nvPr/>
        </p:nvGraphicFramePr>
        <p:xfrm>
          <a:off x="1042988" y="3644900"/>
          <a:ext cx="4054475" cy="854075"/>
        </p:xfrm>
        <a:graphic>
          <a:graphicData uri="http://schemas.openxmlformats.org/presentationml/2006/ole">
            <p:oleObj spid="_x0000_s47115" name="Формула" r:id="rId9" imgW="1206360" imgH="228600" progId="Equation.3">
              <p:embed/>
            </p:oleObj>
          </a:graphicData>
        </a:graphic>
      </p:graphicFrame>
      <p:graphicFrame>
        <p:nvGraphicFramePr>
          <p:cNvPr id="206877" name="Object 9"/>
          <p:cNvGraphicFramePr>
            <a:graphicFrameLocks noChangeAspect="1"/>
          </p:cNvGraphicFramePr>
          <p:nvPr/>
        </p:nvGraphicFramePr>
        <p:xfrm>
          <a:off x="1042988" y="4652963"/>
          <a:ext cx="3665537" cy="923925"/>
        </p:xfrm>
        <a:graphic>
          <a:graphicData uri="http://schemas.openxmlformats.org/presentationml/2006/ole">
            <p:oleObj spid="_x0000_s47116" name="Формула" r:id="rId10" imgW="1079280" imgH="228600" progId="Equation.3">
              <p:embed/>
            </p:oleObj>
          </a:graphicData>
        </a:graphic>
      </p:graphicFrame>
      <p:graphicFrame>
        <p:nvGraphicFramePr>
          <p:cNvPr id="206883" name="Object 10"/>
          <p:cNvGraphicFramePr>
            <a:graphicFrameLocks noChangeAspect="1"/>
          </p:cNvGraphicFramePr>
          <p:nvPr/>
        </p:nvGraphicFramePr>
        <p:xfrm>
          <a:off x="4064000" y="1773238"/>
          <a:ext cx="1676400" cy="771525"/>
        </p:xfrm>
        <a:graphic>
          <a:graphicData uri="http://schemas.openxmlformats.org/presentationml/2006/ole">
            <p:oleObj spid="_x0000_s47117" name="Формула" r:id="rId11" imgW="558720" imgH="203040" progId="Equation.3">
              <p:embed/>
            </p:oleObj>
          </a:graphicData>
        </a:graphic>
      </p:graphicFrame>
      <p:graphicFrame>
        <p:nvGraphicFramePr>
          <p:cNvPr id="206885" name="Object 11"/>
          <p:cNvGraphicFramePr>
            <a:graphicFrameLocks noChangeAspect="1"/>
          </p:cNvGraphicFramePr>
          <p:nvPr/>
        </p:nvGraphicFramePr>
        <p:xfrm>
          <a:off x="4048125" y="2708275"/>
          <a:ext cx="2847975" cy="842963"/>
        </p:xfrm>
        <a:graphic>
          <a:graphicData uri="http://schemas.openxmlformats.org/presentationml/2006/ole">
            <p:oleObj spid="_x0000_s47118" name="Формула" r:id="rId12" imgW="939600" imgH="203040" progId="Equation.3">
              <p:embed/>
            </p:oleObj>
          </a:graphicData>
        </a:graphic>
      </p:graphicFrame>
      <p:graphicFrame>
        <p:nvGraphicFramePr>
          <p:cNvPr id="206887" name="Object 12"/>
          <p:cNvGraphicFramePr>
            <a:graphicFrameLocks noChangeAspect="1"/>
          </p:cNvGraphicFramePr>
          <p:nvPr/>
        </p:nvGraphicFramePr>
        <p:xfrm>
          <a:off x="5208588" y="3644900"/>
          <a:ext cx="1825625" cy="911225"/>
        </p:xfrm>
        <a:graphic>
          <a:graphicData uri="http://schemas.openxmlformats.org/presentationml/2006/ole">
            <p:oleObj spid="_x0000_s47119" name="Формула" r:id="rId13" imgW="545760" imgH="228600" progId="Equation.3">
              <p:embed/>
            </p:oleObj>
          </a:graphicData>
        </a:graphic>
      </p:graphicFrame>
      <p:graphicFrame>
        <p:nvGraphicFramePr>
          <p:cNvPr id="206889" name="Object 13"/>
          <p:cNvGraphicFramePr>
            <a:graphicFrameLocks noChangeAspect="1"/>
          </p:cNvGraphicFramePr>
          <p:nvPr/>
        </p:nvGraphicFramePr>
        <p:xfrm>
          <a:off x="4741863" y="4691063"/>
          <a:ext cx="1892300" cy="850900"/>
        </p:xfrm>
        <a:graphic>
          <a:graphicData uri="http://schemas.openxmlformats.org/presentationml/2006/ole">
            <p:oleObj spid="_x0000_s47120" name="Формула" r:id="rId14" imgW="520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5C3700"/>
                </a:solidFill>
                <a:cs typeface="Arial" charset="0"/>
              </a:rPr>
              <a:t>Домашнее задание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/>
            <a:endParaRPr lang="ru-RU" b="1" dirty="0" smtClean="0"/>
          </a:p>
          <a:p>
            <a:pPr lvl="0" indent="2436813" eaLnBrk="1" hangingPunct="1">
              <a:buNone/>
            </a:pPr>
            <a:r>
              <a:rPr lang="ru-RU" b="1" dirty="0" smtClean="0"/>
              <a:t>№ 120 (</a:t>
            </a:r>
            <a:r>
              <a:rPr lang="ru-RU" b="1" dirty="0" err="1" smtClean="0"/>
              <a:t>а,б</a:t>
            </a:r>
            <a:r>
              <a:rPr lang="ru-RU" b="1" dirty="0" smtClean="0"/>
              <a:t>) </a:t>
            </a:r>
          </a:p>
          <a:p>
            <a:pPr lvl="0" indent="2436813" eaLnBrk="1" hangingPunct="1">
              <a:buNone/>
            </a:pPr>
            <a:r>
              <a:rPr lang="ru-RU" b="1" dirty="0" smtClean="0"/>
              <a:t>№ 123 (</a:t>
            </a:r>
            <a:r>
              <a:rPr lang="ru-RU" b="1" dirty="0" err="1" smtClean="0"/>
              <a:t>б,в</a:t>
            </a:r>
            <a:r>
              <a:rPr lang="ru-RU" b="1" dirty="0" smtClean="0"/>
              <a:t>)</a:t>
            </a:r>
          </a:p>
          <a:p>
            <a:pPr lvl="0" indent="2436813" eaLnBrk="1" hangingPunct="1">
              <a:buNone/>
            </a:pPr>
            <a:r>
              <a:rPr lang="ru-RU" b="1" dirty="0" smtClean="0"/>
              <a:t>№ 126 (</a:t>
            </a:r>
            <a:r>
              <a:rPr lang="ru-RU" b="1" dirty="0" err="1" smtClean="0"/>
              <a:t>б,</a:t>
            </a:r>
            <a:r>
              <a:rPr lang="ru-RU" b="1" dirty="0" err="1" smtClean="0">
                <a:solidFill>
                  <a:srgbClr val="C00000"/>
                </a:solidFill>
              </a:rPr>
              <a:t>г</a:t>
            </a:r>
            <a:r>
              <a:rPr lang="ru-RU" b="1" dirty="0" smtClean="0"/>
              <a:t>)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56" y="2967335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6743700" y="1690688"/>
          <a:ext cx="114300" cy="215900"/>
        </p:xfrm>
        <a:graphic>
          <a:graphicData uri="http://schemas.openxmlformats.org/presentationml/2006/ole">
            <p:oleObj spid="_x0000_s48132" r:id="rId3" imgW="114120" imgH="215640" progId="Equation.3">
              <p:embed/>
            </p:oleObj>
          </a:graphicData>
        </a:graphic>
      </p:graphicFrame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33" r:id="rId4" imgW="114120" imgH="215640" progId="Equation.3">
              <p:embed/>
            </p:oleObj>
          </a:graphicData>
        </a:graphic>
      </p:graphicFrame>
      <p:graphicFrame>
        <p:nvGraphicFramePr>
          <p:cNvPr id="48134" name="Object 5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34" r:id="rId5" imgW="114120" imgH="215640" progId="Equation.3">
              <p:embed/>
            </p:oleObj>
          </a:graphicData>
        </a:graphic>
      </p:graphicFrame>
      <p:graphicFrame>
        <p:nvGraphicFramePr>
          <p:cNvPr id="48135" name="Object 6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35" r:id="rId6" imgW="114120" imgH="215640" progId="Equation.3">
              <p:embed/>
            </p:oleObj>
          </a:graphicData>
        </a:graphic>
      </p:graphicFrame>
      <p:graphicFrame>
        <p:nvGraphicFramePr>
          <p:cNvPr id="48136" name="Object 7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36" r:id="rId7" imgW="114120" imgH="215640" progId="Equation.3">
              <p:embed/>
            </p:oleObj>
          </a:graphicData>
        </a:graphic>
      </p:graphicFrame>
      <p:graphicFrame>
        <p:nvGraphicFramePr>
          <p:cNvPr id="48137" name="Object 8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37" r:id="rId8" imgW="114120" imgH="215640" progId="Equation.3">
              <p:embed/>
            </p:oleObj>
          </a:graphicData>
        </a:graphic>
      </p:graphicFrame>
      <p:graphicFrame>
        <p:nvGraphicFramePr>
          <p:cNvPr id="48138" name="Object 9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38" r:id="rId9" imgW="114120" imgH="215640" progId="Equation.3">
              <p:embed/>
            </p:oleObj>
          </a:graphicData>
        </a:graphic>
      </p:graphicFrame>
      <p:graphicFrame>
        <p:nvGraphicFramePr>
          <p:cNvPr id="48139" name="Object 10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39" r:id="rId10" imgW="114120" imgH="215640" progId="Equation.3">
              <p:embed/>
            </p:oleObj>
          </a:graphicData>
        </a:graphic>
      </p:graphicFrame>
      <p:graphicFrame>
        <p:nvGraphicFramePr>
          <p:cNvPr id="48140" name="Object 11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0" r:id="rId11" imgW="114120" imgH="215640" progId="Equation.3">
              <p:embed/>
            </p:oleObj>
          </a:graphicData>
        </a:graphic>
      </p:graphicFrame>
      <p:graphicFrame>
        <p:nvGraphicFramePr>
          <p:cNvPr id="48141" name="Object 12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1" r:id="rId12" imgW="114120" imgH="215640" progId="Equation.3">
              <p:embed/>
            </p:oleObj>
          </a:graphicData>
        </a:graphic>
      </p:graphicFrame>
      <p:graphicFrame>
        <p:nvGraphicFramePr>
          <p:cNvPr id="48142" name="Object 13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2" r:id="rId13" imgW="114120" imgH="215640" progId="Equation.3">
              <p:embed/>
            </p:oleObj>
          </a:graphicData>
        </a:graphic>
      </p:graphicFrame>
      <p:graphicFrame>
        <p:nvGraphicFramePr>
          <p:cNvPr id="48143" name="Object 14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3" r:id="rId14" imgW="114120" imgH="215640" progId="Equation.3">
              <p:embed/>
            </p:oleObj>
          </a:graphicData>
        </a:graphic>
      </p:graphicFrame>
      <p:graphicFrame>
        <p:nvGraphicFramePr>
          <p:cNvPr id="48144" name="Object 15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4" r:id="rId15" imgW="114120" imgH="215640" progId="Equation.3">
              <p:embed/>
            </p:oleObj>
          </a:graphicData>
        </a:graphic>
      </p:graphicFrame>
      <p:graphicFrame>
        <p:nvGraphicFramePr>
          <p:cNvPr id="48145" name="Object 16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5" r:id="rId16" imgW="114120" imgH="215640" progId="Equation.3">
              <p:embed/>
            </p:oleObj>
          </a:graphicData>
        </a:graphic>
      </p:graphicFrame>
      <p:graphicFrame>
        <p:nvGraphicFramePr>
          <p:cNvPr id="48146" name="Object 17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6" r:id="rId17" imgW="114120" imgH="215640" progId="Equation.3">
              <p:embed/>
            </p:oleObj>
          </a:graphicData>
        </a:graphic>
      </p:graphicFrame>
      <p:graphicFrame>
        <p:nvGraphicFramePr>
          <p:cNvPr id="48147" name="Object 18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7" r:id="rId18" imgW="114120" imgH="215640" progId="Equation.3">
              <p:embed/>
            </p:oleObj>
          </a:graphicData>
        </a:graphic>
      </p:graphicFrame>
      <p:graphicFrame>
        <p:nvGraphicFramePr>
          <p:cNvPr id="48148" name="Object 19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8" r:id="rId19" imgW="114120" imgH="215640" progId="Equation.3">
              <p:embed/>
            </p:oleObj>
          </a:graphicData>
        </a:graphic>
      </p:graphicFrame>
      <p:graphicFrame>
        <p:nvGraphicFramePr>
          <p:cNvPr id="48149" name="Object 20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49" r:id="rId20" imgW="114120" imgH="215640" progId="Equation.3">
              <p:embed/>
            </p:oleObj>
          </a:graphicData>
        </a:graphic>
      </p:graphicFrame>
      <p:graphicFrame>
        <p:nvGraphicFramePr>
          <p:cNvPr id="48150" name="Object 21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50" r:id="rId21" imgW="114120" imgH="215640" progId="Equation.3">
              <p:embed/>
            </p:oleObj>
          </a:graphicData>
        </a:graphic>
      </p:graphicFrame>
      <p:graphicFrame>
        <p:nvGraphicFramePr>
          <p:cNvPr id="48151" name="Object 22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51" r:id="rId22" imgW="114120" imgH="215640" progId="Equation.3">
              <p:embed/>
            </p:oleObj>
          </a:graphicData>
        </a:graphic>
      </p:graphicFrame>
      <p:graphicFrame>
        <p:nvGraphicFramePr>
          <p:cNvPr id="48152" name="Object 23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52" r:id="rId23" imgW="114120" imgH="215640" progId="Equation.3">
              <p:embed/>
            </p:oleObj>
          </a:graphicData>
        </a:graphic>
      </p:graphicFrame>
      <p:graphicFrame>
        <p:nvGraphicFramePr>
          <p:cNvPr id="48153" name="Object 24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53" r:id="rId24" imgW="114120" imgH="215640" progId="Equation.3">
              <p:embed/>
            </p:oleObj>
          </a:graphicData>
        </a:graphic>
      </p:graphicFrame>
      <p:graphicFrame>
        <p:nvGraphicFramePr>
          <p:cNvPr id="48154" name="Object 25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54" r:id="rId25" imgW="114120" imgH="215640" progId="Equation.3">
              <p:embed/>
            </p:oleObj>
          </a:graphicData>
        </a:graphic>
      </p:graphicFrame>
      <p:graphicFrame>
        <p:nvGraphicFramePr>
          <p:cNvPr id="48155" name="Object 26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55" r:id="rId26" imgW="114120" imgH="215640" progId="Equation.3">
              <p:embed/>
            </p:oleObj>
          </a:graphicData>
        </a:graphic>
      </p:graphicFrame>
      <p:graphicFrame>
        <p:nvGraphicFramePr>
          <p:cNvPr id="8224" name="Object 32"/>
          <p:cNvGraphicFramePr>
            <a:graphicFrameLocks noChangeAspect="1"/>
          </p:cNvGraphicFramePr>
          <p:nvPr/>
        </p:nvGraphicFramePr>
        <p:xfrm>
          <a:off x="1419225" y="2514600"/>
          <a:ext cx="1697038" cy="1122363"/>
        </p:xfrm>
        <a:graphic>
          <a:graphicData uri="http://schemas.openxmlformats.org/presentationml/2006/ole">
            <p:oleObj spid="_x0000_s48156" name="Формула" r:id="rId27" imgW="622080" imgH="393480" progId="Equation.3">
              <p:embed/>
            </p:oleObj>
          </a:graphicData>
        </a:graphic>
      </p:graphicFrame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1504950" y="838200"/>
          <a:ext cx="1449388" cy="1327150"/>
        </p:xfrm>
        <a:graphic>
          <a:graphicData uri="http://schemas.openxmlformats.org/presentationml/2006/ole">
            <p:oleObj spid="_x0000_s48157" r:id="rId28" imgW="609480" imgH="419040" progId="Equation.3">
              <p:embed/>
            </p:oleObj>
          </a:graphicData>
        </a:graphic>
      </p:graphicFrame>
      <p:graphicFrame>
        <p:nvGraphicFramePr>
          <p:cNvPr id="48158" name="Object 34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58" r:id="rId29" imgW="114120" imgH="215640" progId="Equation.3">
              <p:embed/>
            </p:oleObj>
          </a:graphicData>
        </a:graphic>
      </p:graphicFrame>
      <p:graphicFrame>
        <p:nvGraphicFramePr>
          <p:cNvPr id="8228" name="Object 36"/>
          <p:cNvGraphicFramePr>
            <a:graphicFrameLocks noChangeAspect="1"/>
          </p:cNvGraphicFramePr>
          <p:nvPr/>
        </p:nvGraphicFramePr>
        <p:xfrm>
          <a:off x="3105150" y="1066800"/>
          <a:ext cx="2286000" cy="1128713"/>
        </p:xfrm>
        <a:graphic>
          <a:graphicData uri="http://schemas.openxmlformats.org/presentationml/2006/ole">
            <p:oleObj spid="_x0000_s48159" name="Формула" r:id="rId30" imgW="1066680" imgH="393480" progId="Equation.3">
              <p:embed/>
            </p:oleObj>
          </a:graphicData>
        </a:graphic>
      </p:graphicFrame>
      <p:graphicFrame>
        <p:nvGraphicFramePr>
          <p:cNvPr id="8229" name="Object 37"/>
          <p:cNvGraphicFramePr>
            <a:graphicFrameLocks noChangeAspect="1"/>
          </p:cNvGraphicFramePr>
          <p:nvPr/>
        </p:nvGraphicFramePr>
        <p:xfrm>
          <a:off x="5497513" y="1174750"/>
          <a:ext cx="1462087" cy="731838"/>
        </p:xfrm>
        <a:graphic>
          <a:graphicData uri="http://schemas.openxmlformats.org/presentationml/2006/ole">
            <p:oleObj spid="_x0000_s48160" name="Формула" r:id="rId31" imgW="406080" imgH="203040" progId="Equation.3">
              <p:embed/>
            </p:oleObj>
          </a:graphicData>
        </a:graphic>
      </p:graphicFrame>
      <p:graphicFrame>
        <p:nvGraphicFramePr>
          <p:cNvPr id="8230" name="Object 38"/>
          <p:cNvGraphicFramePr>
            <a:graphicFrameLocks noChangeAspect="1"/>
          </p:cNvGraphicFramePr>
          <p:nvPr/>
        </p:nvGraphicFramePr>
        <p:xfrm>
          <a:off x="3257550" y="2514600"/>
          <a:ext cx="1662113" cy="1095375"/>
        </p:xfrm>
        <a:graphic>
          <a:graphicData uri="http://schemas.openxmlformats.org/presentationml/2006/ole">
            <p:oleObj spid="_x0000_s48161" name="Формула" r:id="rId32" imgW="660240" imgH="393480" progId="Equation.3">
              <p:embed/>
            </p:oleObj>
          </a:graphicData>
        </a:graphic>
      </p:graphicFrame>
      <p:graphicFrame>
        <p:nvGraphicFramePr>
          <p:cNvPr id="8231" name="Object 39"/>
          <p:cNvGraphicFramePr>
            <a:graphicFrameLocks noChangeAspect="1"/>
          </p:cNvGraphicFramePr>
          <p:nvPr/>
        </p:nvGraphicFramePr>
        <p:xfrm>
          <a:off x="4860925" y="2776538"/>
          <a:ext cx="592138" cy="696912"/>
        </p:xfrm>
        <a:graphic>
          <a:graphicData uri="http://schemas.openxmlformats.org/presentationml/2006/ole">
            <p:oleObj spid="_x0000_s48162" name="Формула" r:id="rId33" imgW="152280" imgH="203040" progId="Equation.3">
              <p:embed/>
            </p:oleObj>
          </a:graphicData>
        </a:graphic>
      </p:graphicFrame>
      <p:graphicFrame>
        <p:nvGraphicFramePr>
          <p:cNvPr id="8232" name="Object 40"/>
          <p:cNvGraphicFramePr>
            <a:graphicFrameLocks noChangeAspect="1"/>
          </p:cNvGraphicFramePr>
          <p:nvPr/>
        </p:nvGraphicFramePr>
        <p:xfrm>
          <a:off x="1476375" y="3789363"/>
          <a:ext cx="2819400" cy="1273175"/>
        </p:xfrm>
        <a:graphic>
          <a:graphicData uri="http://schemas.openxmlformats.org/presentationml/2006/ole">
            <p:oleObj spid="_x0000_s48163" r:id="rId34" imgW="1002960" imgH="419040" progId="Equation.3">
              <p:embed/>
            </p:oleObj>
          </a:graphicData>
        </a:graphic>
      </p:graphicFrame>
      <p:graphicFrame>
        <p:nvGraphicFramePr>
          <p:cNvPr id="8233" name="Object 41"/>
          <p:cNvGraphicFramePr>
            <a:graphicFrameLocks noChangeAspect="1"/>
          </p:cNvGraphicFramePr>
          <p:nvPr/>
        </p:nvGraphicFramePr>
        <p:xfrm>
          <a:off x="6872288" y="4149725"/>
          <a:ext cx="615950" cy="719138"/>
        </p:xfrm>
        <a:graphic>
          <a:graphicData uri="http://schemas.openxmlformats.org/presentationml/2006/ole">
            <p:oleObj spid="_x0000_s48164" name="Формула" r:id="rId35" imgW="152280" imgH="177480" progId="Equation.3">
              <p:embed/>
            </p:oleObj>
          </a:graphicData>
        </a:graphic>
      </p:graphicFrame>
      <p:graphicFrame>
        <p:nvGraphicFramePr>
          <p:cNvPr id="48165" name="Object 42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65" r:id="rId36" imgW="114120" imgH="215640" progId="Equation.3">
              <p:embed/>
            </p:oleObj>
          </a:graphicData>
        </a:graphic>
      </p:graphicFrame>
      <p:graphicFrame>
        <p:nvGraphicFramePr>
          <p:cNvPr id="48166" name="Object 43"/>
          <p:cNvGraphicFramePr>
            <a:graphicFrameLocks noChangeAspect="1"/>
          </p:cNvGraphicFramePr>
          <p:nvPr/>
        </p:nvGraphicFramePr>
        <p:xfrm>
          <a:off x="4552950" y="2209800"/>
          <a:ext cx="114300" cy="215900"/>
        </p:xfrm>
        <a:graphic>
          <a:graphicData uri="http://schemas.openxmlformats.org/presentationml/2006/ole">
            <p:oleObj spid="_x0000_s48166" r:id="rId37" imgW="114120" imgH="215640" progId="Equation.3">
              <p:embed/>
            </p:oleObj>
          </a:graphicData>
        </a:graphic>
      </p:graphicFrame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971550" y="0"/>
            <a:ext cx="70199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>
                <a:solidFill>
                  <a:srgbClr val="5C3700"/>
                </a:solidFill>
                <a:latin typeface="Calibri" pitchFamily="34" charset="0"/>
              </a:rPr>
              <a:t>Сократите</a:t>
            </a:r>
            <a:r>
              <a:rPr lang="ru-RU" sz="3200" b="1" i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>
                <a:solidFill>
                  <a:srgbClr val="5C3700"/>
                </a:solidFill>
                <a:latin typeface="Calibri" pitchFamily="34" charset="0"/>
              </a:rPr>
              <a:t>дробь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819150" y="4191000"/>
            <a:ext cx="609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3.</a:t>
            </a:r>
          </a:p>
        </p:txBody>
      </p:sp>
      <p:graphicFrame>
        <p:nvGraphicFramePr>
          <p:cNvPr id="48169" name="Object 47"/>
          <p:cNvGraphicFramePr>
            <a:graphicFrameLocks noChangeAspect="1"/>
          </p:cNvGraphicFramePr>
          <p:nvPr/>
        </p:nvGraphicFramePr>
        <p:xfrm>
          <a:off x="4648200" y="2254250"/>
          <a:ext cx="114300" cy="215900"/>
        </p:xfrm>
        <a:graphic>
          <a:graphicData uri="http://schemas.openxmlformats.org/presentationml/2006/ole">
            <p:oleObj spid="_x0000_s48169" r:id="rId38" imgW="114120" imgH="215640" progId="Equation.3">
              <p:embed/>
            </p:oleObj>
          </a:graphicData>
        </a:graphic>
      </p:graphicFrame>
      <p:graphicFrame>
        <p:nvGraphicFramePr>
          <p:cNvPr id="48170" name="Object 48"/>
          <p:cNvGraphicFramePr>
            <a:graphicFrameLocks noChangeAspect="1"/>
          </p:cNvGraphicFramePr>
          <p:nvPr/>
        </p:nvGraphicFramePr>
        <p:xfrm>
          <a:off x="7753350" y="2819400"/>
          <a:ext cx="114300" cy="215900"/>
        </p:xfrm>
        <a:graphic>
          <a:graphicData uri="http://schemas.openxmlformats.org/presentationml/2006/ole">
            <p:oleObj spid="_x0000_s48170" r:id="rId39" imgW="114120" imgH="215640" progId="Equation.3">
              <p:embed/>
            </p:oleObj>
          </a:graphicData>
        </a:graphic>
      </p:graphicFrame>
      <p:graphicFrame>
        <p:nvGraphicFramePr>
          <p:cNvPr id="8242" name="Object 50"/>
          <p:cNvGraphicFramePr>
            <a:graphicFrameLocks noChangeAspect="1"/>
          </p:cNvGraphicFramePr>
          <p:nvPr/>
        </p:nvGraphicFramePr>
        <p:xfrm>
          <a:off x="4572000" y="3860800"/>
          <a:ext cx="2338388" cy="1887538"/>
        </p:xfrm>
        <a:graphic>
          <a:graphicData uri="http://schemas.openxmlformats.org/presentationml/2006/ole">
            <p:oleObj spid="_x0000_s48171" name="Формула" r:id="rId40" imgW="736560" imgH="685800" progId="Equation.3">
              <p:embed/>
            </p:oleObj>
          </a:graphicData>
        </a:graphic>
      </p:graphicFrame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819150" y="1219200"/>
            <a:ext cx="53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1.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827088" y="2852738"/>
            <a:ext cx="50323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/>
      <p:bldP spid="8243" grpId="0"/>
      <p:bldP spid="8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2000264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965900"/>
                </a:solidFill>
                <a:latin typeface="Comic Sans MS" pitchFamily="66" charset="0"/>
              </a:rPr>
              <a:t>Умножение </a:t>
            </a:r>
            <a:br>
              <a:rPr lang="ru-RU" sz="4800" dirty="0" smtClean="0">
                <a:solidFill>
                  <a:srgbClr val="96590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965900"/>
                </a:solidFill>
                <a:latin typeface="Comic Sans MS" pitchFamily="66" charset="0"/>
              </a:rPr>
              <a:t>рациональных дробей</a:t>
            </a: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endParaRPr lang="ru-RU" sz="4800" dirty="0" smtClean="0">
              <a:latin typeface="Comic Sans MS" pitchFamily="66" charset="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3071802" y="1071546"/>
            <a:ext cx="2520950" cy="720725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tx1"/>
                </a:solidFill>
              </a:rPr>
              <a:t>Тема урока</a:t>
            </a:r>
          </a:p>
        </p:txBody>
      </p:sp>
      <p:sp>
        <p:nvSpPr>
          <p:cNvPr id="16387" name="Subtitle 2"/>
          <p:cNvSpPr>
            <a:spLocks/>
          </p:cNvSpPr>
          <p:nvPr/>
        </p:nvSpPr>
        <p:spPr bwMode="auto">
          <a:xfrm>
            <a:off x="4427538" y="3860800"/>
            <a:ext cx="374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200" b="1" dirty="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5C37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/>
          </p:cNvSpPr>
          <p:nvPr>
            <p:ph type="title" sz="quarter"/>
          </p:nvPr>
        </p:nvSpPr>
        <p:spPr>
          <a:xfrm>
            <a:off x="500034" y="214290"/>
            <a:ext cx="8229600" cy="4318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Comic Sans MS" pitchFamily="66" charset="0"/>
              </a:rPr>
              <a:t>Выполните умножение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785786" y="857232"/>
          <a:ext cx="3986212" cy="1708150"/>
        </p:xfrm>
        <a:graphic>
          <a:graphicData uri="http://schemas.openxmlformats.org/presentationml/2006/ole">
            <p:oleObj spid="_x0000_s94210" name="Формула" r:id="rId3" imgW="977760" imgH="41904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519738" y="933450"/>
          <a:ext cx="2927350" cy="1506538"/>
        </p:xfrm>
        <a:graphic>
          <a:graphicData uri="http://schemas.openxmlformats.org/presentationml/2006/ole">
            <p:oleObj spid="_x0000_s94211" name="Формула" r:id="rId4" imgW="863280" imgH="44424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827088" y="3500438"/>
          <a:ext cx="4437062" cy="1509712"/>
        </p:xfrm>
        <a:graphic>
          <a:graphicData uri="http://schemas.openxmlformats.org/presentationml/2006/ole">
            <p:oleObj spid="_x0000_s94212" name="Формула" r:id="rId5" imgW="1231560" imgH="41904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5435600" y="3357563"/>
          <a:ext cx="1728788" cy="1728787"/>
        </p:xfrm>
        <a:graphic>
          <a:graphicData uri="http://schemas.openxmlformats.org/presentationml/2006/ole">
            <p:oleObj spid="_x0000_s94213" name="Формула" r:id="rId6" imgW="393480" imgH="393480" progId="Equation.3">
              <p:embed/>
            </p:oleObj>
          </a:graphicData>
        </a:graphic>
      </p:graphicFrame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893888" y="3582988"/>
            <a:ext cx="2808287" cy="576262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156325" y="1052513"/>
            <a:ext cx="1800225" cy="576262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1317625" y="3727450"/>
            <a:ext cx="4318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1893888" y="4446588"/>
            <a:ext cx="1512887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3910013" y="4303713"/>
            <a:ext cx="217487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1893888" y="3654425"/>
            <a:ext cx="1512887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633" grpId="0" animBg="1"/>
      <p:bldP spid="26634" grpId="0" animBg="1"/>
      <p:bldP spid="26636" grpId="0" animBg="1"/>
      <p:bldP spid="26637" grpId="0" animBg="1"/>
      <p:bldP spid="266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3" name="Rectangle 23"/>
          <p:cNvSpPr>
            <a:spLocks noGrp="1"/>
          </p:cNvSpPr>
          <p:nvPr>
            <p:ph type="title" sz="quarter" idx="4294967295"/>
          </p:nvPr>
        </p:nvSpPr>
        <p:spPr>
          <a:xfrm>
            <a:off x="468313" y="188913"/>
            <a:ext cx="8229600" cy="4318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Comic Sans MS" pitchFamily="66" charset="0"/>
              </a:rPr>
              <a:t>Выполните умножение</a:t>
            </a: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39750" y="835025"/>
          <a:ext cx="4537075" cy="1708150"/>
        </p:xfrm>
        <a:graphic>
          <a:graphicData uri="http://schemas.openxmlformats.org/presentationml/2006/ole">
            <p:oleObj spid="_x0000_s95234" name="Формула" r:id="rId3" imgW="1180800" imgH="444240" progId="Equation.3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003800" y="933450"/>
          <a:ext cx="3960813" cy="1506538"/>
        </p:xfrm>
        <a:graphic>
          <a:graphicData uri="http://schemas.openxmlformats.org/presentationml/2006/ole">
            <p:oleObj spid="_x0000_s95235" name="Формула" r:id="rId4" imgW="1168200" imgH="444240" progId="Equation.3">
              <p:embed/>
            </p:oleObj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23850" y="2770188"/>
          <a:ext cx="5472113" cy="1509712"/>
        </p:xfrm>
        <a:graphic>
          <a:graphicData uri="http://schemas.openxmlformats.org/presentationml/2006/ole">
            <p:oleObj spid="_x0000_s95236" name="Формула" r:id="rId5" imgW="1612800" imgH="444240" progId="Equation.3">
              <p:embed/>
            </p:oleObj>
          </a:graphicData>
        </a:graphic>
      </p:graphicFrame>
      <p:graphicFrame>
        <p:nvGraphicFramePr>
          <p:cNvPr id="14358" name="Object 2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795963" y="2852738"/>
          <a:ext cx="2779712" cy="1411287"/>
        </p:xfrm>
        <a:graphic>
          <a:graphicData uri="http://schemas.openxmlformats.org/presentationml/2006/ole">
            <p:oleObj spid="_x0000_s95237" name="Формула" r:id="rId6" imgW="825480" imgH="419040" progId="Equation.3">
              <p:embed/>
            </p:oleObj>
          </a:graphicData>
        </a:graphic>
      </p:graphicFrame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395288" y="4508500"/>
          <a:ext cx="3217862" cy="1487488"/>
        </p:xfrm>
        <a:graphic>
          <a:graphicData uri="http://schemas.openxmlformats.org/presentationml/2006/ole">
            <p:oleObj spid="_x0000_s95238" name="Формула" r:id="rId7" imgW="825480" imgH="419040" progId="Equation.3">
              <p:embed/>
            </p:oleObj>
          </a:graphicData>
        </a:graphic>
      </p:graphicFrame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827088" y="3644900"/>
            <a:ext cx="3241675" cy="576263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076825" y="1773238"/>
            <a:ext cx="2159000" cy="6477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V="1">
            <a:off x="4500563" y="3716338"/>
            <a:ext cx="431800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5076825" y="3573463"/>
            <a:ext cx="217488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 flipV="1">
            <a:off x="900113" y="3716338"/>
            <a:ext cx="1512887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V="1">
            <a:off x="2052638" y="2852738"/>
            <a:ext cx="217487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V="1">
            <a:off x="2844800" y="2997200"/>
            <a:ext cx="1512888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V="1">
            <a:off x="2195513" y="2997200"/>
            <a:ext cx="4318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2" grpId="0" animBg="1"/>
      <p:bldP spid="14364" grpId="0" animBg="1"/>
      <p:bldP spid="14368" grpId="0" animBg="1"/>
      <p:bldP spid="14369" grpId="0" animBg="1"/>
      <p:bldP spid="14370" grpId="0" animBg="1"/>
      <p:bldP spid="14371" grpId="0" animBg="1"/>
      <p:bldP spid="14372" grpId="0" animBg="1"/>
      <p:bldP spid="143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250825" y="260350"/>
            <a:ext cx="8642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endParaRPr lang="ru-RU" sz="1000" b="1" dirty="0">
              <a:latin typeface="Calibri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AutoNum type="arabicPeriod"/>
            </a:pPr>
            <a:endParaRPr lang="ru-RU" sz="2400" dirty="0" smtClean="0">
              <a:latin typeface="+mn-lt"/>
              <a:cs typeface="+mn-cs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 dirty="0" smtClean="0">
                <a:latin typeface="Calibri" pitchFamily="34" charset="0"/>
              </a:rPr>
              <a:t>      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755650" y="0"/>
            <a:ext cx="770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5C3700"/>
                </a:solidFill>
                <a:latin typeface="Calibri" pitchFamily="34" charset="0"/>
              </a:rPr>
              <a:t>АЛГОРИТМ УМНОЖЕНИЯ ДРОБЕЙ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Чтобы умножить рациональные дроби надо: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marL="457200" indent="-457200"/>
            <a:r>
              <a:rPr lang="ru-RU" sz="2400" dirty="0" smtClean="0"/>
              <a:t>1.Перемножить их числители и перемножить их знаменатели.</a:t>
            </a:r>
          </a:p>
          <a:p>
            <a:r>
              <a:rPr lang="ru-RU" sz="2400" dirty="0" smtClean="0"/>
              <a:t>2. Первое произведение записать числителем, а второе знаменателем дроби.</a:t>
            </a:r>
          </a:p>
          <a:p>
            <a:r>
              <a:rPr lang="ru-RU" sz="2400" dirty="0" smtClean="0"/>
              <a:t>3. Разложить на множители числитель и знаменатель полученной дроби (если возможно).</a:t>
            </a:r>
          </a:p>
          <a:p>
            <a:r>
              <a:rPr lang="ru-RU" sz="2400" dirty="0" smtClean="0"/>
              <a:t>3. Сократить дробь на общий множитель числителя и знаменателя.</a:t>
            </a:r>
          </a:p>
          <a:p>
            <a:r>
              <a:rPr lang="ru-RU" sz="2400" dirty="0" smtClean="0"/>
              <a:t>5. Записать результат.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928671"/>
            <a:ext cx="8315356" cy="928693"/>
          </a:xfrm>
        </p:spPr>
        <p:txBody>
          <a:bodyPr/>
          <a:lstStyle/>
          <a:p>
            <a:r>
              <a:rPr lang="ru-RU" sz="3200" i="1" dirty="0" smtClean="0"/>
              <a:t>Ц</a:t>
            </a:r>
            <a:r>
              <a:rPr lang="ru-RU" sz="2800" i="1" dirty="0" smtClean="0"/>
              <a:t>ель урока</a:t>
            </a:r>
            <a:endParaRPr lang="ru-RU" sz="2800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/>
          <a:lstStyle/>
          <a:p>
            <a:r>
              <a:rPr lang="ru-RU" dirty="0" smtClean="0">
                <a:solidFill>
                  <a:srgbClr val="965900"/>
                </a:solidFill>
                <a:latin typeface="Comic Sans MS" pitchFamily="66" charset="0"/>
              </a:rPr>
              <a:t>Научиться умножать рациональные дроби, </a:t>
            </a:r>
            <a:r>
              <a:rPr lang="ru-RU" dirty="0" smtClean="0">
                <a:solidFill>
                  <a:srgbClr val="965900"/>
                </a:solidFill>
                <a:latin typeface="Comic Sans MS" pitchFamily="66" charset="0"/>
              </a:rPr>
              <a:t>используя способы разложения многочлена на множители</a:t>
            </a:r>
            <a:endParaRPr lang="ru-RU" dirty="0">
              <a:solidFill>
                <a:srgbClr val="965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Критерии оценивания задания</a:t>
            </a:r>
            <a:br>
              <a:rPr lang="ru-RU" sz="2400" b="1" smtClean="0"/>
            </a:br>
            <a:r>
              <a:rPr lang="ru-RU" sz="2400" b="1" smtClean="0"/>
              <a:t> самостоятельной работы</a:t>
            </a:r>
            <a:endParaRPr lang="ru-RU" sz="2400" b="1" u="sng" smtClean="0"/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642910" y="831850"/>
            <a:ext cx="7786715" cy="56689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b="1" u="sng" dirty="0" smtClean="0"/>
              <a:t>За правильно решенные задания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5 баллов		- «3»;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6-7 баллов		- «4»;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8-9 баллов		- «5».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u="sng" dirty="0" smtClean="0"/>
              <a:t>Задание 1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	Получен верный ответ-1балл.</a:t>
            </a:r>
            <a:endParaRPr lang="ru-RU" sz="1800" u="sng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u="sng" dirty="0" smtClean="0"/>
              <a:t>Задание 2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	Получен верный ответ-2 балла.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	</a:t>
            </a:r>
            <a:r>
              <a:rPr lang="ru-RU" sz="1800" u="sng" dirty="0" smtClean="0"/>
              <a:t>Задание 3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	Получен верный ответ-3 балла.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	Решение содержит верные преобразования, но не учтен знак при сокращении противоположных множителей-2 балла.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u="sng" dirty="0" smtClean="0"/>
              <a:t>Задание 4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/>
              <a:t>       Получен верный ответ-3 балла.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/>
              <a:t>	Правильно применены способа разложения на множители, но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/>
              <a:t>	допущена ошибка при сокращении дробей-2 балла.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800" u="sng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body" idx="4294967295"/>
          </p:nvPr>
        </p:nvSpPr>
        <p:spPr>
          <a:xfrm>
            <a:off x="214313" y="428625"/>
            <a:ext cx="8424862" cy="5738813"/>
          </a:xfrm>
        </p:spPr>
        <p:txBody>
          <a:bodyPr/>
          <a:lstStyle/>
          <a:p>
            <a:pPr marL="1166813" indent="-1166813" eaLnBrk="1" hangingPunct="1">
              <a:lnSpc>
                <a:spcPct val="90000"/>
              </a:lnSpc>
              <a:buFont typeface="Arial" charset="0"/>
              <a:buNone/>
            </a:pPr>
            <a:r>
              <a:rPr lang="ru-RU" sz="9600" b="1" smtClean="0">
                <a:solidFill>
                  <a:srgbClr val="3333CC"/>
                </a:solidFill>
              </a:rPr>
              <a:t>!</a:t>
            </a:r>
            <a:r>
              <a:rPr lang="ru-RU" sz="3600" b="1" smtClean="0"/>
              <a:t> </a:t>
            </a:r>
            <a:r>
              <a:rPr lang="ru-RU" sz="3600" smtClean="0"/>
              <a:t>– </a:t>
            </a:r>
            <a:r>
              <a:rPr lang="ru-RU" sz="3600" smtClean="0">
                <a:latin typeface="Comic Sans MS" pitchFamily="66" charset="0"/>
              </a:rPr>
              <a:t>НЕТ ПРОБЛЕМ</a:t>
            </a:r>
          </a:p>
          <a:p>
            <a:pPr marL="1166813" indent="-1166813" eaLnBrk="1" hangingPunct="1">
              <a:lnSpc>
                <a:spcPct val="90000"/>
              </a:lnSpc>
              <a:buFont typeface="Arial" charset="0"/>
              <a:buNone/>
            </a:pPr>
            <a:r>
              <a:rPr lang="ru-RU" sz="9600" smtClean="0">
                <a:solidFill>
                  <a:srgbClr val="3333CC"/>
                </a:solidFill>
              </a:rPr>
              <a:t>?</a:t>
            </a:r>
            <a:r>
              <a:rPr lang="ru-RU" sz="9600" smtClean="0"/>
              <a:t> </a:t>
            </a:r>
            <a:r>
              <a:rPr lang="ru-RU" sz="3600" smtClean="0"/>
              <a:t>– </a:t>
            </a:r>
            <a:r>
              <a:rPr lang="ru-RU" sz="3600" smtClean="0">
                <a:latin typeface="Comic Sans MS" pitchFamily="66" charset="0"/>
              </a:rPr>
              <a:t>ЕСТЬ ПРОБЛЕМЫ, НО МАТЕРИАЛ В ОСНОВНОМ ПОНЯТ</a:t>
            </a:r>
          </a:p>
          <a:p>
            <a:pPr marL="1166813" indent="-1166813" eaLnBrk="1" hangingPunct="1">
              <a:lnSpc>
                <a:spcPct val="90000"/>
              </a:lnSpc>
              <a:buFont typeface="Arial" charset="0"/>
              <a:buNone/>
            </a:pPr>
            <a:r>
              <a:rPr lang="ru-RU" sz="9600" smtClean="0">
                <a:solidFill>
                  <a:srgbClr val="3333CC"/>
                </a:solidFill>
              </a:rPr>
              <a:t>…..</a:t>
            </a:r>
            <a:r>
              <a:rPr lang="ru-RU" sz="9600" smtClean="0"/>
              <a:t> </a:t>
            </a:r>
            <a:r>
              <a:rPr lang="ru-RU" sz="3600" smtClean="0"/>
              <a:t>– </a:t>
            </a:r>
            <a:r>
              <a:rPr lang="ru-RU" sz="3600" smtClean="0">
                <a:latin typeface="Comic Sans MS" pitchFamily="66" charset="0"/>
              </a:rPr>
              <a:t>МНЕ ТРУДНО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147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Урок</vt:lpstr>
      <vt:lpstr>Формула</vt:lpstr>
      <vt:lpstr>Microsoft Equation 3.0</vt:lpstr>
      <vt:lpstr>Слайд 1</vt:lpstr>
      <vt:lpstr>Слайд 2</vt:lpstr>
      <vt:lpstr>Умножение  рациональных дробей </vt:lpstr>
      <vt:lpstr>Выполните умножение</vt:lpstr>
      <vt:lpstr>Выполните умножение</vt:lpstr>
      <vt:lpstr>Слайд 6</vt:lpstr>
      <vt:lpstr>Цель урока</vt:lpstr>
      <vt:lpstr>Критерии оценивания задания  самостоятельной работы</vt:lpstr>
      <vt:lpstr>Слайд 9</vt:lpstr>
      <vt:lpstr>Домашнее задание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«Умножение  рациональных дробей»</dc:title>
  <dc:subject>Шаблон оформления</dc:subject>
  <dc:creator>Admin</dc:creator>
  <dc:description>Шаблон оформления
Корпорация Майкрософт</dc:description>
  <cp:lastModifiedBy>Юрий</cp:lastModifiedBy>
  <cp:revision>125</cp:revision>
  <dcterms:created xsi:type="dcterms:W3CDTF">2012-10-12T06:35:08Z</dcterms:created>
  <dcterms:modified xsi:type="dcterms:W3CDTF">2015-08-15T11:12:40Z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