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296" r:id="rId44"/>
    <p:sldId id="300" r:id="rId45"/>
    <p:sldId id="301" r:id="rId46"/>
    <p:sldId id="303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0523" autoAdjust="0"/>
  </p:normalViewPr>
  <p:slideViewPr>
    <p:cSldViewPr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30425"/>
            <a:ext cx="7029472" cy="42989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228536"/>
            <a:ext cx="7745186" cy="1752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               </a:t>
            </a:r>
            <a:r>
              <a:rPr lang="ru-RU" dirty="0" smtClean="0">
                <a:solidFill>
                  <a:schemeClr val="bg1"/>
                </a:solidFill>
              </a:rPr>
              <a:t>           автор: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Кочеткова Л.В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0"/>
            <a:ext cx="7786742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Галерея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числовых диковинок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числ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285992"/>
            <a:ext cx="5143536" cy="392909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+mj-lt"/>
              </a:rPr>
              <a:t>Гораздо удобнее производить расчёты по двенадцатеричной системе, нежели по десятичной.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+mj-lt"/>
              </a:rPr>
              <a:t>Число 10 делится без остатка на 2 и на 5, между тем как 12 делится и на 2, и на 3, и на 4, и на 6.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 двенадцатеричной системе число, оканчивающееся нолём, делится без остатка на 2, на 3, на 4 и на 6.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Если число оканчивается двумя нулями, то оно делится без остатка на следующий ряд чисел: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2 ,3 ,4 ,6 ,8, 9 ,12, 16, 18, 24, 36, 48, 72, 144                                                                        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 таких преимуществах двенадцатеричной системы неудивительно, что среди математиков раздавались голоса за полный переход на эту систему. Однако мы уже тесно сжились с десятичной системой, чтобы решиться на такую реформу.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0"/>
            <a:ext cx="5072066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Великий французский математик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Лаплас так высказался по этому вопросу сто лет назад</a:t>
            </a:r>
            <a:r>
              <a:rPr lang="ru-RU" sz="2400" dirty="0" smtClean="0">
                <a:solidFill>
                  <a:srgbClr val="00B050"/>
                </a:solidFill>
                <a:latin typeface="+mj-lt"/>
              </a:rPr>
              <a:t>:                       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« Основание нашей системы нумерации не делится на 3 и 4, т.е. на два делителя, весьма употребительные по их простоте. Присоединение двух новых знаков дало бы системе счисления это преимущество; но такое нововведение было бы, несомненно, отвергнуто. Мы потеряли бы выгоду, породившую нашу арифметику, - именно, возможность счёта по пальцам рук».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Содержимое 6" descr="лаплас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78412" y="0"/>
            <a:ext cx="4065588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алендар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00306"/>
            <a:ext cx="3690910" cy="4071966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1214422"/>
            <a:ext cx="5500726" cy="30469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</a:t>
            </a:r>
          </a:p>
          <a:p>
            <a:pPr algn="ctr"/>
            <a:r>
              <a:rPr lang="ru-RU" sz="9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365</a:t>
            </a:r>
            <a:endParaRPr lang="ru-RU" sz="9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Оно замечательно прежде всего тем, что определяет число дней в году.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 делении на 7 оно даёт в остатке 1. Эта особенность имеет большое значение для нашего семидневного календаря.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Другая особенность числа 365 не связана с календарём:                           </a:t>
            </a:r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365 = 10 </a:t>
            </a:r>
            <a:r>
              <a:rPr lang="ru-RU" sz="4400" dirty="0" smtClean="0">
                <a:solidFill>
                  <a:srgbClr val="FF0000"/>
                </a:solidFill>
                <a:latin typeface="+mj-lt"/>
                <a:cs typeface="Times New Roman"/>
              </a:rPr>
              <a:t>∙ 10 + 11∙ 11 + 12 ∙ 12,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т.е. 365 равно сумме квадратов трёх- последовательных чисел, начиная с 10.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Но это ещё не всё, - тому же равна сумма квадратов двух следующих чисел, 13 и 14:                                           13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∙ 13 + 14 ∙ 14 = 365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/>
              </a:rPr>
              <a:t>На указанном свойстве числа 365 основана задача С.А.Рачинского, изображённая на известной картине  « Трудная задача» Богданова-Бельского: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4" name="Рисунок 3" descr="число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500570"/>
            <a:ext cx="5929354" cy="171451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Попробуйте самостоятельно решить эту задачу, используя свойства числа 365.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В мире чисел, как и в мире живых существ, встречаются подлинные диковинки, редкие экземпляры, обладающие исключительными свойствами. Из таких необыкновенных чисел можно было бы составить своего рода музей числовых редкостей.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+mj-lt"/>
              </a:rPr>
              <a:t>Ответ: 2</a:t>
            </a:r>
            <a:endParaRPr lang="ru-RU" sz="8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арандаш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0760" y="2643182"/>
            <a:ext cx="3143240" cy="4214819"/>
          </a:xfrm>
        </p:spPr>
      </p:pic>
      <p:sp>
        <p:nvSpPr>
          <p:cNvPr id="4" name="Прямоугольник 3"/>
          <p:cNvSpPr/>
          <p:nvPr/>
        </p:nvSpPr>
        <p:spPr>
          <a:xfrm>
            <a:off x="1714480" y="785794"/>
            <a:ext cx="4879370" cy="21236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999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357554" y="2500306"/>
            <a:ext cx="15716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999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+mj-lt"/>
              </a:rPr>
              <a:t>999 – наибольшее из всех трёхзначных чисел.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+mj-lt"/>
              </a:rPr>
              <a:t>Оно гораздо удивительнее, чем его перевёрнутое изображение – число 666. Любопытная особенность числа 999 проявляется при умножении на него всякого другого трёхзначного числа.</a:t>
            </a:r>
            <a:endParaRPr lang="ru-RU" sz="40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latin typeface="+mj-lt"/>
              </a:rPr>
              <a:t>                            </a:t>
            </a:r>
            <a:r>
              <a:rPr lang="ru-RU" sz="4800" dirty="0" smtClean="0">
                <a:solidFill>
                  <a:srgbClr val="00B050"/>
                </a:solidFill>
                <a:latin typeface="+mj-lt"/>
              </a:rPr>
              <a:t> 572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+mj-lt"/>
              </a:rPr>
              <a:t>57</a:t>
            </a:r>
            <a:r>
              <a:rPr lang="ru-RU" sz="4800" u="sng" dirty="0" smtClean="0">
                <a:solidFill>
                  <a:srgbClr val="0070C0"/>
                </a:solidFill>
                <a:latin typeface="+mj-lt"/>
              </a:rPr>
              <a:t>3</a:t>
            </a:r>
            <a:r>
              <a:rPr lang="ru-RU" sz="4800" dirty="0" smtClean="0">
                <a:latin typeface="+mj-lt"/>
              </a:rPr>
              <a:t> </a:t>
            </a:r>
            <a:r>
              <a:rPr lang="ru-RU" sz="4800" dirty="0" smtClean="0">
                <a:latin typeface="+mj-lt"/>
                <a:cs typeface="Times New Roman"/>
              </a:rPr>
              <a:t>∙ </a:t>
            </a:r>
            <a:r>
              <a:rPr lang="ru-RU" sz="4800" dirty="0" smtClean="0">
                <a:solidFill>
                  <a:schemeClr val="tx2"/>
                </a:solidFill>
                <a:latin typeface="+mj-lt"/>
                <a:cs typeface="Times New Roman"/>
              </a:rPr>
              <a:t>999</a:t>
            </a:r>
            <a:r>
              <a:rPr lang="ru-RU" sz="4800" dirty="0" smtClean="0">
                <a:latin typeface="+mj-lt"/>
                <a:cs typeface="Times New Roman"/>
              </a:rPr>
              <a:t> = </a:t>
            </a:r>
            <a:r>
              <a:rPr lang="ru-RU" sz="4800" dirty="0" smtClean="0">
                <a:solidFill>
                  <a:srgbClr val="FF0000"/>
                </a:solidFill>
                <a:latin typeface="+mj-lt"/>
                <a:cs typeface="Times New Roman"/>
              </a:rPr>
              <a:t>57</a:t>
            </a:r>
            <a:r>
              <a:rPr lang="ru-RU" sz="4800" u="sng" dirty="0" smtClean="0">
                <a:solidFill>
                  <a:srgbClr val="0070C0"/>
                </a:solidFill>
                <a:latin typeface="+mj-lt"/>
                <a:cs typeface="Times New Roman"/>
              </a:rPr>
              <a:t>2</a:t>
            </a:r>
            <a:r>
              <a:rPr lang="ru-RU" sz="4800" u="sng" dirty="0" smtClean="0">
                <a:latin typeface="+mj-lt"/>
                <a:cs typeface="Times New Roman"/>
              </a:rPr>
              <a:t> </a:t>
            </a:r>
            <a:r>
              <a:rPr lang="ru-RU" sz="4800" u="sng" dirty="0" smtClean="0">
                <a:solidFill>
                  <a:srgbClr val="00B050"/>
                </a:solidFill>
                <a:latin typeface="+mj-lt"/>
                <a:cs typeface="Times New Roman"/>
              </a:rPr>
              <a:t>427</a:t>
            </a:r>
          </a:p>
          <a:p>
            <a:r>
              <a:rPr lang="ru-RU" sz="4800" dirty="0" smtClean="0">
                <a:latin typeface="+mj-lt"/>
                <a:cs typeface="Times New Roman"/>
              </a:rPr>
              <a:t>                            </a:t>
            </a:r>
            <a:r>
              <a:rPr lang="ru-RU" sz="4800" dirty="0" smtClean="0">
                <a:solidFill>
                  <a:schemeClr val="tx2"/>
                </a:solidFill>
                <a:latin typeface="+mj-lt"/>
                <a:cs typeface="Times New Roman"/>
              </a:rPr>
              <a:t> 999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+mj-lt"/>
                <a:cs typeface="Times New Roman"/>
              </a:rPr>
              <a:t>Первые три цифры произведения есть умножаемое число, уменьшенное на единицу, а остальные три цифры – дополнения первых трёх до 9.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+mj-lt"/>
              </a:rPr>
              <a:t>Зная эту особенность, мы можем «мгновенно»  умножать любое трёхзначное число на 999.</a:t>
            </a:r>
          </a:p>
          <a:p>
            <a:r>
              <a:rPr lang="ru-RU" sz="3600" dirty="0" smtClean="0">
                <a:solidFill>
                  <a:schemeClr val="accent1"/>
                </a:solidFill>
                <a:latin typeface="+mj-lt"/>
              </a:rPr>
              <a:t>Попробуйте и вы: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947</a:t>
            </a:r>
            <a:r>
              <a:rPr lang="ru-RU" sz="5400" dirty="0" smtClean="0">
                <a:solidFill>
                  <a:srgbClr val="FF0000"/>
                </a:solidFill>
                <a:latin typeface="+mj-lt"/>
                <a:cs typeface="Times New Roman"/>
              </a:rPr>
              <a:t> ∙ 999  = 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  <a:cs typeface="Times New Roman"/>
              </a:rPr>
              <a:t>509 ∙  999 = 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  <a:cs typeface="Times New Roman"/>
              </a:rPr>
              <a:t>981 ∙ 999 = 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3600" dirty="0" smtClean="0">
              <a:latin typeface="+mj-lt"/>
            </a:endParaRPr>
          </a:p>
          <a:p>
            <a:endParaRPr lang="ru-RU" sz="3600" dirty="0" smtClean="0">
              <a:latin typeface="+mj-lt"/>
            </a:endParaRPr>
          </a:p>
          <a:p>
            <a:pPr algn="ctr"/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Проверь себя:</a:t>
            </a:r>
          </a:p>
          <a:p>
            <a:endParaRPr lang="ru-RU" sz="3600" dirty="0" smtClean="0">
              <a:latin typeface="+mj-lt"/>
            </a:endParaRP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947</a:t>
            </a:r>
            <a:r>
              <a:rPr lang="ru-RU" sz="5400" dirty="0" smtClean="0">
                <a:solidFill>
                  <a:srgbClr val="FF0000"/>
                </a:solidFill>
                <a:latin typeface="+mj-lt"/>
                <a:cs typeface="Times New Roman"/>
              </a:rPr>
              <a:t> ∙ 999  = </a:t>
            </a:r>
            <a:r>
              <a:rPr lang="ru-RU" sz="5400" dirty="0" smtClean="0">
                <a:solidFill>
                  <a:srgbClr val="002060"/>
                </a:solidFill>
                <a:latin typeface="+mj-lt"/>
                <a:cs typeface="Times New Roman"/>
              </a:rPr>
              <a:t>946 053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  <a:cs typeface="Times New Roman"/>
              </a:rPr>
              <a:t>509 ∙  999 = </a:t>
            </a:r>
            <a:r>
              <a:rPr lang="ru-RU" sz="5400" dirty="0" smtClean="0">
                <a:solidFill>
                  <a:srgbClr val="002060"/>
                </a:solidFill>
                <a:latin typeface="+mj-lt"/>
                <a:cs typeface="Times New Roman"/>
              </a:rPr>
              <a:t>508 491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  <a:cs typeface="Times New Roman"/>
              </a:rPr>
              <a:t>981 ∙ 999 = </a:t>
            </a:r>
            <a:r>
              <a:rPr lang="ru-RU" sz="5400" dirty="0" smtClean="0">
                <a:solidFill>
                  <a:srgbClr val="002060"/>
                </a:solidFill>
                <a:latin typeface="+mj-lt"/>
                <a:cs typeface="Times New Roman"/>
              </a:rPr>
              <a:t>980 019</a:t>
            </a:r>
            <a:endParaRPr lang="ru-RU" sz="5400" dirty="0" smtClean="0">
              <a:solidFill>
                <a:srgbClr val="002060"/>
              </a:solidFill>
              <a:latin typeface="+mj-lt"/>
            </a:endParaRPr>
          </a:p>
          <a:p>
            <a:endParaRPr lang="ru-RU" sz="5400" dirty="0"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шахерезад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35163"/>
            <a:ext cx="9144000" cy="4922837"/>
          </a:xfrm>
        </p:spPr>
      </p:pic>
      <p:sp>
        <p:nvSpPr>
          <p:cNvPr id="4" name="Прямоугольник 3"/>
          <p:cNvSpPr/>
          <p:nvPr/>
        </p:nvSpPr>
        <p:spPr>
          <a:xfrm>
            <a:off x="500035" y="785794"/>
            <a:ext cx="8300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Число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Шехерезады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6600" dirty="0" smtClean="0">
              <a:solidFill>
                <a:srgbClr val="FFFF00"/>
              </a:solidFill>
              <a:latin typeface="+mj-lt"/>
            </a:endParaRPr>
          </a:p>
          <a:p>
            <a:r>
              <a:rPr lang="ru-RU" sz="6600" dirty="0" smtClean="0">
                <a:solidFill>
                  <a:srgbClr val="FFFF00"/>
                </a:solidFill>
                <a:latin typeface="+mj-lt"/>
              </a:rPr>
              <a:t>Какое число скрывается за этим названием?</a:t>
            </a:r>
            <a:endParaRPr lang="ru-RU" sz="66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8000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8000" dirty="0" smtClean="0">
                <a:solidFill>
                  <a:srgbClr val="0070C0"/>
                </a:solidFill>
                <a:latin typeface="+mj-lt"/>
              </a:rPr>
              <a:t>Это число 1001.</a:t>
            </a:r>
            <a:endParaRPr lang="ru-RU" sz="8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 самом названии сборника волшебных арабских сказок заключается «чудо», которое могло бы поразить воображение сказочного султана не менее многих других чудес Востока, если бы он способен был интересоваться арифметическими диковинками.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54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Диковинки нашей галереи – числа, выделяющиеся из ряда других необычайными свойствами.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Чем же замечательно число 1001?. 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Оно делится без остатка на 7, на 11 и на 13 – на три последовательных простых числа, произведением которых и является.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1001 = 7 </a:t>
            </a:r>
            <a:r>
              <a:rPr lang="ru-RU" sz="5400" dirty="0" smtClean="0">
                <a:solidFill>
                  <a:srgbClr val="FF0000"/>
                </a:solidFill>
                <a:latin typeface="+mj-lt"/>
                <a:cs typeface="Times New Roman"/>
              </a:rPr>
              <a:t>∙ 11∙ 13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latin typeface="+mj-lt"/>
              </a:rPr>
              <a:t>Волшебство заключается в том, что при умножении на него любого трёхзначного числа получается результат, состоящий из самого умноженного числа, записанного дважды.</a:t>
            </a:r>
          </a:p>
          <a:p>
            <a:endParaRPr lang="ru-RU" dirty="0" smtClean="0">
              <a:latin typeface="+mj-lt"/>
            </a:endParaRP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873 </a:t>
            </a:r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∙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1001</a:t>
            </a:r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873 873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207 ∙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1001</a:t>
            </a:r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207 207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рандаш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71678"/>
            <a:ext cx="5357817" cy="43894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500562" y="1857365"/>
            <a:ext cx="3857652" cy="292895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Число </a:t>
            </a:r>
          </a:p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10101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6600" dirty="0" smtClean="0">
              <a:solidFill>
                <a:srgbClr val="0070C0"/>
              </a:solidFill>
              <a:latin typeface="+mj-lt"/>
            </a:endParaRPr>
          </a:p>
          <a:p>
            <a:endParaRPr lang="ru-RU" sz="6600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6600" dirty="0" smtClean="0">
                <a:solidFill>
                  <a:srgbClr val="0070C0"/>
                </a:solidFill>
                <a:latin typeface="+mj-lt"/>
              </a:rPr>
              <a:t>10101 = 3 </a:t>
            </a:r>
            <a:r>
              <a:rPr lang="ru-RU" sz="6600" dirty="0" smtClean="0">
                <a:solidFill>
                  <a:srgbClr val="0070C0"/>
                </a:solidFill>
                <a:latin typeface="+mj-lt"/>
                <a:cs typeface="Times New Roman"/>
              </a:rPr>
              <a:t>∙ 7 ∙ 13 ∙ 37</a:t>
            </a:r>
            <a:endParaRPr lang="ru-RU" sz="66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Каждое двузначное число, умноженное на 10101, даёт в результате само себя, написанное 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трижды.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+mj-lt"/>
              </a:rPr>
              <a:t>73 </a:t>
            </a:r>
            <a:r>
              <a:rPr lang="ru-RU" sz="6000" dirty="0" smtClean="0">
                <a:solidFill>
                  <a:srgbClr val="FF0000"/>
                </a:solidFill>
                <a:latin typeface="+mj-lt"/>
                <a:cs typeface="Times New Roman"/>
              </a:rPr>
              <a:t>∙ 10101 = 737 373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+mj-lt"/>
                <a:cs typeface="Times New Roman"/>
              </a:rPr>
              <a:t>21 ∙ 10101 = 212 121</a:t>
            </a:r>
            <a:endParaRPr lang="ru-RU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карандаш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6" y="2857496"/>
            <a:ext cx="3714744" cy="4000504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7146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10 001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8000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8000" dirty="0" smtClean="0">
                <a:solidFill>
                  <a:srgbClr val="FF0000"/>
                </a:solidFill>
                <a:latin typeface="+mj-lt"/>
              </a:rPr>
              <a:t>10 001 = 73 </a:t>
            </a:r>
            <a:r>
              <a:rPr lang="ru-RU" sz="8000" dirty="0" smtClean="0">
                <a:solidFill>
                  <a:srgbClr val="FF0000"/>
                </a:solidFill>
                <a:latin typeface="+mj-lt"/>
                <a:cs typeface="Times New Roman"/>
              </a:rPr>
              <a:t>∙ 137</a:t>
            </a:r>
            <a:endParaRPr lang="ru-RU" sz="8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5400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12 </a:t>
            </a:r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∙ 10 001 = 120 012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123 ∙ 10 001 = 1 230 123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1 234 ∙ 10 001 = 12 341 234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ер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3071810"/>
            <a:ext cx="7929617" cy="3234534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7146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Wave2">
              <a:avLst>
                <a:gd name="adj1" fmla="val 12500"/>
                <a:gd name="adj2" fmla="val 2424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Шесть единиц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6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+mj-lt"/>
              </a:rPr>
              <a:t>111 111 = 111 </a:t>
            </a:r>
            <a:r>
              <a:rPr lang="ru-RU" sz="6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∙ 1 001       </a:t>
            </a:r>
            <a:r>
              <a:rPr lang="ru-RU" sz="6000" dirty="0" smtClean="0">
                <a:solidFill>
                  <a:srgbClr val="FF0000"/>
                </a:solidFill>
                <a:latin typeface="+mj-lt"/>
                <a:cs typeface="Times New Roman"/>
              </a:rPr>
              <a:t>или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+mj-lt"/>
                <a:cs typeface="Times New Roman"/>
              </a:rPr>
              <a:t>111 111 = 3 ∙7 ∙ 11∙ 13 ∙ 37</a:t>
            </a:r>
            <a:endParaRPr lang="ru-RU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карандаш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38" y="2928934"/>
            <a:ext cx="4500562" cy="3929066"/>
          </a:xfr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5643570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Число </a:t>
            </a:r>
          </a:p>
          <a:p>
            <a:pPr algn="ctr"/>
            <a:r>
              <a:rPr lang="ru-RU" sz="9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12</a:t>
            </a:r>
            <a:endParaRPr lang="ru-RU" sz="96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ишущее перпо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357430"/>
            <a:ext cx="7786742" cy="4500570"/>
          </a:xfr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404444" cy="28007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Числовые пирамиды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числовая пирамид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 числовая пирамид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 пирами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 одинаковых циф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54" y="857232"/>
            <a:ext cx="7786774" cy="6000768"/>
          </a:xfr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399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Девять одинаковых цифр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цифровая лестниц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7" y="1785926"/>
            <a:ext cx="4500594" cy="5072074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3999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Цифровая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лестница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Перельман Я.И. Занимательная арифметика: Загадки и диковинки в мире чисел. – М., 2005</a:t>
            </a:r>
          </a:p>
          <a:p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перельм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000240"/>
            <a:ext cx="3143272" cy="450059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асибо за вним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+mj-lt"/>
              </a:rPr>
              <a:t>12</a:t>
            </a:r>
            <a:r>
              <a:rPr lang="ru-RU" sz="4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– это число месяцев в году и число единиц в дюжине.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+mj-lt"/>
              </a:rPr>
              <a:t>12 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– старинный и едва не победивший соперник числа 10 в борьбе за почётный пост основания общеупотребительной системы счисления.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Вавилоняне и шумеры вели счёт в двенадцатеричной системе счисления.</a:t>
            </a:r>
          </a:p>
          <a:p>
            <a:endParaRPr lang="ru-RU" sz="3600" dirty="0">
              <a:latin typeface="+mj-lt"/>
            </a:endParaRPr>
          </a:p>
        </p:txBody>
      </p:sp>
      <p:pic>
        <p:nvPicPr>
          <p:cNvPr id="4" name="Рисунок 3" descr="вавилон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8501122" cy="485776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Мы до сих пор платим дань </a:t>
            </a:r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двенадцатеричной системе: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Деление суток на 2 дюжины часов;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Деление часа на 5 дюжин минут;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Деление минуты на 5 дюжин секунд;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Деление круга на 30 дюжин градусов.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вавилон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3857652" cy="5786478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0"/>
            <a:ext cx="492919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Некоторые племена использовали только 4 пальца одной руки, однако при этом учитывали, что каждый палец состоит из трёх фаланг, т.е. имели в распоряжении двенадцать объектов счёта. Так возникла </a:t>
            </a:r>
            <a:r>
              <a:rPr lang="ru-RU" sz="4400" i="1" dirty="0" smtClean="0">
                <a:solidFill>
                  <a:srgbClr val="FF0000"/>
                </a:solidFill>
                <a:latin typeface="+mj-lt"/>
              </a:rPr>
              <a:t>дюжина</a:t>
            </a:r>
            <a:r>
              <a:rPr lang="ru-RU" dirty="0" smtClean="0">
                <a:latin typeface="+mj-lt"/>
              </a:rPr>
              <a:t>,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которая была широко распространена и в Европе, и в России, но постепенно уступила своё место десятке</a:t>
            </a:r>
            <a:endParaRPr lang="ru-RU" sz="24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Хорошо ли , что в борьбе между дюжиной и десяткой победила последняя?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Конечно, сильными союзницами десятки были и остаются наши собственные руки с </a:t>
            </a:r>
            <a:r>
              <a:rPr lang="ru-RU" sz="4000" i="1" dirty="0" smtClean="0">
                <a:solidFill>
                  <a:srgbClr val="FFFF00"/>
                </a:solidFill>
                <a:latin typeface="+mj-lt"/>
              </a:rPr>
              <a:t>десятью </a:t>
            </a:r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пальцами. Но если бы не это, то следовало бы, безусловно, отдать предпочтение 12 перед 10</a:t>
            </a: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962</Words>
  <PresentationFormat>Экран (4:3)</PresentationFormat>
  <Paragraphs>98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2015-08-09T07:39:52Z</dcterms:created>
  <dcterms:modified xsi:type="dcterms:W3CDTF">2015-08-31T17:00:04Z</dcterms:modified>
</cp:coreProperties>
</file>