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9609" autoAdjust="0"/>
  </p:normalViewPr>
  <p:slideViewPr>
    <p:cSldViewPr>
      <p:cViewPr varScale="1">
        <p:scale>
          <a:sx n="78" d="100"/>
          <a:sy n="78" d="100"/>
        </p:scale>
        <p:origin x="-123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D896C5-342A-4EC8-8F00-0B4A60D43421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6FE3B1-6CEF-425F-8F2E-2528796AC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FE3B1-6CEF-425F-8F2E-2528796AC72A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6000" b="1" cap="none" spc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EFC14-1873-4AE3-9565-6B8A554FC8CF}" type="datetimeFigureOut">
              <a:rPr lang="ru-RU"/>
              <a:pPr>
                <a:defRPr/>
              </a:pPr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111DE-7653-4B60-BE6D-913BF6D843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12B67-3D34-439D-87AE-765761BEE9C2}" type="datetimeFigureOut">
              <a:rPr lang="ru-RU"/>
              <a:pPr>
                <a:defRPr/>
              </a:pPr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5958D-3453-4E48-A0BC-1E3CCA6759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039A3-3226-41E3-92C2-D48FDAA3B9D7}" type="datetimeFigureOut">
              <a:rPr lang="ru-RU"/>
              <a:pPr>
                <a:defRPr/>
              </a:pPr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F113F-5594-40EE-9E21-6E02D05245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6000" b="1" cap="none" spc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542E38-43E4-44DD-BD64-58C3E0612884}" type="datetimeFigureOut">
              <a:rPr lang="ru-RU"/>
              <a:pPr>
                <a:defRPr/>
              </a:pPr>
              <a:t>24.03.2015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A65034-6CA7-4851-BF2E-8B20AA594B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BAFB3-B4F8-4866-8D59-253219523ADD}" type="datetimeFigureOut">
              <a:rPr lang="ru-RU"/>
              <a:pPr>
                <a:defRPr/>
              </a:pPr>
              <a:t>24.03.2015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A2EC79-1009-43C2-876F-2BE171CF92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E818-0012-4398-8766-98E976704267}" type="datetimeFigureOut">
              <a:rPr lang="ru-RU"/>
              <a:pPr>
                <a:defRPr/>
              </a:pPr>
              <a:t>24.03.2015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9C5A6-A8C5-4B6F-835A-2111943E98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69690-00C3-4C73-8E55-C34BC4E07B74}" type="datetimeFigureOut">
              <a:rPr lang="ru-RU"/>
              <a:pPr>
                <a:defRPr/>
              </a:pPr>
              <a:t>24.03.2015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0E090-2C37-4591-9D12-C4CAD35AF2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7D8DD-8610-4BBA-8792-B48643322891}" type="datetimeFigureOut">
              <a:rPr lang="ru-RU"/>
              <a:pPr>
                <a:defRPr/>
              </a:pPr>
              <a:t>24.03.2015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1CC98-80F7-411F-BC52-4B8B7F40A9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3B215-AE76-4403-BE23-026CA0E7E335}" type="datetimeFigureOut">
              <a:rPr lang="ru-RU"/>
              <a:pPr>
                <a:defRPr/>
              </a:pPr>
              <a:t>24.03.2015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F10D7D-F74D-44DB-A5C0-5EC24256D8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6" descr="bv100517.jp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9050" y="19050"/>
            <a:ext cx="1212850" cy="6802438"/>
          </a:xfrm>
          <a:prstGeom prst="rect">
            <a:avLst/>
          </a:prstGeom>
          <a:noFill/>
          <a:ln w="28575">
            <a:solidFill>
              <a:srgbClr val="CC6600"/>
            </a:solidFill>
            <a:prstDash val="sysDash"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75" y="274638"/>
            <a:ext cx="740092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1285875" y="1600200"/>
            <a:ext cx="74009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A86B5E7-3B4F-404F-B584-0026866963B3}" type="datetimeFigureOut">
              <a:rPr lang="ru-RU"/>
              <a:pPr>
                <a:defRPr/>
              </a:pPr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C970086-F3AA-471E-87B2-76FFE28804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2" r:id="rId2"/>
    <p:sldLayoutId id="214748367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ransition>
    <p:wedg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5400" b="1" kern="1200">
          <a:ln w="1905"/>
          <a:gradFill>
            <a:gsLst>
              <a:gs pos="0">
                <a:schemeClr val="accent6">
                  <a:shade val="20000"/>
                  <a:satMod val="200000"/>
                </a:schemeClr>
              </a:gs>
              <a:gs pos="78000">
                <a:schemeClr val="accent6">
                  <a:tint val="90000"/>
                  <a:shade val="89000"/>
                  <a:satMod val="220000"/>
                </a:schemeClr>
              </a:gs>
              <a:gs pos="100000">
                <a:schemeClr val="accent6">
                  <a:tint val="12000"/>
                  <a:satMod val="255000"/>
                </a:schemeClr>
              </a:gs>
            </a:gsLst>
            <a:lin ang="5400000"/>
          </a:gra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3200" b="1" kern="1200">
          <a:solidFill>
            <a:srgbClr val="71481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800" b="1" kern="1200">
          <a:solidFill>
            <a:srgbClr val="71481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 b="1" kern="1200">
          <a:solidFill>
            <a:srgbClr val="71481C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 b="1" kern="1200">
          <a:solidFill>
            <a:srgbClr val="71481C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 b="1" kern="1200">
          <a:solidFill>
            <a:srgbClr val="71481C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642918"/>
            <a:ext cx="8715404" cy="3429024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400" dirty="0" smtClean="0"/>
              <a:t>Практико-ориентированные задания на уроках биологии, как этап подготовки к итоговой аттестации</a:t>
            </a:r>
            <a:endParaRPr lang="ru-RU" sz="4400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68" y="4643446"/>
            <a:ext cx="4929222" cy="995354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Учитель биологии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МКОУ « СОШ № 5 г. Ершова» Саратовской </a:t>
            </a:r>
            <a:r>
              <a:rPr lang="ru-RU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област</a:t>
            </a:r>
            <a:endParaRPr lang="ru-RU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Писаревская Г. А.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1357290" y="500040"/>
            <a:ext cx="7286676" cy="50783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</a:rPr>
              <a:t>Биология 6 класс  Опыт « Условия прорастания семян»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XI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. Расположите в правильном порядке пункты инструкции по проведению эксперимента, подтверждающего дыхание семян. В ответе запишите соответствующую последовательность цифр.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1)для контроля рядом поставьте пустую банку с плотно закрытой крышкой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2)поместите на дно небольшой банки проросшие семена фасоли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3)спустя 2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</a:rPr>
              <a:t>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3 дня проверьте наличие в банках кислорода, опустив в каждую банку горящую лучинку (длинная тонкая палочка)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4)плотно закройте банку крышкой и поставьте в тёплое, тёмное место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на 2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</a:rPr>
              <a:t>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3 дня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5)прорастите на влажной ткани горсть семян фасоли в течение 5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</a:rPr>
              <a:t>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6 дней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6)добавьте в банку немного воды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1214414" y="500042"/>
            <a:ext cx="7715304" cy="50783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</a:rPr>
              <a:t>Биология 8 класс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</a:rPr>
              <a:t>Пищеварение в ротовой полости и в желудке.  Л.Р.№8 «Действие  ферментов слюны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</a:rPr>
              <a:t>на крахмал»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XII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. Расположите в правильном порядке пункты инструкции по изучению действия ферментов слюны на крахмал. В ответе запишите соответствующую последовательность цифр.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1)в две пробирки добавьте по 1 мл слюны, а в третью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</a:rPr>
              <a:t>–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столько же воды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2)пометьте пробирки и налейте в каждую по 2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</a:rPr>
              <a:t>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3 мл клейстера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3)сделайте вывод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4)через 10 мин. во все пробирки добавьте по две капли йодного раствора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5)возьмите три чистые пробирки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6)первую пробирку поместите на лёд, а вторую и третью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</a:rPr>
              <a:t> 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 в тёплую воду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1142976" y="428604"/>
            <a:ext cx="7786742" cy="424731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</a:rPr>
              <a:t>Биология 6 класс опыт « Значение листа в жизни растений»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XIII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. Установите последовательность действий в эксперименте по доказательству образования крахмала в листьях на свету в зелёных частях растения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хлорофитума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. В ответе запишите соответствующую последовательность цифр.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1)на обе стороны листа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хлорофитума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 наложите полоски чёрной бумаги так, чтобы они плотно облегали весь лист, включая белую каёмку по краю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2)опустите лист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хлорофитума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 в раствор йода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3)прокипятите лист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хлорофитума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 в воде в течение 2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</a:rPr>
              <a:t>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5 мин.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4)расположите лист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хлорофитума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 напротив источника света и оставьте на сутки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5)прокипятите лист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хлорофитума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 в спирте (40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</a:rPr>
              <a:t>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70%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1285852" y="1357297"/>
            <a:ext cx="7429552" cy="258532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XV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. Марии необходимо сделать рисунки разных по форме клеток. Какой микроскоп ей лучше выбрать для такого исследования?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1)линза окуляра ×7, а линза объектива ×40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2)линза окуляра ×20, а линза объектива ×20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3)линза окуляра ×15, а линза объектива ×40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4)линза окуляра ×5, а линза объектива ×80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1285852" y="428603"/>
            <a:ext cx="7572428" cy="480131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XVI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. Расположите в правильном порядке пункты инструкции по измерению артериального давления. В ответе запишите соответствующую последовательность цифр.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1)закройте клапан баллона тонометра и нагнетайте с помощью резинового баллона воздух до исчезновения пульса или до показания на циферблате тонометра 140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</a:rPr>
              <a:t>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150 мм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рт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. ст.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2)ниже манжетки в локтевом сгибе установите фонендоскоп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3)в момент исчезновения пульса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монометр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 указывает минимальное (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диастолическое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) давление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4)плотно оберните манжетку тонометра вокруг обнажённого плеча испытуемого и закрепите её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5)в момент появления пульсовых ударов показатель манометра соответствует максимальному (систолическому) давлению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6)приоткройте вентиль, медленно выпускайте воздух из манжеты. Внимательно следите за показаниями манометра и одновременно прислушивайтесь к звукам в фонендоскопе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1357290" y="285727"/>
            <a:ext cx="7500990" cy="446276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</a:rPr>
              <a:t>Биология 8 класс Практическая работа « Пульс и движение крови»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XVII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. Расположите в правильном порядке пункты инструкции подсчета пульса до и после дозированной нагрузки. В ответе запишите соответствующую последовательность цифр.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1)сделайте 10 приседаний и снова подсчитайте число ударов за 1 мин.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2)приложите два пальца правой руки на внутреннюю сторону запястья левой руки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3)освободите от одежды запястье левой руки и нижнюю часть предплечья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4)после 5 мин. отдыха в положении сидя подсчитайте пульс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5)подсчитайте число ударов пульса за 1 мин. в спокойном состоянии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6)слегка надавите пальцами до ощущения биения сердца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1000100" y="500042"/>
            <a:ext cx="7858180" cy="424731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1" u="sng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</a:rPr>
              <a:t>Биология 6 класс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XVIII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. Расположите в правильном порядке пункты инструкции по проведению эксперимента, доказывающего выделение растениями углекислого газа. В ответе запишите соответствующую последовательность цифр.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 1)Накройте комнатное растение стеклянным колпаком.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2)Поместите рядом с комнатным растением стакан с известковой водой.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3)Поместите комнатное растение, накрытое стеклянным колпаком, в тёмный шкаф.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4)Рассмотрите помутневшую известковую воду.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PT Sans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  <a:cs typeface="Times New Roman" pitchFamily="18" charset="0"/>
              </a:rPr>
              <a:t>5)Возьмите комнатное растение с большим числом листьев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928662" y="285727"/>
            <a:ext cx="8001056" cy="624786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</a:rPr>
              <a:t>Биология 6 класс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XIV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. Расположите в правильном порядке пункты инструкции по прорастанию семян. В ответе запишите соответствующую последовательность цифр.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1)на бумагу положите 10 предварительно замоченных (в течение 8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</a:rPr>
              <a:t>–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10 ч) семян огурцов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2)закройте тарелку полиэтиленовой плёнкой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3смочите бумагу водой и следите, чтобы во время опыта она была постоянно влажной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4через сутки обследуйте семена, изменения заносите в дневник наблюдений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5возьмите тарелку и уложите на её дно фильтровальную бумагу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6поставьте тарелку в тёплое место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</a:rPr>
              <a:t>Биология 6 класс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XV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. Расположите в правильном порядке пункты инструкции по работе с фик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</a:rPr>
              <a:t>­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си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</a:rPr>
              <a:t>­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ро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</a:rPr>
              <a:t>­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ванным микропрепаратом внутреннего строения листа дуба. В ответе за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</a:rPr>
              <a:t>­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пи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</a:rPr>
              <a:t>­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шите соответствующую последовательность цифр.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1)медленно приближайте тубус микроскопа к микропрепарату, пока не увидите чёткое изображение внутреннего строения листа дуба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2)глядя в окуляр микроскопа, настройте свет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       3)положите микропрепарат внутреннего строения листа дуба на пред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</a:rPr>
              <a:t>­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метный столик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4)зарисуйте микропрепарат, сделайте обозначения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       5)зажмите препарат лапками-держателями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6максимально удобно расположите микроскоп на своём рабочем месте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opengia.ru/resources/002131e1e560e311af61001fc68344c9-BIO2012VII9B502-copy1--002131e1e560e311af61001fc68344c9-17-1391504025/repr-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4500570"/>
            <a:ext cx="24479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1571604" y="0"/>
            <a:ext cx="707236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</a:rPr>
              <a:t>Биология 6 класс « Внешнее строение листа»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XVI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. Рассмотрите фотографию листа берёзы. Выберите характеристики, соответствующие его строению, по следующему плану: тип листа, жилкование листа, форма листа; тип листа по соотношению длины, ширины, расположению наиболее широкой части, форме края. При выполнении работы Вам помогут линейка и карандаш.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2597150"/>
          <a:ext cx="6096000" cy="1663700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750"/>
                        </a:spcAft>
                      </a:pPr>
                      <a:r>
                        <a:rPr lang="ru-RU" sz="1150" b="1" dirty="0">
                          <a:solidFill>
                            <a:srgbClr val="333333"/>
                          </a:solidFill>
                          <a:latin typeface="PT Sans"/>
                          <a:ea typeface="Times New Roman"/>
                          <a:cs typeface="Times New Roman"/>
                        </a:rPr>
                        <a:t>А. Тип листа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ts val="1500"/>
                        </a:lnSpc>
                        <a:spcAft>
                          <a:spcPts val="120"/>
                        </a:spcAft>
                      </a:pPr>
                      <a:r>
                        <a:rPr lang="ru-RU" sz="1150" b="1" dirty="0">
                          <a:solidFill>
                            <a:srgbClr val="333333"/>
                          </a:solidFill>
                          <a:latin typeface="PT Sans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120"/>
                        </a:spcAft>
                      </a:pPr>
                      <a:r>
                        <a:rPr lang="ru-RU" sz="1150" b="1">
                          <a:solidFill>
                            <a:srgbClr val="333333"/>
                          </a:solidFill>
                          <a:latin typeface="PT Sans"/>
                          <a:ea typeface="Times New Roman"/>
                          <a:cs typeface="Times New Roman"/>
                        </a:rPr>
                        <a:t>Б. Жилкование листа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750"/>
                        </a:spcAft>
                      </a:pPr>
                      <a:r>
                        <a:rPr lang="ru-RU" sz="1150" dirty="0">
                          <a:solidFill>
                            <a:srgbClr val="333333"/>
                          </a:solidFill>
                          <a:latin typeface="PT Sans"/>
                          <a:ea typeface="Times New Roman"/>
                          <a:cs typeface="Times New Roman"/>
                        </a:rPr>
                        <a:t>1) черешковый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ts val="1500"/>
                        </a:lnSpc>
                        <a:spcAft>
                          <a:spcPts val="750"/>
                        </a:spcAft>
                      </a:pPr>
                      <a:r>
                        <a:rPr lang="ru-RU" sz="1150" dirty="0">
                          <a:solidFill>
                            <a:srgbClr val="333333"/>
                          </a:solidFill>
                          <a:latin typeface="PT Sans"/>
                          <a:ea typeface="Times New Roman"/>
                          <a:cs typeface="Times New Roman"/>
                        </a:rPr>
                        <a:t>2) сидячий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ts val="1500"/>
                        </a:lnSpc>
                        <a:spcAft>
                          <a:spcPts val="120"/>
                        </a:spcAft>
                      </a:pPr>
                      <a:r>
                        <a:rPr lang="ru-RU" sz="1150" b="1" dirty="0">
                          <a:solidFill>
                            <a:srgbClr val="333333"/>
                          </a:solidFill>
                          <a:latin typeface="PT Sans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00"/>
                        </a:lnSpc>
                        <a:spcAft>
                          <a:spcPts val="750"/>
                        </a:spcAft>
                      </a:pPr>
                      <a:r>
                        <a:rPr lang="ru-RU" sz="1150" dirty="0">
                          <a:solidFill>
                            <a:srgbClr val="333333"/>
                          </a:solidFill>
                          <a:latin typeface="PT Sans"/>
                          <a:ea typeface="Times New Roman"/>
                          <a:cs typeface="Times New Roman"/>
                        </a:rPr>
                        <a:t>1) параллельное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ts val="1500"/>
                        </a:lnSpc>
                        <a:spcAft>
                          <a:spcPts val="750"/>
                        </a:spcAft>
                      </a:pPr>
                      <a:r>
                        <a:rPr lang="ru-RU" sz="1150" dirty="0">
                          <a:solidFill>
                            <a:srgbClr val="333333"/>
                          </a:solidFill>
                          <a:latin typeface="PT Sans"/>
                          <a:ea typeface="Times New Roman"/>
                          <a:cs typeface="Times New Roman"/>
                        </a:rPr>
                        <a:t>2) дуговидное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ts val="1500"/>
                        </a:lnSpc>
                        <a:spcAft>
                          <a:spcPts val="750"/>
                        </a:spcAft>
                      </a:pPr>
                      <a:r>
                        <a:rPr lang="ru-RU" sz="1150" dirty="0">
                          <a:solidFill>
                            <a:srgbClr val="333333"/>
                          </a:solidFill>
                          <a:latin typeface="PT Sans"/>
                          <a:ea typeface="Times New Roman"/>
                          <a:cs typeface="Times New Roman"/>
                        </a:rPr>
                        <a:t>3) пальчатое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ts val="1500"/>
                        </a:lnSpc>
                        <a:spcAft>
                          <a:spcPts val="120"/>
                        </a:spcAft>
                      </a:pPr>
                      <a:r>
                        <a:rPr lang="ru-RU" sz="1150" dirty="0">
                          <a:solidFill>
                            <a:srgbClr val="333333"/>
                          </a:solidFill>
                          <a:latin typeface="PT Sans"/>
                          <a:ea typeface="Times New Roman"/>
                          <a:cs typeface="Times New Roman"/>
                        </a:rPr>
                        <a:t>4) перистое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1285852" y="285728"/>
            <a:ext cx="685804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</a:rPr>
              <a:t>Биология 8 класс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</a:rPr>
              <a:t>Лабораторная работа « Клетки ткани под микроскопом»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XVII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. Какая ткань изображена на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ри</a:t>
            </a:r>
            <a:r>
              <a:rPr lang="ru-RU" sz="1400" b="1" dirty="0" err="1" smtClean="0">
                <a:solidFill>
                  <a:srgbClr val="333333"/>
                </a:solidFill>
                <a:latin typeface="PT Sans" charset="0"/>
                <a:ea typeface="Times New Roman" pitchFamily="18" charset="0"/>
              </a:rPr>
              <a:t>СУНКЕ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pic>
        <p:nvPicPr>
          <p:cNvPr id="49153" name="Рисунок 37" descr="http://opengia.ru/resources/0B4B9C5E2311937F4A2E70450C75CE8C-G12A908-0B4B9C5E2311937F4A2E70450C75CE8C-2-1331652768/repr-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1428736"/>
            <a:ext cx="2371725" cy="1533525"/>
          </a:xfrm>
          <a:prstGeom prst="rect">
            <a:avLst/>
          </a:prstGeom>
          <a:noFill/>
        </p:spPr>
      </p:pic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1285852" y="3286123"/>
            <a:ext cx="6715172" cy="320087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1)эпителиальная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2)мышечная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3)нервная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4)Соединительная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solidFill>
                <a:srgbClr val="333333"/>
              </a:solidFill>
              <a:latin typeface="PT Sans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PT Sans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solidFill>
                <a:srgbClr val="333333"/>
              </a:solidFill>
              <a:latin typeface="PT Sans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PT Sans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solidFill>
                <a:srgbClr val="333333"/>
              </a:solidFill>
              <a:latin typeface="PT Sans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PT Sans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  <a:cs typeface="Times New Roman" pitchFamily="18" charset="0"/>
              </a:rPr>
              <a:t>Самостоятельная работа с рисунками научит детей брать информацию не только  с изображенного рисунка, но поможет научиться работать с графиками и таблицами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357290" y="500042"/>
            <a:ext cx="7358114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</a:rPr>
              <a:t>Народная мудрость гласит: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</a:rPr>
              <a:t>«Скажи мне, и я забуду, покажи мне, и я запомню, дай мне действовать самому, и я научусь».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opengia.ru/resources/21676BD347C6B9E74E7F91B8C013986D-GIABIORep2011var4A3-21676BD347C6B9E74E7F91B8C013986D-2-1396507553/repr-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00350" y="1771650"/>
            <a:ext cx="354330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1214414" y="214290"/>
            <a:ext cx="7286676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</a:rPr>
              <a:t>Биология 5 класс Практическая работа  « Строение  плодовых тел шляпочных грибов»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XVIII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. Рассмотрите рисунок гриба. Какой цифрой на нем обозначено плодовое тело?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1142976" y="285728"/>
            <a:ext cx="7715304" cy="603242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</a:rPr>
              <a:t>Биология 8 класс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</a:rPr>
              <a:t>Лабораторная работа « Строение костной ткани под микроскопом»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XIX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. Вставьте в текст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</a:rPr>
              <a:t>«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Строение трубчатой кости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</a:rPr>
              <a:t>»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 пропущенные термины из предложенного перечня, используя для этого цифровые обозначения. Запишите в текст цифры выбранных ответов, а затем получившуюся последовательность цифр (по тексту) впишите в приведённую ниже таблицу.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СТРОЕНИЕ ТРУБЧАТОЙ КОСТИ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Скелет человека образует множество разнообразных костей, среди которых хорошо различимы трубчатые кости, образующие в основном скелет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(А). Тело трубчатой кости состоит из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(Б). В головке кости оно переходит в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(В), состоящее из перемычек, образующих ячейки, в которых находится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(Г), выполняющий кроветворную функцию.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1)губчатое вещество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2)надкостница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3)компактное вещество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4)жёлтый костный мозг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5)грудная клетка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6)свободная верхняя конечность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7)хрящ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8)красный костный мозг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1214414" y="357166"/>
            <a:ext cx="7500990" cy="16004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</a:rPr>
              <a:t>Биология 9 класс  « Схема фотосинтеза»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XX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. Изучите схему, демонстрирующую процесс фотосинтеза, протекающий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</a:rPr>
              <a:t>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/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в хлоропласте. Какое из перечисленных веществ соответствует цифре 2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</a:rPr>
              <a:t>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/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на этой схеме?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pic>
        <p:nvPicPr>
          <p:cNvPr id="3" name="Рисунок 2" descr="http://opengia.ru/resources/45C7D829990DBDDF43F3B376B4E12E78-45C7D829990DBDDF43F3B376B4E12E78-45C7D829990DBDDF43F3B376B4E12E78-2-1302603301/repr-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2214554"/>
            <a:ext cx="4457700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1285852" y="2766980"/>
            <a:ext cx="2071702" cy="120032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1)вода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2)углекислый газ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3)кислород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PT Sans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  <a:cs typeface="Times New Roman" pitchFamily="18" charset="0"/>
              </a:rPr>
              <a:t>4)глюкоза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1285852" y="142852"/>
            <a:ext cx="7572428" cy="85725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</a:rPr>
              <a:t> </a:t>
            </a:r>
            <a:r>
              <a:rPr kumimoji="0" lang="ru-RU" sz="1600" b="0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</a:rPr>
              <a:t>Биология 10 класс « Вирусы»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XII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. Что из перечисленного изображено на рисунке?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pic>
        <p:nvPicPr>
          <p:cNvPr id="3" name="Рисунок 2" descr="http://opengia.ru/resources/6e2b6e3ee760e311aac1001fc68344c9-6e2b6e3ee760e311aac1001fc68344c9-6e2b6e3ee760e311aac1001fc68344c9-1-1390980835/repr-0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2000240"/>
            <a:ext cx="229553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1500166" y="1785927"/>
            <a:ext cx="2500330" cy="16004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1)клетка дрожжей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2)клетка кишечной палочки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3)бактериофаг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4)холерный вибрион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1571604" y="214290"/>
            <a:ext cx="7072362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</a:rPr>
              <a:t>Биология 5 класс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XIII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. На микропрепарате листьев водного растения элодеи зеленые округлые части клетки − это: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pic>
        <p:nvPicPr>
          <p:cNvPr id="3" name="Рисунок 2" descr="http://opengia.ru/resources/743548cee560e311af61001fc68344c9-BIO2012I6401-copy1--743548cee560e311af61001fc68344c9-2-1394793789/repr-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143116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1428728" y="1857365"/>
            <a:ext cx="2071702" cy="147732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1)вакуоли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2)оболочки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3)ядра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PT Sans" charset="0"/>
                <a:ea typeface="Times New Roman" pitchFamily="18" charset="0"/>
              </a:rPr>
              <a:t>4)хлоропласты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643051"/>
            <a:ext cx="7772400" cy="2000263"/>
          </a:xfrm>
        </p:spPr>
        <p:txBody>
          <a:bodyPr/>
          <a:lstStyle/>
          <a:p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643042" y="1000108"/>
            <a:ext cx="6410000" cy="224676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Биология 5 класс « Клеточное строение организмов»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I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. Оптимальный способ изучения растительной клетки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</a:rPr>
              <a:t> — 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</a:rPr>
              <a:t>1)наблюдение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</a:rPr>
              <a:t>2микроскопия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</a:rPr>
              <a:t>3)замораживание-скалывание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</a:rPr>
              <a:t>4)окрашивание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1214414" y="214291"/>
            <a:ext cx="7572428" cy="661719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Биология 5 класс « Клеточное строение организмов» Лабораторная работа № 1 « Устройство микроскопа и приемы работы с ним»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</a:rPr>
              <a:t>II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</a:rPr>
              <a:t>. В инструкции к лабораторной работе перепутан порядок действий. Восстановите последовательность хода  работы и запишите правильный порядок пунктов.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ea typeface="Times New Roman" pitchFamily="18" charset="0"/>
              </a:rPr>
              <a:t>ЛАБОРАТОРНАЯ РАБОТА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ea typeface="Times New Roman" pitchFamily="18" charset="0"/>
              </a:rPr>
              <a:t>Как работать с микроскопом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ea typeface="Times New Roman" pitchFamily="18" charset="0"/>
              </a:rPr>
              <a:t>Цель: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ea typeface="Times New Roman" pitchFamily="18" charset="0"/>
              </a:rPr>
              <a:t>изучить приёмы работы с микроскопом.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ea typeface="Times New Roman" pitchFamily="18" charset="0"/>
              </a:rPr>
              <a:t>Оборудование: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ea typeface="Times New Roman" pitchFamily="18" charset="0"/>
              </a:rPr>
              <a:t>а)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ea typeface="Times New Roman" pitchFamily="18" charset="0"/>
              </a:rPr>
              <a:t>микроскоп, б)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ea typeface="Times New Roman" pitchFamily="18" charset="0"/>
              </a:rPr>
              <a:t>салфетки, в)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ea typeface="Times New Roman" pitchFamily="18" charset="0"/>
              </a:rPr>
              <a:t>готовый микропрепарат, г)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ea typeface="Times New Roman" pitchFamily="18" charset="0"/>
              </a:rPr>
              <a:t>тетрадь,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ea typeface="Times New Roman" pitchFamily="18" charset="0"/>
              </a:rPr>
              <a:t>д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ea typeface="Times New Roman" pitchFamily="18" charset="0"/>
              </a:rPr>
              <a:t>)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ea typeface="Times New Roman" pitchFamily="18" charset="0"/>
              </a:rPr>
              <a:t>учебник.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ea typeface="Times New Roman" pitchFamily="18" charset="0"/>
              </a:rPr>
              <a:t>Ход работы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ea typeface="Times New Roman" pitchFamily="18" charset="0"/>
              </a:rPr>
              <a:t>1)Открыть диафрагму.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ea typeface="Times New Roman" pitchFamily="18" charset="0"/>
              </a:rPr>
              <a:t>2)Определить увеличение окуляра и объектива микроскопа.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ea typeface="Times New Roman" pitchFamily="18" charset="0"/>
              </a:rPr>
              <a:t>3) Установить микроскоп в удобное положение перед собой на рас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</a:rPr>
              <a:t>­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ea typeface="Times New Roman" pitchFamily="18" charset="0"/>
              </a:rPr>
              <a:t>сто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</a:rPr>
              <a:t>­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ea typeface="Times New Roman" pitchFamily="18" charset="0"/>
              </a:rPr>
              <a:t>яние ширины ладони от края парты.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ea typeface="Times New Roman" pitchFamily="18" charset="0"/>
              </a:rPr>
              <a:t>4)Вращая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ea typeface="Times New Roman" pitchFamily="18" charset="0"/>
              </a:rPr>
              <a:t>макровинт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ea typeface="Times New Roman" pitchFamily="18" charset="0"/>
              </a:rPr>
              <a:t>, установить тубус в таком положении, чтобы расстояние от линзы до предметного столика было не более 1 см.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ea typeface="Times New Roman" pitchFamily="18" charset="0"/>
              </a:rPr>
              <a:t>5)Чистой салфеткой протереть все линзы, микроскоп убрать в спе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</a:rPr>
              <a:t>­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ea typeface="Times New Roman" pitchFamily="18" charset="0"/>
              </a:rPr>
              <a:t>ци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</a:rPr>
              <a:t>­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ea typeface="Times New Roman" pitchFamily="18" charset="0"/>
              </a:rPr>
              <a:t>аль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</a:rPr>
              <a:t>­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ea typeface="Times New Roman" pitchFamily="18" charset="0"/>
              </a:rPr>
              <a:t>ный футляр.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ea typeface="Times New Roman" pitchFamily="18" charset="0"/>
              </a:rPr>
              <a:t>6)Поместить препарат на предметный столик микроскопа и, глядя сбоку, опускать объектив при помощи винта до тех пор, пока расстояние не станет 4-5 мм.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ea typeface="Times New Roman" pitchFamily="18" charset="0"/>
              </a:rPr>
              <a:t>7)Медленно поворачивая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ea typeface="Times New Roman" pitchFamily="18" charset="0"/>
              </a:rPr>
              <a:t>макровинт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ea typeface="Times New Roman" pitchFamily="18" charset="0"/>
              </a:rPr>
              <a:t>, добиться резкого изображения объекта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ea typeface="Times New Roman" pitchFamily="18" charset="0"/>
              </a:rPr>
              <a:t>8)Глядя в окуляр, поворачивать зеркало, чтобы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  <a:ea typeface="Times New Roman" pitchFamily="18" charset="0"/>
              </a:rPr>
              <a:t> добиться равномерного максимального освещения поля зрения.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1428728" y="3428999"/>
            <a:ext cx="7358114" cy="33239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Биология 6 класс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Лабораторная работа  </a:t>
            </a:r>
            <a:r>
              <a:rPr kumimoji="0" lang="ru-RU" sz="1400" b="0" i="1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</a:rPr>
              <a:t>«</a:t>
            </a:r>
            <a:r>
              <a:rPr kumimoji="0" lang="ru-RU" sz="1400" b="0" i="1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 Знакомство с клетками растений</a:t>
            </a:r>
            <a:r>
              <a:rPr kumimoji="0" lang="ru-RU" sz="1400" b="0" i="1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</a:rPr>
              <a:t>»</a:t>
            </a:r>
            <a:r>
              <a:rPr kumimoji="0" lang="ru-RU" sz="1400" b="0" i="1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  ( рассматривание клеток томата и кожицы лука)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IV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. Расположите в правильном порядке пункты инструкции по приготовлению препарата мякоти плода томата. В ответе запишите соответствующую последовательность цифр.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ea typeface="Times New Roman" pitchFamily="18" charset="0"/>
              </a:rPr>
              <a:t>1)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ea typeface="Times New Roman" pitchFamily="18" charset="0"/>
              </a:rPr>
              <a:t>препаровальной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ea typeface="Times New Roman" pitchFamily="18" charset="0"/>
              </a:rPr>
              <a:t> иглой возьмите маленький кусочек мякоти плода томата и положите его в каплю воды на предметное стекло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ea typeface="Times New Roman" pitchFamily="18" charset="0"/>
              </a:rPr>
              <a:t>2)рассмотрите препарат с помощью лупы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ea typeface="Times New Roman" pitchFamily="18" charset="0"/>
              </a:rPr>
              <a:t>3)протрите салфеткой предметное и покровное стёкла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ea typeface="Times New Roman" pitchFamily="18" charset="0"/>
              </a:rPr>
              <a:t>4)разомните мякоть плода томата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ea typeface="Times New Roman" pitchFamily="18" charset="0"/>
              </a:rPr>
              <a:t>препаровальной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ea typeface="Times New Roman" pitchFamily="18" charset="0"/>
              </a:rPr>
              <a:t> иглой до получения кашицы и накройте её покровным стеклом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+mn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5)пипеткой нанесите каплю воды на предметное стекло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pitchFamily="34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1214414" y="214290"/>
            <a:ext cx="7643866" cy="30469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Биология 7 класс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III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. Расположите в правильном порядке пункты инструкции по работе с фиксированным микропрепаратом крови лягушки. В ответе запишите соответствующую последовательность цифр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1)зарисуйте микропрепарат крови, сделайте обозначения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2)зажмите препарат крови лапками-держателями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3)положите микропрепарат крови на предметный столик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4)глядя в окуляр, настройте свет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5)медленно приближайте тубус микроскопа к микропрепарату крови, пока не увидите чёткое изображение крови лягушки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500166" y="500042"/>
            <a:ext cx="7215238" cy="39087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</a:rPr>
              <a:t>Учащиеся  должны использовать знания в новых условиях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</a:rPr>
              <a:t>Биология 6 класс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V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. Расположите в правильном порядке пункты инструкции по работе с фиксированным микропрепаратом внутреннего строения листа дуба. В ответе запишите соответствующую последовательность цифр.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1)медленно приближайте тубус микроскопа к микропрепарату, пока не увидите чёткое изображение внутреннего строения листа дуба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2)глядя в окуляр микроскопа, настройте свет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3)положите микропрепарат внутреннего строения листа дуба на предметный столик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4)зарисуйте микропрепарат, сделайте обозначения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5)зажмите препарат лапками-держателями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6)максимально удобно расположите микроскоп на своем рабочем месте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1000100" y="0"/>
            <a:ext cx="8001056" cy="698652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Умение определять последовательность биологических процессов, явлений, объектов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VI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. Установите последовательность действий в эксперименте по доказательству образования крахмала в листьях на свету. В ответе запишите соответствующую последовательность цифр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1)на обе стороны листа наложите полоски чёрной бумаги так, чтобы они плотно облегали лист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2)опустите лист в раствор йода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3)прокипятите лист в воде в течение 2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</a:rPr>
              <a:t>–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5 мин.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4)прокипятите лист в спирте (40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</a:rPr>
              <a:t>–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70%)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5)расположите лист напротив источника света и оставьте на сутки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</a:rPr>
              <a:t>Биология 8 класс   ( из лабораторной работы 5- класса, приемы работы с микроскопом)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VII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Расположите в правильном порядке пункты инструкции по работе с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</a:rPr>
              <a:t>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фик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</a:rPr>
              <a:t>­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сированным микропрепаратом крови человека. В ответе запишите соответствующую последовательность цифр.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1)зарисуйте микропрепарат крови человека, сделайте обозначения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2)зажмите препарат крови человека лапками-держателями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3)положите микропрепарат крови на предметный столик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4)глядя в окуляр, настройте свет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5)медленно приближайте тубус микроскопа к микропрепарату, пока не увидите чёткого изображения крови человека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6)поставьте микроскоп штативом к себе на расстоянии 5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</a:rPr>
              <a:t>–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10 см от края рабочего стол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857224" y="714356"/>
            <a:ext cx="8001056" cy="424731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81375" algn="l"/>
              </a:tabLst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VIII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. Расположите в правильном порядке пункты инструкции по приготовлению препарата кожицы чешуи лука и рассматриванию её под микроскопом.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</a:rPr>
              <a:t>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/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В ответе запишите соответствующую последовательность цифр.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81375" algn="l"/>
              </a:tabLst>
            </a:pPr>
            <a:endParaRPr lang="ru-RU" dirty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813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1)предметное и покровное стёкла протрите салфеткой	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813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2)осторожно расправьте кожицу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препаровальными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 иглами и накройте покровным стеклом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813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3)пипеткой капните каплю слабого раствора йода на предметное стекло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813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4)положите кусочек кожицы в каплю слабого раствора йода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813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5)рассмотрите приготовленный препарат при увеличении в 56 раз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813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(объектив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</a:rPr>
              <a:t>–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×8, окуляр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</a:rPr>
              <a:t>–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×7)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813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6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)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пинцетом снимите маленький кусочек тонкой кожицы с сочной чешуи лука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81375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1285852" y="428604"/>
            <a:ext cx="7572428" cy="53553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IX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. Расположите в правильном порядке пункты инструкции по приготовлению препарата листа элодеи и рассматриванию его под микроскопом. В ответе запишите соответствующую последовательность цифр.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1)с помощью пипетки капните на предметное стекло каплю воды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2)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препаровальными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 иглами осторожно расправьте лист и покройте его покровным стеклом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3)протрите салфеткой предметное и покровное стёкла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4)отделите пинцетом один лист элодеи и положите его в каплю воды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5)рассмотрите препарат под микроскопом при увеличении в 300 раз (объектив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</a:rPr>
              <a:t> 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 ×20, окуляр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</a:rPr>
              <a:t>–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×15)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X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. Каким будет увеличение микроскопа, если увеличение линзы окуляра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</a:rPr>
              <a:t>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×6, а линзы объектива×40?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1)×240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2)×46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3)×34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 charset="0"/>
                <a:ea typeface="Times New Roman" pitchFamily="18" charset="0"/>
              </a:rPr>
              <a:t>4)×640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zoloto676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zoloto676</Template>
  <TotalTime>372</TotalTime>
  <Words>1573</Words>
  <Application>Microsoft Office PowerPoint</Application>
  <PresentationFormat>Экран (4:3)</PresentationFormat>
  <Paragraphs>241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zoloto676</vt:lpstr>
      <vt:lpstr>Практико-ориентированные задания на уроках биологии, как этап подготовки к итоговой аттестации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Итоговая аттестация по биологии: практико-ориентированные задания</dc:title>
  <dc:creator>User</dc:creator>
  <cp:lastModifiedBy>User</cp:lastModifiedBy>
  <cp:revision>9</cp:revision>
  <dcterms:created xsi:type="dcterms:W3CDTF">2014-12-16T18:42:19Z</dcterms:created>
  <dcterms:modified xsi:type="dcterms:W3CDTF">2015-03-24T18:48:34Z</dcterms:modified>
</cp:coreProperties>
</file>