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9662" y="908720"/>
            <a:ext cx="7125113" cy="924475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EDF21E"/>
                </a:solidFill>
              </a:rPr>
              <a:t/>
            </a:r>
            <a:br>
              <a:rPr lang="en-US" sz="6000" b="1" dirty="0" smtClean="0">
                <a:solidFill>
                  <a:srgbClr val="EDF21E"/>
                </a:solidFill>
              </a:rPr>
            </a:br>
            <a:r>
              <a:rPr lang="en-US" sz="6000" b="1" dirty="0" smtClean="0">
                <a:solidFill>
                  <a:srgbClr val="EDF21E"/>
                </a:solidFill>
              </a:rPr>
              <a:t/>
            </a:r>
            <a:br>
              <a:rPr lang="en-US" sz="6000" b="1" dirty="0" smtClean="0">
                <a:solidFill>
                  <a:srgbClr val="EDF21E"/>
                </a:solidFill>
              </a:rPr>
            </a:br>
            <a:r>
              <a:rPr lang="en-US" sz="6000" b="1" dirty="0" smtClean="0">
                <a:solidFill>
                  <a:srgbClr val="EDF21E"/>
                </a:solidFill>
              </a:rPr>
              <a:t/>
            </a:r>
            <a:br>
              <a:rPr lang="en-US" sz="6000" b="1" dirty="0" smtClean="0">
                <a:solidFill>
                  <a:srgbClr val="EDF21E"/>
                </a:solidFill>
              </a:rPr>
            </a:br>
            <a:r>
              <a:rPr lang="ru-RU" sz="4000" b="1" dirty="0" smtClean="0">
                <a:solidFill>
                  <a:srgbClr val="EDF21E"/>
                </a:solidFill>
              </a:rPr>
              <a:t>Взаимодействие</a:t>
            </a:r>
            <a:br>
              <a:rPr lang="ru-RU" sz="4000" b="1" dirty="0" smtClean="0">
                <a:solidFill>
                  <a:srgbClr val="EDF21E"/>
                </a:solidFill>
              </a:rPr>
            </a:br>
            <a:r>
              <a:rPr lang="ru-RU" sz="4000" b="1" dirty="0" smtClean="0">
                <a:solidFill>
                  <a:srgbClr val="EDF21E"/>
                </a:solidFill>
              </a:rPr>
              <a:t> </a:t>
            </a:r>
            <a:r>
              <a:rPr lang="ru-RU" sz="4000" b="1" dirty="0" smtClean="0">
                <a:solidFill>
                  <a:srgbClr val="EDF21E"/>
                </a:solidFill>
              </a:rPr>
              <a:t>семьи и школы в интересах </a:t>
            </a:r>
            <a:r>
              <a:rPr lang="ru-RU" sz="4000" b="1" dirty="0" smtClean="0">
                <a:solidFill>
                  <a:srgbClr val="EDF21E"/>
                </a:solidFill>
              </a:rPr>
              <a:t>ребёнка.</a:t>
            </a:r>
            <a:r>
              <a:rPr lang="ru-RU" sz="6000" b="1" dirty="0" smtClean="0">
                <a:solidFill>
                  <a:srgbClr val="EDF21E"/>
                </a:solidFill>
              </a:rPr>
              <a:t/>
            </a:r>
            <a:br>
              <a:rPr lang="ru-RU" sz="6000" b="1" dirty="0" smtClean="0">
                <a:solidFill>
                  <a:srgbClr val="EDF21E"/>
                </a:solidFill>
              </a:rPr>
            </a:br>
            <a:r>
              <a:rPr lang="ru-RU" sz="3600" b="1" dirty="0" smtClean="0">
                <a:solidFill>
                  <a:srgbClr val="EDF21E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EDF21E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EDF21E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EDF21E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EDF21E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EDF21E"/>
                </a:solidFill>
                <a:latin typeface="Times New Roman" pitchFamily="18" charset="0"/>
              </a:rPr>
            </a:br>
            <a:endParaRPr lang="ru-RU" sz="6000" b="1" dirty="0" smtClean="0">
              <a:solidFill>
                <a:srgbClr val="EDF21E"/>
              </a:solidFill>
            </a:endParaRPr>
          </a:p>
        </p:txBody>
      </p:sp>
      <p:pic>
        <p:nvPicPr>
          <p:cNvPr id="3075" name="Picture 5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68713"/>
            <a:ext cx="283845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8244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“Семья и школа – это берег и море. На берегу, ребёнок делает свои первые шаги, а потом перед ним открывается необозримое море знаний, и курс в этом море прокладывает школа…. Но это не значит, что он должен совсем оторваться от берега</a:t>
            </a:r>
            <a:r>
              <a:rPr lang="ru-RU" sz="3200" i="1" dirty="0" smtClean="0"/>
              <a:t>”….</a:t>
            </a:r>
          </a:p>
          <a:p>
            <a:pPr algn="r"/>
            <a:r>
              <a:rPr lang="ru-RU" sz="3200" i="1" dirty="0" smtClean="0"/>
              <a:t> </a:t>
            </a:r>
            <a:r>
              <a:rPr lang="ru-RU" sz="3200" b="1" i="1" dirty="0" err="1"/>
              <a:t>Л.Кассиль</a:t>
            </a:r>
            <a:r>
              <a:rPr lang="ru-RU" sz="3200" b="1" i="1" dirty="0"/>
              <a:t>.</a:t>
            </a:r>
            <a:endParaRPr lang="ru-RU" sz="3200" dirty="0"/>
          </a:p>
        </p:txBody>
      </p:sp>
      <p:pic>
        <p:nvPicPr>
          <p:cNvPr id="3" name="Picture 33" descr="Рис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22860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ульфия\Desktop\педсовет\фото\DSCN1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Зульфия\Desktop\педсовет\фото\DSCN1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194271" cy="42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Зульфия\Desktop\педсовет\фото\DSCN1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652198"/>
            <a:ext cx="428362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Зульфия\Desktop\педсовет\фото\DSCN16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566331" cy="34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Зульфия\Desktop\педсовет\фото\2014-10-28 12.21.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458112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670" y="47667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Совместная деятельность педагогов, родителей и детей</a:t>
            </a:r>
            <a:r>
              <a:rPr lang="ru-RU" sz="2400" dirty="0">
                <a:solidFill>
                  <a:srgbClr val="FFFF00"/>
                </a:solidFill>
              </a:rPr>
              <a:t> может быть успешной, если все положительно настроены на совместную работу, действуют сообща, осуществляют совместное планирование, подводят итоги деятельности. Характер взаимодействия педагогов с семьёй должен быть дифференцированным. Не следует навязывать всем одинаковые формы взаимодействия, надо ориентироваться на потребности, запросы родителей, особенности семейного воспитания, терпеливо приобщать родителей к делам школы, класса.</a:t>
            </a:r>
            <a:endParaRPr lang="ru-RU" sz="2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30" descr="Рисун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4991100"/>
            <a:ext cx="1612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2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4604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сновные   направления взаимодействия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семьи и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школы: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1. Изучение условий семейного воспитания. Составление характеристик семей обучающихся.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2. Информирование родителей о содержании учебно-воспитательного процесса.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3. Психолого-педагогическое просвещение родителей.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4. Взаимодействие с родительским комитетом.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5. Совместная деятельность родителей и учащихся.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6. Информирование родителей о ходе и результатах воспитания, обучения детей.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 ним можно добавить: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чтение книг совместно с ребенком;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выполнение заданий, рассчитанных на совместную работу ребенка и родителей;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участие в выставках, соревнованиях, организуемых для учеников и родителей;  проведение дней здоровья;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проведение совместных праздников с участием родителей создание групп поддержки из числа родителей для проведения классной и внеклассной работы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детьми.</a:t>
            </a:r>
            <a:endParaRPr lang="ru-RU" sz="2000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4" descr="Рисно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5466907"/>
            <a:ext cx="20161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1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Зульфия\Desktop\педсовет\фото\2014-12-05 17.02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67"/>
            <a:ext cx="5662607" cy="42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Зульфия\Desktop\педсовет\фото\2014-12-05 17.25.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954641"/>
            <a:ext cx="5160527" cy="3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9644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Основные пути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привлечения семьи к жизни класса. 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Налаживание контакта, знакомство с детьми и родителями.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2. Формирование базы данных о ребенке и семье, проведение диагностики, посещение квартир учащихся.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3. Организация работы с родительским активом, постепенное вовлечение всех родителей в дела класса и школы.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4. Активизация интереса, поощрение неравнодушия со стороны классного руководителя и администрации школы.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5. Ведение дневника педагогических наблюдений. Полученные сведения помогают проводить родительские собрания, групповые и индивидуальные консультации.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6. Связь с психологом и социальным педагогом школы. При совместной работе идет корректировка воспитания в семьях отдельных учащихся, обращается внимание на трудности, не забываем развивать одаренных детей.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7. Этап, когда родители готовы действовать самостоятельно. Идет взаимодействие с внешкольными учреждениями.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8. Анкетирование и пожелания по организации школьной жизни детей на следующий учебный год.</a:t>
            </a:r>
            <a:endParaRPr lang="ru-RU" sz="20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0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18" y="836712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Каждый должен помнить: мы живём по закону зеркала. Ведь если человеку ничего не давать, ему нечего и возвращать.</a:t>
            </a:r>
            <a:endParaRPr lang="ru-RU" sz="4000" dirty="0">
              <a:effectLst/>
            </a:endParaRPr>
          </a:p>
        </p:txBody>
      </p:sp>
      <p:pic>
        <p:nvPicPr>
          <p:cNvPr id="3" name="Picture 30" descr="Рисунк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8003"/>
            <a:ext cx="1612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Рисун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09" y="4933951"/>
            <a:ext cx="22320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5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j0284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52927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030413" y="690563"/>
            <a:ext cx="7113587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«Ничего не нужно.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Только Терпение.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 скромность. Мир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в сердце. Тишина.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Немного понимания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, внимания к «Другому»…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Нужна любовь</a:t>
            </a:r>
            <a:r>
              <a:rPr kumimoji="0" lang="ru-RU" sz="2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Потому что без любви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Вы будете просто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очень ловки…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Спросите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у своей совести.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Должно быть</a:t>
            </a:r>
            <a:r>
              <a:rPr kumimoji="0" lang="ru-RU" sz="2800" b="1" dirty="0">
                <a:solidFill>
                  <a:srgbClr val="0076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в Вас осталась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Нервозность,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плохое настроение, злость.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Ребенок не ошибается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, он возвращает </a:t>
            </a:r>
          </a:p>
          <a:p>
            <a:pPr algn="ctr"/>
            <a:r>
              <a:rPr kumimoji="0"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Вам ваше</a:t>
            </a:r>
            <a:r>
              <a:rPr kumimoji="0" lang="ru-RU" sz="2800" b="1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изображение.»</a:t>
            </a:r>
          </a:p>
          <a:p>
            <a:pPr algn="ctr"/>
            <a:r>
              <a:rPr kumimoji="0" lang="ru-RU" sz="2800" dirty="0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                                        Ф. </a:t>
            </a:r>
            <a:r>
              <a:rPr kumimoji="0" lang="ru-RU" sz="2800" dirty="0" err="1">
                <a:solidFill>
                  <a:srgbClr val="E51B3D"/>
                </a:solidFill>
                <a:latin typeface="Arial" pitchFamily="34" charset="0"/>
                <a:cs typeface="Arial" pitchFamily="34" charset="0"/>
              </a:rPr>
              <a:t>Лебойе</a:t>
            </a:r>
            <a:endParaRPr kumimoji="0" lang="ru-RU" sz="2800" dirty="0">
              <a:solidFill>
                <a:srgbClr val="E51B3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53</TotalTime>
  <Words>352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Winter</vt:lpstr>
      <vt:lpstr>   Взаимодействие  семьи и школы в интересах ребёнка.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 семьи и школы в интересах ребёнка.</dc:title>
  <dc:creator>котёнок</dc:creator>
  <cp:lastModifiedBy>Зульфия</cp:lastModifiedBy>
  <cp:revision>4</cp:revision>
  <dcterms:created xsi:type="dcterms:W3CDTF">2015-01-26T09:34:03Z</dcterms:created>
  <dcterms:modified xsi:type="dcterms:W3CDTF">2015-01-26T10:38:02Z</dcterms:modified>
</cp:coreProperties>
</file>