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5" r:id="rId8"/>
    <p:sldId id="269" r:id="rId9"/>
    <p:sldId id="271" r:id="rId10"/>
    <p:sldId id="274" r:id="rId11"/>
    <p:sldId id="264" r:id="rId12"/>
    <p:sldId id="273" r:id="rId13"/>
    <p:sldId id="268" r:id="rId14"/>
    <p:sldId id="270" r:id="rId15"/>
    <p:sldId id="267" r:id="rId16"/>
    <p:sldId id="272" r:id="rId17"/>
    <p:sldId id="266" r:id="rId18"/>
  </p:sldIdLst>
  <p:sldSz cx="12192000" cy="6858000"/>
  <p:notesSz cx="7296150" cy="10409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4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93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3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7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6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10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3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79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33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DDAE-2D2B-480B-8A67-D6D1AB6439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9091-1630-49CB-978C-8582EC083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0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CAcQjRxqFQoTCJus0JjMuMgCFUKicgodB3MCTA&amp;url=http://gamejulia.ru/veselaya-zaryadka---gimnastika-i-igra.html&amp;bvm=bv.104819420,d.bGQ&amp;psig=AFQjCNGML2Wnb0N3wZUG6TM93OtXm1MtZg&amp;ust=1444590114482045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google.ru/url?sa=i&amp;rct=j&amp;q=&amp;esrc=s&amp;source=images&amp;cd=&amp;cad=rja&amp;uact=8&amp;ved=0CAcQjRxqFQoTCNmmu9_LuMgCFaG8cgodqT4MSw&amp;url=http://www.molportal.ru/content/startuet-pervyi-etap-aktsii-%C2%ABshag-za%C2%A0shagom%C2%BB&amp;bvm=bv.104819420,d.bGQ&amp;psig=AFQjCNGML2Wnb0N3wZUG6TM93OtXm1MtZg&amp;ust=1444590114482045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ved=0CAcQjRxqFQoTCNmmu9_LuMgCFaG8cgodqT4MSw&amp;url=http://74210s26.edusite.ru/p186aa1.html&amp;bvm=bv.104819420,d.bGQ&amp;psig=AFQjCNGML2Wnb0N3wZUG6TM93OtXm1MtZg&amp;ust=1444590114482045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hyperlink" Target="http://www.google.ru/url?sa=i&amp;rct=j&amp;q=&amp;esrc=s&amp;source=images&amp;cd=&amp;cad=rja&amp;uact=8&amp;ved=0CAcQjRxqFQoTCJzkqI2OtsgCFSuncgodaboOeQ&amp;url=http://900igr.net/kartinki/matematika/Slozhenie-i-vychitanie-polozhitelnykh-i-otritsatelnykh-chisel/007-Brakhmagupta.html&amp;bvm=bv.104819420,d.bGQ&amp;psig=AFQjCNFeAD-Ls21M1eA_CIrAt_SQWiorYQ&amp;ust=144450485919314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d.su/files/images/2800055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gif"/><Relationship Id="rId5" Type="http://schemas.openxmlformats.org/officeDocument/2006/relationships/hyperlink" Target="http://www.google.ru/url?sa=i&amp;rct=j&amp;q=&amp;esrc=s&amp;source=images&amp;cd=&amp;cad=rja&amp;uact=8&amp;ved=0CAcQjRxqFQoTCK-L1NOJtsgCFWp8cgodtaUIzw&amp;url=http://www.liveinternet.ru/tags/%EC%E0%F2%E5%EC%E0%F2%E8%F7%E5%F1%EA%E8%E5+%EF%F0%E8%E5%EC%FB/&amp;bvm=bv.104819420,d.bGQ&amp;psig=AFQjCNHFoBH5L6rOGkcH4oP-tNYonbZO_g&amp;ust=1444503647533609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CAcQjRxqFQoTCK7srM-6uMgCFWijcgodli4GSQ&amp;url=http://klub-drug.ru/viktorina/po-matematike-1-2-3-4-klass-s-otvetami.html&amp;psig=AFQjCNHHnvMopTYxlkOAQ4unsJVDseAmwA&amp;ust=14445854683241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ved=0CAcQjRxqFQoTCNnujNK-uMgCFYS8cgod-e8OUQ&amp;url=http://www.athens.kiev.ua/matematika-zadachi/&amp;psig=AFQjCNHHnvMopTYxlkOAQ4unsJVDseAmwA&amp;ust=14445854683241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81835" y="907209"/>
            <a:ext cx="9144000" cy="474055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 – талантливые дети! Когда-нибудь вы сами приятно поразитесь, какие вы умные, как много и хорошо умеете, если будете постоянно работать над собой, ставить новые цели и стремиться к их достижению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Жан-Жак Руссо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296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pic>
        <p:nvPicPr>
          <p:cNvPr id="29698" name="Picture 2" descr="http://74210s26.edusite.ru/images/8-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770"/>
          <a:stretch>
            <a:fillRect/>
          </a:stretch>
        </p:blipFill>
        <p:spPr bwMode="auto">
          <a:xfrm>
            <a:off x="9810750" y="4309580"/>
            <a:ext cx="2381250" cy="236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mg-fotki.yandex.ru/get/6818/275543429.3/0_1a2976_40f5958b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8689" y="477424"/>
            <a:ext cx="3686175" cy="422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gamejulia.ru/images/i/gimnasti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6799" y="476436"/>
            <a:ext cx="2905499" cy="2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842288">
            <a:off x="3384053" y="3570826"/>
            <a:ext cx="87693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Физкультминутка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67771" y="302512"/>
            <a:ext cx="84672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работа:</a:t>
            </a:r>
            <a:endParaRPr lang="ru-RU" sz="60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6727" t="30357" r="51006" b="17321"/>
          <a:stretch>
            <a:fillRect/>
          </a:stretch>
        </p:blipFill>
        <p:spPr bwMode="auto">
          <a:xfrm>
            <a:off x="2939143" y="1357793"/>
            <a:ext cx="7903029" cy="550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67771" y="302512"/>
            <a:ext cx="84672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работа:</a:t>
            </a:r>
            <a:endParaRPr lang="ru-RU" sz="60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6425" t="29286" r="50906" b="16429"/>
          <a:stretch>
            <a:fillRect/>
          </a:stretch>
        </p:blipFill>
        <p:spPr bwMode="auto">
          <a:xfrm>
            <a:off x="2939144" y="1176979"/>
            <a:ext cx="7942217" cy="568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4" cstate="print"/>
          <a:srcRect l="21822" t="26696" r="31594" b="47768"/>
          <a:stretch>
            <a:fillRect/>
          </a:stretch>
        </p:blipFill>
        <p:spPr bwMode="auto">
          <a:xfrm>
            <a:off x="2351313" y="2076995"/>
            <a:ext cx="9663957" cy="297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420982" y="545514"/>
            <a:ext cx="9466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Segoe UI Semibold" pitchFamily="34" charset="0"/>
              </a:rPr>
              <a:t>Расставить числа в порядке возрастания. Затем заменить каждое число буквой. У вас получится слово. </a:t>
            </a:r>
            <a:endParaRPr lang="ru-RU" sz="3200" dirty="0">
              <a:solidFill>
                <a:srgbClr val="0000CC"/>
              </a:solidFill>
              <a:latin typeface="Segoe UI Semibold" pitchFamily="34" charset="0"/>
            </a:endParaRPr>
          </a:p>
        </p:txBody>
      </p:sp>
      <p:pic>
        <p:nvPicPr>
          <p:cNvPr id="3" name="Picture 2" descr="http://player.myshared.ru/592716/data/images/img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5475" y="4629150"/>
            <a:ext cx="2676525" cy="22288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78137" y="1154111"/>
            <a:ext cx="6096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 i="1" dirty="0" smtClean="0"/>
              <a:t>                                        – индийский математик, который жил в   VII веке.</a:t>
            </a:r>
          </a:p>
          <a:p>
            <a:endParaRPr lang="ru-RU" sz="3200" dirty="0" smtClean="0"/>
          </a:p>
          <a:p>
            <a:r>
              <a:rPr lang="ru-RU" sz="3200" b="1" i="1" dirty="0" smtClean="0"/>
              <a:t>Одним из первых он начал использовать положительные и отрицательные числа. Положительные числа он называл </a:t>
            </a:r>
            <a:r>
              <a:rPr lang="ru-RU" sz="3200" b="1" i="1" dirty="0" smtClean="0">
                <a:solidFill>
                  <a:srgbClr val="00B050"/>
                </a:solidFill>
              </a:rPr>
              <a:t>«имущество»</a:t>
            </a:r>
            <a:r>
              <a:rPr lang="ru-RU" sz="3200" b="1" i="1" dirty="0" smtClean="0"/>
              <a:t>, отрицательные – </a:t>
            </a:r>
            <a:r>
              <a:rPr lang="ru-RU" sz="3200" b="1" i="1" dirty="0" smtClean="0">
                <a:solidFill>
                  <a:srgbClr val="00B050"/>
                </a:solidFill>
              </a:rPr>
              <a:t>«долги»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pic>
        <p:nvPicPr>
          <p:cNvPr id="26630" name="Picture 6" descr="http://900igr.net/datai/matematika/Slozhenie-i-vychitanie-polozhitelnykh-i-otritsatelnykh-chisel/0004-003-Brakhmagupt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947" y="953589"/>
            <a:ext cx="3822647" cy="54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54651" y="979507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Брахмагупта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66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0504" y="1718327"/>
            <a:ext cx="96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я научился…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интересно…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трудно: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Я понял 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Я почувствовал, что…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Больше всего мне понравилось…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интересно…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Своей работой на уроке я доволен (не совсем, не доволен), потому что…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player.myshared.ru/592716/data/images/img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3927" y="1626960"/>
            <a:ext cx="1737594" cy="2513966"/>
          </a:xfrm>
          <a:prstGeom prst="rect">
            <a:avLst/>
          </a:prstGeom>
          <a:noFill/>
        </p:spPr>
      </p:pic>
      <p:pic>
        <p:nvPicPr>
          <p:cNvPr id="24580" name="Picture 4" descr="http://player.myshared.ru/592716/data/images/img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9566" y="2495005"/>
            <a:ext cx="1532434" cy="23288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8151" y="707461"/>
            <a:ext cx="72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«Лесенка достижений»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09226" y="668272"/>
            <a:ext cx="76609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задание: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1828" y="1977235"/>
            <a:ext cx="9060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 2.3, </a:t>
            </a:r>
            <a:r>
              <a:rPr lang="ru-RU" sz="4000" b="1" dirty="0" smtClean="0"/>
              <a:t>правило</a:t>
            </a:r>
            <a:r>
              <a:rPr lang="ru-RU" sz="4000" b="1" dirty="0" smtClean="0"/>
              <a:t> выучить </a:t>
            </a:r>
          </a:p>
          <a:p>
            <a:r>
              <a:rPr lang="ru-RU" sz="4000" b="1" dirty="0" smtClean="0"/>
              <a:t>№ 240, № 241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pic>
        <p:nvPicPr>
          <p:cNvPr id="25604" name="Picture 4" descr="http://player.myshared.ru/592716/data/images/img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508" y="1622072"/>
            <a:ext cx="3540035" cy="5065912"/>
          </a:xfrm>
          <a:prstGeom prst="rect">
            <a:avLst/>
          </a:prstGeom>
          <a:noFill/>
        </p:spPr>
      </p:pic>
      <p:pic>
        <p:nvPicPr>
          <p:cNvPr id="25606" name="Picture 6" descr="Спасибо за урок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9762" y="711839"/>
            <a:ext cx="7506152" cy="11765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5441" y="2075919"/>
            <a:ext cx="8893175" cy="43772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altLang="ru-RU" sz="3600" dirty="0"/>
              <a:t>     </a:t>
            </a:r>
            <a:r>
              <a:rPr lang="ru-RU" altLang="ru-RU" sz="3600" b="1" dirty="0">
                <a:latin typeface="Times New Roman" panose="02020603050405020304" pitchFamily="18" charset="0"/>
              </a:rPr>
              <a:t>- </a:t>
            </a:r>
            <a:r>
              <a:rPr lang="ru-RU" alt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Приведите примеры положительных 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      чисел</a:t>
            </a:r>
            <a:r>
              <a:rPr lang="ru-RU" alt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   </a:t>
            </a:r>
          </a:p>
          <a:p>
            <a:pPr algn="l">
              <a:lnSpc>
                <a:spcPct val="90000"/>
              </a:lnSpc>
            </a:pPr>
            <a:r>
              <a:rPr lang="ru-RU" alt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- Приведите примеры отрицательных чисел. </a:t>
            </a:r>
          </a:p>
          <a:p>
            <a:pPr algn="l">
              <a:lnSpc>
                <a:spcPct val="90000"/>
              </a:lnSpc>
            </a:pPr>
            <a:r>
              <a:rPr lang="ru-RU" alt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- Чем отличаются друг от друга положительные и отрицательные числа?</a:t>
            </a:r>
          </a:p>
          <a:p>
            <a:pPr algn="l">
              <a:lnSpc>
                <a:spcPct val="90000"/>
              </a:lnSpc>
            </a:pPr>
            <a:r>
              <a:rPr lang="ru-RU" alt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- Что можно сказать про число 0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ru-RU" altLang="ru-RU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5188" y="532607"/>
            <a:ext cx="909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Положительные и отрицательные числа</a:t>
            </a:r>
          </a:p>
        </p:txBody>
      </p:sp>
      <p:pic>
        <p:nvPicPr>
          <p:cNvPr id="3077" name="Picture 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3044" y="494844"/>
            <a:ext cx="1327150" cy="148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760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6" y="0"/>
            <a:ext cx="12192000" cy="689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429001" y="728088"/>
            <a:ext cx="805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Отрицательные числа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 жизни</a:t>
            </a:r>
            <a:endParaRPr lang="ru-RU" sz="3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Picture 4" descr="Картинка 113 из 399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5169" r="25424"/>
          <a:stretch/>
        </p:blipFill>
        <p:spPr bwMode="auto">
          <a:xfrm>
            <a:off x="3610708" y="1592138"/>
            <a:ext cx="2414953" cy="50964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45606" y="2088819"/>
            <a:ext cx="935037" cy="936625"/>
            <a:chOff x="385" y="1842"/>
            <a:chExt cx="589" cy="59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85" y="1842"/>
              <a:ext cx="589" cy="590"/>
              <a:chOff x="385" y="1842"/>
              <a:chExt cx="589" cy="590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385" y="1842"/>
                <a:ext cx="589" cy="59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521" y="2160"/>
                <a:ext cx="364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703" y="1979"/>
              <a:ext cx="0" cy="362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918631" y="3724378"/>
            <a:ext cx="935037" cy="93662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061506" y="4192690"/>
            <a:ext cx="649288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048501" y="1552460"/>
            <a:ext cx="49688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</a:rPr>
              <a:t>Положительная      температура – 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</a:rPr>
              <a:t>тепло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</a:t>
            </a:r>
            <a:endParaRPr lang="ru-RU" sz="32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</a:rPr>
              <a:t>Отрицательная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</a:rPr>
              <a:t>    температура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   –  холодно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  </a:t>
            </a:r>
            <a:endParaRPr lang="ru-RU" sz="3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9310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5477" y="42878"/>
            <a:ext cx="12192000" cy="6896100"/>
          </a:xfrm>
          <a:prstGeom prst="rect">
            <a:avLst/>
          </a:prstGeom>
          <a:noFill/>
        </p:spPr>
      </p:pic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2743200" y="1713893"/>
            <a:ext cx="3352800" cy="78974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+mn-lt"/>
              </a:rPr>
              <a:t>Высота гор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idx="1"/>
          </p:nvPr>
        </p:nvSpPr>
        <p:spPr>
          <a:xfrm>
            <a:off x="2190319" y="5347068"/>
            <a:ext cx="4882662" cy="2258584"/>
          </a:xfrm>
          <a:solidFill>
            <a:srgbClr val="CCFFFF">
              <a:alpha val="30000"/>
            </a:srgbClr>
          </a:solidFill>
        </p:spPr>
        <p:txBody>
          <a:bodyPr rtlCol="0">
            <a:normAutofit fontScale="47500" lnSpcReduction="20000"/>
          </a:bodyPr>
          <a:lstStyle/>
          <a:p>
            <a:pPr algn="ctr">
              <a:buNone/>
              <a:defRPr/>
            </a:pPr>
            <a:r>
              <a:rPr lang="ru-RU" dirty="0"/>
              <a:t>	</a:t>
            </a:r>
            <a:r>
              <a:rPr lang="ru-RU" sz="6700" dirty="0">
                <a:solidFill>
                  <a:srgbClr val="002060"/>
                </a:solidFill>
                <a:cs typeface="Times New Roman" pitchFamily="18" charset="0"/>
              </a:rPr>
              <a:t>Высота </a:t>
            </a:r>
            <a:r>
              <a:rPr lang="ru-RU" sz="6700" dirty="0" smtClean="0">
                <a:solidFill>
                  <a:srgbClr val="002060"/>
                </a:solidFill>
                <a:cs typeface="Times New Roman" pitchFamily="18" charset="0"/>
              </a:rPr>
              <a:t>гор </a:t>
            </a:r>
            <a:r>
              <a:rPr lang="ru-RU" sz="6700" dirty="0">
                <a:solidFill>
                  <a:srgbClr val="002060"/>
                </a:solidFill>
                <a:cs typeface="Times New Roman" pitchFamily="18" charset="0"/>
              </a:rPr>
              <a:t>измеряется с помощью положительных чисел.</a:t>
            </a:r>
          </a:p>
          <a:p>
            <a:pPr>
              <a:buNone/>
              <a:defRPr/>
            </a:pPr>
            <a:r>
              <a:rPr lang="ru-RU" sz="6700" dirty="0"/>
              <a:t>	</a:t>
            </a:r>
          </a:p>
        </p:txBody>
      </p:sp>
      <p:pic>
        <p:nvPicPr>
          <p:cNvPr id="8196" name="Picture 5" descr="D:\оставить)\Люда\Математика 6\Отрицательные и положительные числа\Положительные и отрицательные числа_Портфолио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308" y="2429428"/>
            <a:ext cx="4257802" cy="28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0319" y="570637"/>
            <a:ext cx="9573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Положительные и отрицательные 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числа в географии</a:t>
            </a:r>
            <a:endParaRPr lang="ru-RU" sz="3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5" descr="D:\оставить)\Люда\Математика 6\Отрицательные и положительные числа\Положительные и отрицательные числа_Портфолио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599" y="2429428"/>
            <a:ext cx="3720912" cy="27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02094" y="1713893"/>
            <a:ext cx="3783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Глубина морей</a:t>
            </a:r>
            <a:endParaRPr lang="ru-RU" sz="4400" dirty="0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7244862" y="5239787"/>
            <a:ext cx="4519277" cy="1285875"/>
          </a:xfrm>
          <a:prstGeom prst="rect">
            <a:avLst/>
          </a:prstGeom>
          <a:solidFill>
            <a:srgbClr val="CCFFFF">
              <a:alpha val="30196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Глубина воды  измеряется с помощью отрицательных чисел. 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154" grpId="0" build="p" animBg="1"/>
      <p:bldP spid="5" grpId="0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67751" y="1730284"/>
            <a:ext cx="7487860" cy="467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55668" y="702269"/>
            <a:ext cx="8917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Положительные и отрицательные числа в медицине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071446" y="3397556"/>
            <a:ext cx="8112369" cy="31444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77354" y="40012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94585" y="3397556"/>
            <a:ext cx="0" cy="3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57292" y="3287255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82859" y="3275533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573106" y="3263811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896706" y="3275535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112366" y="3263813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57445" y="3275537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675073" y="3263808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794736" y="3275539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284676" y="3263817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232033" y="3275533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410092" y="3240365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835662" y="3252089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63104" y="3275533"/>
            <a:ext cx="0" cy="323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22832" y="25556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76216" y="25548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96937" y="2523687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- 1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32066" y="253009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7916" y="25823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77095" y="2541812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- 2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4334" y="2545948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- 3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9562759" y="3260856"/>
            <a:ext cx="0" cy="3018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998926" y="3513908"/>
            <a:ext cx="71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Х</a:t>
            </a:r>
            <a:endParaRPr lang="ru-RU" sz="2800" b="1" i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4740140" y="3579223"/>
          <a:ext cx="1076325" cy="2033679"/>
        </p:xfrm>
        <a:graphic>
          <a:graphicData uri="http://schemas.openxmlformats.org/presentationml/2006/ole">
            <p:oleObj spid="_x0000_s11265" name="Формула" r:id="rId4" imgW="317160" imgH="60948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299325" y="3600450"/>
          <a:ext cx="515938" cy="2033588"/>
        </p:xfrm>
        <a:graphic>
          <a:graphicData uri="http://schemas.openxmlformats.org/presentationml/2006/ole">
            <p:oleObj spid="_x0000_s11267" name="Формула" r:id="rId5" imgW="152280" imgH="60948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9069072" y="3560401"/>
          <a:ext cx="817563" cy="2033587"/>
        </p:xfrm>
        <a:graphic>
          <a:graphicData uri="http://schemas.openxmlformats.org/presentationml/2006/ole">
            <p:oleObj spid="_x0000_s11268" name="Формула" r:id="rId6" imgW="241200" imgH="609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2009117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 l="17068" t="22679" r="54921" b="15893"/>
          <a:stretch>
            <a:fillRect/>
          </a:stretch>
        </p:blipFill>
        <p:spPr bwMode="auto">
          <a:xfrm>
            <a:off x="4232368" y="1427550"/>
            <a:ext cx="4245428" cy="523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7698" y="498455"/>
            <a:ext cx="68793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Сравните числа: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http://img1.liveinternet.ru/images/attach/c/0/119/777/119777563_4015725_3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7583" y="389392"/>
            <a:ext cx="3283159" cy="343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</p:spPr>
      </p:pic>
      <p:sp>
        <p:nvSpPr>
          <p:cNvPr id="7170" name="AutoShape 2" descr="https://encrypted-tbn1.gstatic.com/images?q=tbn:ANd9GcSCfjgdWrAqnAHjusMmo_ZECGGMGPiNvJJqWwhrAucQzdSb_5Z10Q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1135063"/>
            <a:ext cx="285750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encrypted-tbn1.gstatic.com/images?q=tbn:ANd9GcSCfjgdWrAqnAHjusMmo_ZECGGMGPiNvJJqWwhrAucQzdSb_5Z10Q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1135063"/>
            <a:ext cx="285750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klub-drug.ru/wp-content/uploads/2014/01/matemati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0174" y="2730137"/>
            <a:ext cx="4275647" cy="354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1075753">
            <a:off x="1001325" y="1116818"/>
            <a:ext cx="99184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Сравнение</a:t>
            </a:r>
          </a:p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чисел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051" y="4725629"/>
            <a:ext cx="7023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- Любое  отрицательное число меньше любого положительного числа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2640765"/>
            <a:ext cx="960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 Из  двух отрицательных чисел меньше то, у которого модуль больше, и больше то, у  которого модуль меньше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2318" y="1755167"/>
            <a:ext cx="928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- Любое  отрицательное число  меньше нуля.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8737" y="762392"/>
            <a:ext cx="9119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 Любое  положительное число больше нуля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athens.kiev.ua/wordpress/wp-content/uploads/2011/01/20110122_mathsteac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3817" y="3808087"/>
            <a:ext cx="2878183" cy="304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224349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212</Words>
  <Application>Microsoft Office PowerPoint</Application>
  <PresentationFormat>Произвольный</PresentationFormat>
  <Paragraphs>55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«Вы – талантливые дети! Когда-нибудь вы сами приятно поразитесь, какие вы умные, как много и хорошо умеете, если будете постоянно работать над собой, ставить новые цели и стремиться к их достижению».  Жан-Жак Руссо </vt:lpstr>
      <vt:lpstr>Слайд 2</vt:lpstr>
      <vt:lpstr>Слайд 3</vt:lpstr>
      <vt:lpstr>Высота гор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 – талантливые дети! Когда-нибудь вы сами приятно поразитесь, какие вы умные, как много и хорошо умеете, если будете постоянно работать над собой, ставить новые цели и стремиться к их достижению». Жан-Жак Руссо</dc:title>
  <dc:creator>Lenovo</dc:creator>
  <cp:lastModifiedBy>семья</cp:lastModifiedBy>
  <cp:revision>38</cp:revision>
  <dcterms:created xsi:type="dcterms:W3CDTF">2015-10-05T14:59:37Z</dcterms:created>
  <dcterms:modified xsi:type="dcterms:W3CDTF">2015-10-11T11:33:34Z</dcterms:modified>
</cp:coreProperties>
</file>