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9" r:id="rId4"/>
    <p:sldId id="260" r:id="rId5"/>
    <p:sldId id="257" r:id="rId6"/>
    <p:sldId id="265" r:id="rId7"/>
    <p:sldId id="266" r:id="rId8"/>
    <p:sldId id="275" r:id="rId9"/>
    <p:sldId id="267" r:id="rId10"/>
    <p:sldId id="276" r:id="rId11"/>
    <p:sldId id="278" r:id="rId12"/>
    <p:sldId id="277" r:id="rId13"/>
    <p:sldId id="269" r:id="rId14"/>
    <p:sldId id="261" r:id="rId15"/>
    <p:sldId id="279" r:id="rId16"/>
    <p:sldId id="262" r:id="rId17"/>
    <p:sldId id="263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96A29D-09D5-4231-A56E-ADB31CD2360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9545F1-3000-4964-B56B-85E45AFC4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D99E8-0F07-4B36-835E-323F7F8151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33555-73C8-4760-AA32-DE4B453BB5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B3520-51B3-44D1-A931-2A4B6FF931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DDE12B-094F-45F1-86D7-AA2A99FA9387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39F4B-405A-4BFC-8758-43D6F8480D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28FC8A-2554-4975-991B-158FF94134B2}" type="slidenum">
              <a:rPr lang="ru-RU" sz="1200"/>
              <a:pPr algn="r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6F838-95F6-4F67-A426-C2E8042E08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5F7E-3001-408B-8456-D8BB6186ED03}" type="datetime1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35F5-480E-4C80-A122-612B9059C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F1E9-A42B-430F-BF27-0B8C65D8CE66}" type="datetime1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BB86-92B7-4AFC-AB7C-08612B78B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16D0-00FF-4982-B23A-5BC7E1F9F13B}" type="datetime1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1F2C-F9D3-493A-8596-0F0C46E29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8303-2C3A-4C39-8939-34536C2108C9}" type="datetime1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0B4E-1B2E-43D2-AE7D-0ED412B9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8320-569F-4C43-AF27-60C49B6A5377}" type="datetime1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A6FE-F583-4B86-B1B3-730CD687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F4BD-F514-4CC7-86F3-AF5FB7C606AF}" type="datetime1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FB83-CFCA-403C-85D5-2F440E51D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D315-3C43-408D-B3A9-93646F2E3772}" type="datetime1">
              <a:rPr lang="ru-RU" smtClean="0"/>
              <a:t>09.11.2012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80EF-8E2A-443D-8089-9C67D0F32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4AD2-20FF-445E-BD4F-C35D4E1B6D9E}" type="datetime1">
              <a:rPr lang="ru-RU" smtClean="0"/>
              <a:t>09.11.2012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36B8-6DEA-4373-85AD-7F0375BF7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ACCA-0FF5-49DE-908C-87058AF48797}" type="datetime1">
              <a:rPr lang="ru-RU" smtClean="0"/>
              <a:t>09.11.2012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1FB3-D878-419A-9776-5CA293D5D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FEB4-B298-4E21-A37C-FA8647A4230C}" type="datetime1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7E41-B6F7-4E27-B43D-C18041DE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0711-C620-4412-B945-A396C22F04DC}" type="datetime1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FA8-859A-4CE5-93EC-F7DEF650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9F279-6E1E-4CF9-97B5-CE2EA135E0C7}" type="datetime1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2FF28-EF45-4433-8422-7ECE806B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cience.compulenta.ru/upload/iblock/718/drosophil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isum.bionet.nsc.ru/kosterin/lectures/lecture10/crossov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ym1505.ru/files/reshenie-zadach-po-genetike/prod2506-reshenie-zadach-po-genetike-multimediinaya-reklama_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supertosty.ru/images/cards/dobrogo_dnya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urmjau.narod.ru/photo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-thinspo.com/sitebuilder/images/obesity-in-your-genes-413x52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middleschool.shs.k12.ny.us/MS_Teacher_Pages/corcorank/00BDDBB5-00758307.2/122009_74227_0.gif?src=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arriorlab.bio.uci.edu/images/Flyschedimages/Untitled-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cor.edu.27.ru/dlrstore/71ba5794-2232-4cae-996f-8d679bd94264/Morga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nobelprize.org/nobel_prizes/medicine/laureates/1933/morgan_postcar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8 из 48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4857750" cy="2643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«Гены, находящиеся в одной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хромосоме, при мейозе попадают в одну гамету, т.е.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наследуется сцеплено»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929563" cy="762000"/>
          </a:xfrm>
          <a:noFill/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C00000"/>
                </a:solidFill>
                <a:latin typeface="Comic Sans MS" pitchFamily="66" charset="0"/>
              </a:rPr>
              <a:t>Закон  Т.  Моргана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105400" y="1214438"/>
            <a:ext cx="4038600" cy="22098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69" name="Picture 6" descr="сканирование0007"/>
          <p:cNvPicPr>
            <a:picLocks noChangeAspect="1" noChangeArrowheads="1"/>
          </p:cNvPicPr>
          <p:nvPr/>
        </p:nvPicPr>
        <p:blipFill>
          <a:blip r:embed="rId2" cstate="print">
            <a:lum bright="-30000" contrast="90000"/>
            <a:grayscl/>
          </a:blip>
          <a:srcRect l="23932" t="17679" r="44614" b="69734"/>
          <a:stretch>
            <a:fillRect/>
          </a:stretch>
        </p:blipFill>
        <p:spPr bwMode="auto">
          <a:xfrm>
            <a:off x="5214938" y="1357313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сканирование0007"/>
          <p:cNvPicPr>
            <a:picLocks noChangeAspect="1" noChangeArrowheads="1"/>
          </p:cNvPicPr>
          <p:nvPr/>
        </p:nvPicPr>
        <p:blipFill>
          <a:blip r:embed="rId2" cstate="print">
            <a:lum bright="-46000" contrast="96000"/>
            <a:grayscl/>
          </a:blip>
          <a:srcRect l="67419" t="19566" r="18773" b="69734"/>
          <a:stretch>
            <a:fillRect/>
          </a:stretch>
        </p:blipFill>
        <p:spPr bwMode="auto">
          <a:xfrm>
            <a:off x="7778750" y="2000250"/>
            <a:ext cx="1365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214313" y="3867150"/>
            <a:ext cx="4429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Сцепленное наследование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800" i="1">
                <a:latin typeface="Times New Roman" pitchFamily="18" charset="0"/>
                <a:cs typeface="Times New Roman" pitchFamily="18" charset="0"/>
              </a:rPr>
              <a:t>явление совместного наследования генов, локализованных в одной хромосоме,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786313" y="4584700"/>
            <a:ext cx="43576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Сцепление генов -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локализация генов в одной хромосоме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9 из 3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сканирование0002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28625" y="1714500"/>
            <a:ext cx="5786438" cy="462915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214438" y="3714750"/>
            <a:ext cx="4840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Calibri" pitchFamily="34" charset="0"/>
                <a:cs typeface="Times New Roman" pitchFamily="18" charset="0"/>
              </a:rPr>
              <a:t>А </a:t>
            </a:r>
            <a:r>
              <a:rPr lang="ru-RU" sz="2800" b="1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а           </a:t>
            </a:r>
            <a:r>
              <a:rPr lang="ru-RU" sz="2800" b="1">
                <a:latin typeface="Calibri" pitchFamily="34" charset="0"/>
              </a:rPr>
              <a:t>    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А а              </a:t>
            </a:r>
            <a:r>
              <a:rPr lang="ru-RU" sz="2800" b="1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А а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              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14438" y="5286375"/>
            <a:ext cx="424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   В             в В             в В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1" descr="сканирование0003f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</a:blip>
          <a:srcRect l="39569" t="2917" r="42238" b="33176"/>
          <a:stretch>
            <a:fillRect/>
          </a:stretch>
        </p:blipFill>
        <p:spPr bwMode="auto">
          <a:xfrm>
            <a:off x="2057400" y="4419600"/>
            <a:ext cx="1128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Oval 48"/>
          <p:cNvSpPr>
            <a:spLocks noChangeArrowheads="1"/>
          </p:cNvSpPr>
          <p:nvPr/>
        </p:nvSpPr>
        <p:spPr bwMode="auto">
          <a:xfrm>
            <a:off x="4648200" y="4038600"/>
            <a:ext cx="1447800" cy="2209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3200400" y="4038600"/>
            <a:ext cx="1447800" cy="2209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7" name="Picture 5" descr="сканирование0003f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6000" contrast="36000"/>
          </a:blip>
          <a:srcRect l="39569" t="2917" r="42238" b="33176"/>
          <a:stretch>
            <a:fillRect/>
          </a:stretch>
        </p:blipFill>
        <p:spPr>
          <a:xfrm>
            <a:off x="1928813" y="500063"/>
            <a:ext cx="1428750" cy="1543050"/>
          </a:xfrm>
          <a:noFill/>
        </p:spPr>
      </p:pic>
      <p:pic>
        <p:nvPicPr>
          <p:cNvPr id="13318" name="Picture 6" descr="t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53362" t="17110" r="28456" b="33176"/>
          <a:stretch>
            <a:fillRect/>
          </a:stretch>
        </p:blipFill>
        <p:spPr bwMode="auto">
          <a:xfrm>
            <a:off x="6143625" y="714375"/>
            <a:ext cx="131921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714375" y="1143000"/>
            <a:ext cx="5000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4357688" y="1285875"/>
            <a:ext cx="457200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pic>
        <p:nvPicPr>
          <p:cNvPr id="13321" name="Picture 11" descr="сканирование0003v"/>
          <p:cNvPicPr>
            <a:picLocks noChangeAspect="1" noChangeArrowheads="1"/>
          </p:cNvPicPr>
          <p:nvPr/>
        </p:nvPicPr>
        <p:blipFill>
          <a:blip r:embed="rId4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3505200" y="4495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" descr="d"/>
          <p:cNvPicPr>
            <a:picLocks noChangeAspect="1" noChangeArrowheads="1"/>
          </p:cNvPicPr>
          <p:nvPr/>
        </p:nvPicPr>
        <p:blipFill>
          <a:blip r:embed="rId5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876800" y="4572000"/>
            <a:ext cx="885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WordArt 19"/>
          <p:cNvSpPr>
            <a:spLocks noChangeArrowheads="1" noChangeShapeType="1" noTextEdit="1"/>
          </p:cNvSpPr>
          <p:nvPr/>
        </p:nvSpPr>
        <p:spPr bwMode="auto">
          <a:xfrm>
            <a:off x="914400" y="50292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4" name="WordArt 18"/>
          <p:cNvSpPr>
            <a:spLocks noChangeArrowheads="1" noChangeShapeType="1" noTextEdit="1"/>
          </p:cNvSpPr>
          <p:nvPr/>
        </p:nvSpPr>
        <p:spPr bwMode="auto">
          <a:xfrm>
            <a:off x="1219200" y="541020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325" name="WordArt 30"/>
          <p:cNvSpPr>
            <a:spLocks noChangeArrowheads="1" noChangeShapeType="1" noTextEdit="1"/>
          </p:cNvSpPr>
          <p:nvPr/>
        </p:nvSpPr>
        <p:spPr bwMode="auto">
          <a:xfrm>
            <a:off x="838200" y="36576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6" name="Rectangle 38"/>
          <p:cNvSpPr>
            <a:spLocks noChangeArrowheads="1"/>
          </p:cNvSpPr>
          <p:nvPr/>
        </p:nvSpPr>
        <p:spPr bwMode="auto">
          <a:xfrm>
            <a:off x="0" y="3262313"/>
            <a:ext cx="48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i="1">
                <a:latin typeface="Calibri" pitchFamily="34" charset="0"/>
                <a:cs typeface="Times New Roman" pitchFamily="18" charset="0"/>
              </a:rPr>
              <a:t>       </a:t>
            </a:r>
            <a:endParaRPr lang="ru-RU" sz="1100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13327" name="Picture 42" descr="t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53362" t="17110" r="28456" b="33176"/>
          <a:stretch>
            <a:fillRect/>
          </a:stretch>
        </p:blipFill>
        <p:spPr bwMode="auto">
          <a:xfrm>
            <a:off x="6324600" y="4572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57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429625" cy="6429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Нарушение сцепленного наследования</a:t>
            </a:r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3565525" y="51165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0" name="Text Box 10"/>
          <p:cNvSpPr txBox="1">
            <a:spLocks noChangeArrowheads="1"/>
          </p:cNvSpPr>
          <p:nvPr/>
        </p:nvSpPr>
        <p:spPr bwMode="auto">
          <a:xfrm>
            <a:off x="2071688" y="1785938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143125" y="2143125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143125" y="2357438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429375" y="2214563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429375" y="2357438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5" name="Text Box 10"/>
          <p:cNvSpPr txBox="1">
            <a:spLocks noChangeArrowheads="1"/>
          </p:cNvSpPr>
          <p:nvPr/>
        </p:nvSpPr>
        <p:spPr bwMode="auto">
          <a:xfrm>
            <a:off x="6357938" y="1857375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643063" y="321468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571750" y="321468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357563" y="321468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</a:rPr>
              <a:t>  А в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286250" y="321468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</a:rPr>
              <a:t>  а В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643688" y="321468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85938" y="3571875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643188" y="3571875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00438" y="3571875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500563" y="3571875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786563" y="3571875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1714500" y="5643563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857375" y="6000750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857375" y="6143625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3429000" y="5786438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5000625" y="5786438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286500" y="5715000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а в</a:t>
            </a:r>
          </a:p>
        </p:txBody>
      </p:sp>
      <p:sp>
        <p:nvSpPr>
          <p:cNvPr id="13352" name="Text Box 4"/>
          <p:cNvSpPr txBox="1">
            <a:spLocks noChangeArrowheads="1"/>
          </p:cNvSpPr>
          <p:nvPr/>
        </p:nvSpPr>
        <p:spPr bwMode="auto">
          <a:xfrm>
            <a:off x="1250950" y="785813"/>
            <a:ext cx="800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♀</a:t>
            </a:r>
          </a:p>
        </p:txBody>
      </p:sp>
      <p:sp>
        <p:nvSpPr>
          <p:cNvPr id="13353" name="Text Box 5"/>
          <p:cNvSpPr txBox="1">
            <a:spLocks noChangeArrowheads="1"/>
          </p:cNvSpPr>
          <p:nvPr/>
        </p:nvSpPr>
        <p:spPr bwMode="auto">
          <a:xfrm>
            <a:off x="5572125" y="785813"/>
            <a:ext cx="798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♂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714750" y="3714750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кроссоверные 20 %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0" y="639603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некроссоверные 80 %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571875" y="6143625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571875" y="6286500"/>
            <a:ext cx="642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72063" y="6143625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072063" y="6286500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357938" y="6072188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357938" y="6215063"/>
            <a:ext cx="64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Нижний колонтитул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54" grpId="0"/>
      <p:bldP spid="57" grpId="0"/>
      <p:bldP spid="58" grpId="0"/>
      <p:bldP spid="59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020205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</a:blip>
          <a:srcRect/>
          <a:stretch>
            <a:fillRect/>
          </a:stretch>
        </p:blipFill>
        <p:spPr bwMode="auto">
          <a:xfrm>
            <a:off x="971550" y="0"/>
            <a:ext cx="76327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63150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Чем дальше друг от друга находятся гены, тем выше частота рекомбинации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85813" y="5715000"/>
            <a:ext cx="7215187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 честь Т.Моргана единица расстояния между генами названа </a:t>
            </a:r>
            <a:r>
              <a:rPr lang="ru-RU" sz="20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морганидой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676400" y="4813300"/>
            <a:ext cx="73802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Сцепление может быть полным (рекомбинация невозможна) и неполным (рекомендация возможна)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  <p:bldP spid="175108" grpId="0" animBg="1"/>
      <p:bldP spid="175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Домашнее задание</a:t>
            </a:r>
          </a:p>
        </p:txBody>
      </p:sp>
      <p:pic>
        <p:nvPicPr>
          <p:cNvPr id="15363" name="Picture 4" descr="BS0097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613" y="5049838"/>
            <a:ext cx="310038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j0250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17733">
            <a:off x="8050213" y="-60325"/>
            <a:ext cx="9921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0" y="100012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параграф 38, вопросы после параграфа, выучить определения, решить задачу</a:t>
            </a:r>
          </a:p>
          <a:p>
            <a:pPr algn="ctr"/>
            <a:endParaRPr lang="ru-RU" sz="3200" b="1" i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задания: </a:t>
            </a:r>
            <a:endParaRPr lang="ru-RU" sz="3200" b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составить стихотворение о сцепленном наследовании генов;</a:t>
            </a:r>
          </a:p>
          <a:p>
            <a:pPr algn="ctr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подготовить сообщение и гемофилии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Решение задач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 генетике</a:t>
            </a:r>
          </a:p>
        </p:txBody>
      </p:sp>
      <p:pic>
        <p:nvPicPr>
          <p:cNvPr id="16387" name="Picture 2" descr="Картинка 1 из 67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14563"/>
            <a:ext cx="7215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Генотип особи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АаВв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Сколько типов гамет образуется, если гены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сцеплены и не наблюдается кроссинговер?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Генотип особи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Сколько типов гамет образуется, если гены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сцеплены и наблюдается кроссинговер?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 (домашнее задание)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 роста у человека и ген, определяющий количество пальцев на конечностях, находятся в одной группе сцепления на расстоянии 8 морганид.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Нормальный рост и пять пальцев на кистях рук являются рецессивными признаками. Высокий рост и полидактилия (шестипалость) проявляются по аутосомно-доминантному типу.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Жена имеет нормальный рост и по пять пальцев на руке. Муж гетерозиготен по двум парам аллелей, причём ген высокого роста он унаследовал от отца, а ген шестипалости от матери.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Определить в потомстве процентное соотношение вероятных фенотипов.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3579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2800" u="sng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 скрещивании ночной красавицы с красными цветками с растением, цветки которых окрашены в белый цвет, в первом поколении все потомки были розовые. Определите генотипы родителей, генотипы 1 и 2 поколения</a:t>
            </a:r>
          </a:p>
          <a:p>
            <a:pPr algn="ctr" eaLnBrk="1" hangingPunct="1">
              <a:buFont typeface="Arial" charset="0"/>
              <a:buNone/>
            </a:pPr>
            <a:endParaRPr lang="ru-RU" sz="2800" b="1" u="sng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2800" u="sng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 скрещивании чёрных кроликов между собой в потомстве получили чёрных и белых крольчат.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Составить схему скрещивания, если известно, что за цвет шерсти отвечает одна пара генов.</a:t>
            </a:r>
          </a:p>
          <a:p>
            <a:pPr algn="ctr" eaLnBrk="1" hangingPunct="1"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1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1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Мутации генов, вызывающие укорочение конечностей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(а)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и длинношерстость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(в)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у овец, передаются в следующее поколение по рецессивному типу. Их доминантные аллели формируют нормальные конечности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(А)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и короткую шерсть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(В)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. Гены не сцеплены.</a:t>
            </a:r>
          </a:p>
          <a:p>
            <a:pPr algn="ctr" eaLnBrk="1" hangingPunct="1">
              <a:buFont typeface="Arial" charset="0"/>
              <a:buNone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В хозяйстве разводились бараны и овцы с доминантными признаками и было получено в потомстве 2336 ягнят. Из них 425 длинношерстых с нормальными конечностями и 143 длинношерстых с короткими конечностями.</a:t>
            </a:r>
          </a:p>
          <a:p>
            <a:pPr algn="ctr" eaLnBrk="1" hangingPunct="1">
              <a:buFont typeface="Arial" charset="0"/>
              <a:buNone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Определить количество короткошерстых ягнят и сколько среди них с нормальными конечностями?</a:t>
            </a:r>
          </a:p>
          <a:p>
            <a:pPr algn="ctr" eaLnBrk="1" hangingPunct="1">
              <a:buFont typeface="Arial" charset="0"/>
              <a:buNone/>
            </a:pPr>
            <a:r>
              <a:rPr lang="ru-RU" sz="21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sz="21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Рецессивные гены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(а)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(с)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определяют проявление таких заболеваний у человека, как глухота и альбинизм. Их доминантные аллели контролируют наследование нормального слуха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(А)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 и синтез пигмента меланина 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(С)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Гены не сцеплены. Родители имеют нормальный слух; мать брюнетка, отец альбинос. Родились три однояйцовых близнеца больные по двум признакам. 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Какова вероятность того, что следующий ребёнок в этой семье будет иметь оба заболевания?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9 из 4372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28813" y="5857875"/>
            <a:ext cx="5857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002060"/>
                </a:solidFill>
                <a:latin typeface="Comic Sans MS" pitchFamily="66" charset="0"/>
              </a:rPr>
              <a:t>Спасибо за урок!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285750"/>
          <a:ext cx="9144019" cy="7143780"/>
        </p:xfrm>
        <a:graphic>
          <a:graphicData uri="http://schemas.openxmlformats.org/drawingml/2006/table">
            <a:tbl>
              <a:tblPr/>
              <a:tblGrid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  <a:gridCol w="315311"/>
              </a:tblGrid>
              <a:tr h="54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CYR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6772" marR="667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05" name="TextBox 6"/>
          <p:cNvSpPr txBox="1">
            <a:spLocks noChangeArrowheads="1"/>
          </p:cNvSpPr>
          <p:nvPr/>
        </p:nvSpPr>
        <p:spPr bwMode="auto">
          <a:xfrm>
            <a:off x="5500688" y="0"/>
            <a:ext cx="3643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Актуализация знаний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4 из 1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000375"/>
            <a:ext cx="6500813" cy="928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Окраска цветов и форма пыльцы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8 из 410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5072063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01888" cy="8302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около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100 000 генов</a:t>
            </a:r>
          </a:p>
        </p:txBody>
      </p:sp>
      <p:pic>
        <p:nvPicPr>
          <p:cNvPr id="5124" name="Picture 4" descr="Картинка 15 из 89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3432175"/>
            <a:ext cx="19097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786563" y="5473700"/>
            <a:ext cx="2357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23 хромосомы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88" y="0"/>
            <a:ext cx="4214812" cy="341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каковы же закономерности наследования генов, локализованных в одной хромосоме?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5"/>
          </a:xfrm>
          <a:solidFill>
            <a:srgbClr val="99FFCC"/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</a:rPr>
              <a:t>Наследственность и изменчивость организмов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813"/>
            <a:ext cx="91440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Сцепленное наследование генов</a:t>
            </a:r>
          </a:p>
        </p:txBody>
      </p:sp>
      <p:pic>
        <p:nvPicPr>
          <p:cNvPr id="6148" name="Picture 2" descr="Картинка 55 из 48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643188"/>
            <a:ext cx="3619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Картинка 3 из 36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571750"/>
            <a:ext cx="335756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71813" y="6570663"/>
            <a:ext cx="3590925" cy="287337"/>
          </a:xfrm>
        </p:spPr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Томас Гент Морган</a:t>
            </a:r>
            <a:br>
              <a:rPr lang="ru-RU" sz="4800" b="1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smtClean="0">
                <a:latin typeface="Comic Sans MS" pitchFamily="66" charset="0"/>
                <a:cs typeface="Times New Roman" pitchFamily="18" charset="0"/>
              </a:rPr>
              <a:t>					</a:t>
            </a:r>
            <a:r>
              <a:rPr lang="ru-RU" sz="3600" b="1" i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(1866 – 1945 гг.)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43438" y="1628775"/>
            <a:ext cx="45005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4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научные работы посвящены: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вопросам хромосомной теории наследственности;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обосновал представление о материальных носителях наследственности;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изучал вопросы определения пола у животных. 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1986" name="Picture 2" descr="Картинка 5 из 36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3929090" cy="55568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0">
            <a:bevelT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0"/>
            <a:ext cx="8280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latin typeface="Calibri" pitchFamily="34" charset="0"/>
                <a:cs typeface="Times New Roman" pitchFamily="18" charset="0"/>
              </a:rPr>
              <a:t>Объект исследования Моргана –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плодовая мушка дрозофила</a:t>
            </a:r>
          </a:p>
        </p:txBody>
      </p:sp>
      <p:pic>
        <p:nvPicPr>
          <p:cNvPr id="8195" name="Picture 4" descr="18"/>
          <p:cNvPicPr>
            <a:picLocks noChangeAspect="1" noChangeArrowheads="1"/>
          </p:cNvPicPr>
          <p:nvPr/>
        </p:nvPicPr>
        <p:blipFill>
          <a:blip r:embed="rId3" cstate="print">
            <a:lum bright="-18000" contrast="84000"/>
          </a:blip>
          <a:srcRect/>
          <a:stretch>
            <a:fillRect/>
          </a:stretch>
        </p:blipFill>
        <p:spPr bwMode="auto">
          <a:xfrm>
            <a:off x="827088" y="1125538"/>
            <a:ext cx="76327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0"/>
            <a:ext cx="8748712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Анализирующее дигибридное скрещивание </a:t>
            </a:r>
            <a:br>
              <a:rPr lang="ru-RU" sz="4000" b="1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4000" b="1" smtClean="0">
              <a:solidFill>
                <a:srgbClr val="99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84663" y="2276475"/>
            <a:ext cx="574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latin typeface="Calibri" pitchFamily="34" charset="0"/>
              </a:rPr>
              <a:t>×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31913" y="1989138"/>
            <a:ext cx="792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latin typeface="Calibri" pitchFamily="34" charset="0"/>
              </a:rPr>
              <a:t>♀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95963" y="1989138"/>
            <a:ext cx="790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latin typeface="Calibri" pitchFamily="34" charset="0"/>
              </a:rPr>
              <a:t>♂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476375" y="32131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А В, А в, а В, ав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2339975" y="285273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АаВв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7092950" y="2852738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аавв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6588125" y="3284538"/>
            <a:ext cx="189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а в, а в, а в, а в</a:t>
            </a:r>
          </a:p>
        </p:txBody>
      </p:sp>
      <p:graphicFrame>
        <p:nvGraphicFramePr>
          <p:cNvPr id="39949" name="Group 13"/>
          <p:cNvGraphicFramePr>
            <a:graphicFrameLocks noGrp="1"/>
          </p:cNvGraphicFramePr>
          <p:nvPr/>
        </p:nvGraphicFramePr>
        <p:xfrm>
          <a:off x="1116013" y="3933825"/>
          <a:ext cx="5761037" cy="2016125"/>
        </p:xfrm>
        <a:graphic>
          <a:graphicData uri="http://schemas.openxmlformats.org/drawingml/2006/table">
            <a:tbl>
              <a:tblPr/>
              <a:tblGrid>
                <a:gridCol w="711200"/>
                <a:gridCol w="1257300"/>
                <a:gridCol w="1312862"/>
                <a:gridCol w="1239838"/>
                <a:gridCol w="123983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АаВв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Аавв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ааВв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аавв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Line 33"/>
          <p:cNvSpPr>
            <a:spLocks noChangeShapeType="1"/>
          </p:cNvSpPr>
          <p:nvPr/>
        </p:nvSpPr>
        <p:spPr bwMode="auto">
          <a:xfrm>
            <a:off x="1116013" y="3933825"/>
            <a:ext cx="7191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7" name="Rectangle 34"/>
          <p:cNvSpPr>
            <a:spLocks noChangeArrowheads="1"/>
          </p:cNvSpPr>
          <p:nvPr/>
        </p:nvSpPr>
        <p:spPr bwMode="auto">
          <a:xfrm>
            <a:off x="1331913" y="39338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♀</a:t>
            </a:r>
          </a:p>
        </p:txBody>
      </p:sp>
      <p:sp>
        <p:nvSpPr>
          <p:cNvPr id="9248" name="Rectangle 35"/>
          <p:cNvSpPr>
            <a:spLocks noChangeArrowheads="1"/>
          </p:cNvSpPr>
          <p:nvPr/>
        </p:nvSpPr>
        <p:spPr bwMode="auto">
          <a:xfrm>
            <a:off x="1116013" y="41497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♂</a:t>
            </a:r>
          </a:p>
        </p:txBody>
      </p:sp>
      <p:pic>
        <p:nvPicPr>
          <p:cNvPr id="9249" name="Picture 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09598"/>
              </a:clrFrom>
              <a:clrTo>
                <a:srgbClr val="5095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013325"/>
            <a:ext cx="6746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09598"/>
              </a:clrFrom>
              <a:clrTo>
                <a:srgbClr val="5095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5013325"/>
            <a:ext cx="6492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09598"/>
              </a:clrFrom>
              <a:clrTo>
                <a:srgbClr val="5095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8238" y="1700213"/>
            <a:ext cx="10683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5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39BA3"/>
              </a:clrFrom>
              <a:clrTo>
                <a:srgbClr val="639B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4941888"/>
            <a:ext cx="6238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639BA3"/>
              </a:clrFrom>
              <a:clrTo>
                <a:srgbClr val="639B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013325"/>
            <a:ext cx="60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09598"/>
              </a:clrFrom>
              <a:clrTo>
                <a:srgbClr val="5095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844675"/>
            <a:ext cx="9477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5" name="Text Box 37"/>
          <p:cNvSpPr txBox="1">
            <a:spLocks noChangeArrowheads="1"/>
          </p:cNvSpPr>
          <p:nvPr/>
        </p:nvSpPr>
        <p:spPr bwMode="auto">
          <a:xfrm>
            <a:off x="7235825" y="5300663"/>
            <a:ext cx="190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1 : 1 : 1 : 1</a:t>
            </a:r>
          </a:p>
        </p:txBody>
      </p:sp>
      <p:sp>
        <p:nvSpPr>
          <p:cNvPr id="9256" name="Text Box 36"/>
          <p:cNvSpPr txBox="1">
            <a:spLocks noChangeArrowheads="1"/>
          </p:cNvSpPr>
          <p:nvPr/>
        </p:nvSpPr>
        <p:spPr bwMode="auto">
          <a:xfrm>
            <a:off x="7092950" y="4005263"/>
            <a:ext cx="210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Генотип</a:t>
            </a:r>
          </a:p>
        </p:txBody>
      </p:sp>
      <p:sp>
        <p:nvSpPr>
          <p:cNvPr id="9257" name="Text Box 38"/>
          <p:cNvSpPr txBox="1">
            <a:spLocks noChangeArrowheads="1"/>
          </p:cNvSpPr>
          <p:nvPr/>
        </p:nvSpPr>
        <p:spPr bwMode="auto">
          <a:xfrm>
            <a:off x="7092950" y="4437063"/>
            <a:ext cx="201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1 : 1 : 1 : 1</a:t>
            </a:r>
          </a:p>
        </p:txBody>
      </p:sp>
      <p:sp>
        <p:nvSpPr>
          <p:cNvPr id="9258" name="Text Box 39"/>
          <p:cNvSpPr txBox="1">
            <a:spLocks noChangeArrowheads="1"/>
          </p:cNvSpPr>
          <p:nvPr/>
        </p:nvSpPr>
        <p:spPr bwMode="auto">
          <a:xfrm>
            <a:off x="7092950" y="4797425"/>
            <a:ext cx="210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Фенотип</a:t>
            </a:r>
          </a:p>
        </p:txBody>
      </p:sp>
      <p:sp>
        <p:nvSpPr>
          <p:cNvPr id="9259" name="Text Box 10"/>
          <p:cNvSpPr txBox="1">
            <a:spLocks noChangeArrowheads="1"/>
          </p:cNvSpPr>
          <p:nvPr/>
        </p:nvSpPr>
        <p:spPr bwMode="auto">
          <a:xfrm>
            <a:off x="250825" y="4508500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F</a:t>
            </a:r>
            <a:r>
              <a:rPr lang="ru-RU" sz="2800" b="1">
                <a:latin typeface="Comic Sans MS" pitchFamily="66" charset="0"/>
              </a:rPr>
              <a:t>1</a:t>
            </a:r>
          </a:p>
        </p:txBody>
      </p:sp>
      <p:sp>
        <p:nvSpPr>
          <p:cNvPr id="9260" name="Text Box 24"/>
          <p:cNvSpPr txBox="1">
            <a:spLocks noChangeArrowheads="1"/>
          </p:cNvSpPr>
          <p:nvPr/>
        </p:nvSpPr>
        <p:spPr bwMode="auto">
          <a:xfrm>
            <a:off x="0" y="1771650"/>
            <a:ext cx="7191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latin typeface="Comic Sans MS" pitchFamily="66" charset="0"/>
              </a:rPr>
              <a:t>Р</a:t>
            </a:r>
          </a:p>
        </p:txBody>
      </p:sp>
      <p:sp>
        <p:nvSpPr>
          <p:cNvPr id="9261" name="Text Box 7"/>
          <p:cNvSpPr txBox="1">
            <a:spLocks noChangeArrowheads="1"/>
          </p:cNvSpPr>
          <p:nvPr/>
        </p:nvSpPr>
        <p:spPr bwMode="auto">
          <a:xfrm>
            <a:off x="144463" y="3140075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Comic Sans MS" pitchFamily="66" charset="0"/>
                <a:cs typeface="Times New Roman" pitchFamily="18" charset="0"/>
              </a:rPr>
              <a:t>G</a:t>
            </a:r>
            <a:endParaRPr lang="ru-RU" sz="4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t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3391" t="17175" r="28447" b="33235"/>
          <a:stretch>
            <a:fillRect/>
          </a:stretch>
        </p:blipFill>
        <p:spPr bwMode="auto">
          <a:xfrm rot="1371603">
            <a:off x="6134100" y="3633788"/>
            <a:ext cx="178593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3" descr="сканирование0003f"/>
          <p:cNvPicPr>
            <a:picLocks noChangeAspect="1" noChangeArrowheads="1"/>
          </p:cNvPicPr>
          <p:nvPr/>
        </p:nvPicPr>
        <p:blipFill>
          <a:blip r:embed="rId4" cstate="print">
            <a:lum bright="6000" contrast="36000"/>
          </a:blip>
          <a:srcRect l="39569" t="2917" r="42238" b="33176"/>
          <a:stretch>
            <a:fillRect/>
          </a:stretch>
        </p:blipFill>
        <p:spPr bwMode="auto">
          <a:xfrm rot="2896235">
            <a:off x="2170113" y="3589337"/>
            <a:ext cx="1460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4" descr="t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3391" t="17175" r="28447" b="33235"/>
          <a:stretch>
            <a:fillRect/>
          </a:stretch>
        </p:blipFill>
        <p:spPr bwMode="auto">
          <a:xfrm rot="1371603">
            <a:off x="6634163" y="847725"/>
            <a:ext cx="178593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3" descr="сканирование0003f"/>
          <p:cNvPicPr>
            <a:picLocks noChangeAspect="1" noChangeArrowheads="1"/>
          </p:cNvPicPr>
          <p:nvPr/>
        </p:nvPicPr>
        <p:blipFill>
          <a:blip r:embed="rId4" cstate="print">
            <a:lum bright="6000" contrast="36000"/>
          </a:blip>
          <a:srcRect l="39569" t="2917" r="42238" b="33176"/>
          <a:stretch>
            <a:fillRect/>
          </a:stretch>
        </p:blipFill>
        <p:spPr bwMode="auto">
          <a:xfrm rot="2896235">
            <a:off x="2170113" y="660400"/>
            <a:ext cx="1460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964613" cy="71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Сцепленное наследование </a:t>
            </a:r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4211638" y="1557338"/>
            <a:ext cx="574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×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1258888" y="1484313"/>
            <a:ext cx="792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♀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580063" y="1484313"/>
            <a:ext cx="790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♂</a:t>
            </a: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1476375" y="3357563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  А В       а в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339975" y="2492375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6948488" y="2420938"/>
            <a:ext cx="7921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6588125" y="3429000"/>
            <a:ext cx="1436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 в        а в</a:t>
            </a:r>
          </a:p>
        </p:txBody>
      </p:sp>
      <p:sp>
        <p:nvSpPr>
          <p:cNvPr id="10254" name="Text Box 38"/>
          <p:cNvSpPr txBox="1">
            <a:spLocks noChangeArrowheads="1"/>
          </p:cNvSpPr>
          <p:nvPr/>
        </p:nvSpPr>
        <p:spPr bwMode="auto">
          <a:xfrm>
            <a:off x="1071563" y="6165850"/>
            <a:ext cx="293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Генотип</a:t>
            </a:r>
          </a:p>
        </p:txBody>
      </p:sp>
      <p:sp>
        <p:nvSpPr>
          <p:cNvPr id="10255" name="Text Box 43"/>
          <p:cNvSpPr txBox="1">
            <a:spLocks noChangeArrowheads="1"/>
          </p:cNvSpPr>
          <p:nvPr/>
        </p:nvSpPr>
        <p:spPr bwMode="auto">
          <a:xfrm>
            <a:off x="7015163" y="6165850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1 : 1</a:t>
            </a:r>
          </a:p>
        </p:txBody>
      </p:sp>
      <p:sp>
        <p:nvSpPr>
          <p:cNvPr id="10256" name="Text Box 44"/>
          <p:cNvSpPr txBox="1">
            <a:spLocks noChangeArrowheads="1"/>
          </p:cNvSpPr>
          <p:nvPr/>
        </p:nvSpPr>
        <p:spPr bwMode="auto">
          <a:xfrm>
            <a:off x="2730500" y="6165850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1 : 1</a:t>
            </a:r>
          </a:p>
        </p:txBody>
      </p:sp>
      <p:sp>
        <p:nvSpPr>
          <p:cNvPr id="10257" name="Text Box 45"/>
          <p:cNvSpPr txBox="1">
            <a:spLocks noChangeArrowheads="1"/>
          </p:cNvSpPr>
          <p:nvPr/>
        </p:nvSpPr>
        <p:spPr bwMode="auto">
          <a:xfrm>
            <a:off x="5100638" y="6165850"/>
            <a:ext cx="362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Фенотип</a:t>
            </a:r>
          </a:p>
        </p:txBody>
      </p:sp>
      <p:sp>
        <p:nvSpPr>
          <p:cNvPr id="10258" name="Line 48"/>
          <p:cNvSpPr>
            <a:spLocks noChangeShapeType="1"/>
          </p:cNvSpPr>
          <p:nvPr/>
        </p:nvSpPr>
        <p:spPr bwMode="auto">
          <a:xfrm>
            <a:off x="2411413" y="285273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49"/>
          <p:cNvSpPr>
            <a:spLocks noChangeShapeType="1"/>
          </p:cNvSpPr>
          <p:nvPr/>
        </p:nvSpPr>
        <p:spPr bwMode="auto">
          <a:xfrm>
            <a:off x="2411413" y="29972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50"/>
          <p:cNvSpPr>
            <a:spLocks noChangeShapeType="1"/>
          </p:cNvSpPr>
          <p:nvPr/>
        </p:nvSpPr>
        <p:spPr bwMode="auto">
          <a:xfrm>
            <a:off x="7019925" y="27813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51"/>
          <p:cNvSpPr>
            <a:spLocks noChangeShapeType="1"/>
          </p:cNvSpPr>
          <p:nvPr/>
        </p:nvSpPr>
        <p:spPr bwMode="auto">
          <a:xfrm>
            <a:off x="7019925" y="2924175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Rectangle 56"/>
          <p:cNvSpPr>
            <a:spLocks noChangeArrowheads="1"/>
          </p:cNvSpPr>
          <p:nvPr/>
        </p:nvSpPr>
        <p:spPr bwMode="auto">
          <a:xfrm>
            <a:off x="1714500" y="2708275"/>
            <a:ext cx="2143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600" b="1"/>
              <a:t>○</a:t>
            </a:r>
          </a:p>
        </p:txBody>
      </p:sp>
      <p:sp>
        <p:nvSpPr>
          <p:cNvPr id="10263" name="Rectangle 58"/>
          <p:cNvSpPr>
            <a:spLocks noChangeArrowheads="1"/>
          </p:cNvSpPr>
          <p:nvPr/>
        </p:nvSpPr>
        <p:spPr bwMode="auto">
          <a:xfrm>
            <a:off x="7235825" y="2708275"/>
            <a:ext cx="920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600" b="1"/>
              <a:t>○</a:t>
            </a:r>
          </a:p>
        </p:txBody>
      </p:sp>
      <p:sp>
        <p:nvSpPr>
          <p:cNvPr id="10264" name="Rectangle 59"/>
          <p:cNvSpPr>
            <a:spLocks noChangeArrowheads="1"/>
          </p:cNvSpPr>
          <p:nvPr/>
        </p:nvSpPr>
        <p:spPr bwMode="auto">
          <a:xfrm>
            <a:off x="6372225" y="2708275"/>
            <a:ext cx="863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600" b="1"/>
              <a:t>○</a:t>
            </a:r>
          </a:p>
        </p:txBody>
      </p:sp>
      <p:sp>
        <p:nvSpPr>
          <p:cNvPr id="10265" name="Text Box 60"/>
          <p:cNvSpPr txBox="1">
            <a:spLocks noChangeArrowheads="1"/>
          </p:cNvSpPr>
          <p:nvPr/>
        </p:nvSpPr>
        <p:spPr bwMode="auto">
          <a:xfrm>
            <a:off x="2484438" y="5229225"/>
            <a:ext cx="936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</p:txBody>
      </p:sp>
      <p:sp>
        <p:nvSpPr>
          <p:cNvPr id="10266" name="Text Box 61"/>
          <p:cNvSpPr txBox="1">
            <a:spLocks noChangeArrowheads="1"/>
          </p:cNvSpPr>
          <p:nvPr/>
        </p:nvSpPr>
        <p:spPr bwMode="auto">
          <a:xfrm>
            <a:off x="6948488" y="5157788"/>
            <a:ext cx="7921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а в</a:t>
            </a:r>
          </a:p>
        </p:txBody>
      </p:sp>
      <p:sp>
        <p:nvSpPr>
          <p:cNvPr id="10267" name="Line 62"/>
          <p:cNvSpPr>
            <a:spLocks noChangeShapeType="1"/>
          </p:cNvSpPr>
          <p:nvPr/>
        </p:nvSpPr>
        <p:spPr bwMode="auto">
          <a:xfrm>
            <a:off x="2555875" y="558958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63"/>
          <p:cNvSpPr>
            <a:spLocks noChangeShapeType="1"/>
          </p:cNvSpPr>
          <p:nvPr/>
        </p:nvSpPr>
        <p:spPr bwMode="auto">
          <a:xfrm>
            <a:off x="2555875" y="57340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64"/>
          <p:cNvSpPr>
            <a:spLocks noChangeShapeType="1"/>
          </p:cNvSpPr>
          <p:nvPr/>
        </p:nvSpPr>
        <p:spPr bwMode="auto">
          <a:xfrm>
            <a:off x="7019925" y="55165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65"/>
          <p:cNvSpPr>
            <a:spLocks noChangeShapeType="1"/>
          </p:cNvSpPr>
          <p:nvPr/>
        </p:nvSpPr>
        <p:spPr bwMode="auto">
          <a:xfrm>
            <a:off x="7019925" y="5661025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Rectangle 68"/>
          <p:cNvSpPr>
            <a:spLocks noChangeArrowheads="1"/>
          </p:cNvSpPr>
          <p:nvPr/>
        </p:nvSpPr>
        <p:spPr bwMode="auto">
          <a:xfrm>
            <a:off x="2571750" y="2708275"/>
            <a:ext cx="1571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600" b="1"/>
              <a:t>○</a:t>
            </a:r>
          </a:p>
        </p:txBody>
      </p:sp>
      <p:sp>
        <p:nvSpPr>
          <p:cNvPr id="10272" name="Text Box 10"/>
          <p:cNvSpPr txBox="1">
            <a:spLocks noChangeArrowheads="1"/>
          </p:cNvSpPr>
          <p:nvPr/>
        </p:nvSpPr>
        <p:spPr bwMode="auto">
          <a:xfrm>
            <a:off x="611188" y="4508500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F</a:t>
            </a:r>
            <a:r>
              <a:rPr lang="ru-RU" sz="2800" b="1">
                <a:latin typeface="Comic Sans MS" pitchFamily="66" charset="0"/>
              </a:rPr>
              <a:t>1</a:t>
            </a:r>
          </a:p>
        </p:txBody>
      </p:sp>
      <p:sp>
        <p:nvSpPr>
          <p:cNvPr id="10273" name="Text Box 24"/>
          <p:cNvSpPr txBox="1">
            <a:spLocks noChangeArrowheads="1"/>
          </p:cNvSpPr>
          <p:nvPr/>
        </p:nvSpPr>
        <p:spPr bwMode="auto">
          <a:xfrm>
            <a:off x="360363" y="1771650"/>
            <a:ext cx="7191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latin typeface="Comic Sans MS" pitchFamily="66" charset="0"/>
              </a:rPr>
              <a:t>Р</a:t>
            </a:r>
          </a:p>
        </p:txBody>
      </p:sp>
      <p:sp>
        <p:nvSpPr>
          <p:cNvPr id="10274" name="Text Box 7"/>
          <p:cNvSpPr txBox="1">
            <a:spLocks noChangeArrowheads="1"/>
          </p:cNvSpPr>
          <p:nvPr/>
        </p:nvSpPr>
        <p:spPr bwMode="auto">
          <a:xfrm>
            <a:off x="504825" y="3140075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Comic Sans MS" pitchFamily="66" charset="0"/>
                <a:cs typeface="Times New Roman" pitchFamily="18" charset="0"/>
              </a:rPr>
              <a:t>G</a:t>
            </a:r>
            <a:endParaRPr lang="ru-RU" sz="4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275" name="Text Box 4"/>
          <p:cNvSpPr txBox="1">
            <a:spLocks noChangeArrowheads="1"/>
          </p:cNvSpPr>
          <p:nvPr/>
        </p:nvSpPr>
        <p:spPr bwMode="auto">
          <a:xfrm>
            <a:off x="1258888" y="1484313"/>
            <a:ext cx="792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♀</a:t>
            </a:r>
          </a:p>
        </p:txBody>
      </p:sp>
      <p:sp>
        <p:nvSpPr>
          <p:cNvPr id="10276" name="Text Box 5"/>
          <p:cNvSpPr txBox="1">
            <a:spLocks noChangeArrowheads="1"/>
          </p:cNvSpPr>
          <p:nvPr/>
        </p:nvSpPr>
        <p:spPr bwMode="auto">
          <a:xfrm>
            <a:off x="5580063" y="1484313"/>
            <a:ext cx="790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♂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86125" y="4643438"/>
            <a:ext cx="31432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Гены  признаков   А и В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находятся в одной хромосоме</a:t>
            </a:r>
          </a:p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Кущенко Алла Петровна</a:t>
            </a:r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840</Words>
  <Application>Microsoft Office PowerPoint</Application>
  <PresentationFormat>Экран (4:3)</PresentationFormat>
  <Paragraphs>183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Arial CYR</vt:lpstr>
      <vt:lpstr>Times New Roman</vt:lpstr>
      <vt:lpstr>Comic Sans MS</vt:lpstr>
      <vt:lpstr>Wingdings</vt:lpstr>
      <vt:lpstr>Тема Office</vt:lpstr>
      <vt:lpstr>Слайд 1</vt:lpstr>
      <vt:lpstr>Слайд 2</vt:lpstr>
      <vt:lpstr>Слайд 3</vt:lpstr>
      <vt:lpstr>Слайд 4</vt:lpstr>
      <vt:lpstr>Наследственность и изменчивость организмов</vt:lpstr>
      <vt:lpstr>Томас Гент Морган      (1866 – 1945 гг.)</vt:lpstr>
      <vt:lpstr>Слайд 7</vt:lpstr>
      <vt:lpstr> Анализирующее дигибридное скрещивание  </vt:lpstr>
      <vt:lpstr>Сцепленное наследование </vt:lpstr>
      <vt:lpstr>Закон  Т.  Моргана </vt:lpstr>
      <vt:lpstr>Слайд 11</vt:lpstr>
      <vt:lpstr>Нарушение сцепленного наследования</vt:lpstr>
      <vt:lpstr>Слайд 13</vt:lpstr>
      <vt:lpstr>Домашнее задание</vt:lpstr>
      <vt:lpstr>Слайд 15</vt:lpstr>
      <vt:lpstr>Слайд 16</vt:lpstr>
      <vt:lpstr>Слайд 17</vt:lpstr>
      <vt:lpstr>Слайд 18</vt:lpstr>
      <vt:lpstr>Слайд 19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савчишкина</dc:creator>
  <cp:lastModifiedBy>Кущенко</cp:lastModifiedBy>
  <cp:revision>14</cp:revision>
  <dcterms:created xsi:type="dcterms:W3CDTF">2011-03-08T14:10:17Z</dcterms:created>
  <dcterms:modified xsi:type="dcterms:W3CDTF">2012-11-09T18:59:02Z</dcterms:modified>
</cp:coreProperties>
</file>