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notesMasterIdLst>
    <p:notesMasterId r:id="rId12"/>
  </p:notesMasterIdLst>
  <p:sldIdLst>
    <p:sldId id="256" r:id="rId2"/>
    <p:sldId id="279" r:id="rId3"/>
    <p:sldId id="266" r:id="rId4"/>
    <p:sldId id="270" r:id="rId5"/>
    <p:sldId id="268" r:id="rId6"/>
    <p:sldId id="269" r:id="rId7"/>
    <p:sldId id="271" r:id="rId8"/>
    <p:sldId id="272" r:id="rId9"/>
    <p:sldId id="273" r:id="rId10"/>
    <p:sldId id="27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66FF33"/>
    <a:srgbClr val="FFFFFF"/>
    <a:srgbClr val="FF00FF"/>
    <a:srgbClr val="9933FF"/>
    <a:srgbClr val="00FF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8F28AE3-F9D2-46A5-9E1E-8F252139A285}" type="datetimeFigureOut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21D3284-37E2-4143-A2CE-71C9A6262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F2C3D-A86D-4FC2-8F19-8E768FFCFB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EF3C0-C7F7-4CBE-8D92-4898717924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B5BFF-27E3-4A68-A618-CD7CD08CF2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3AD3A-75B8-48F3-A431-10079D1202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11C40-4BF9-4D6A-A875-1B380A41F4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BDA63-9019-4B37-A3A7-4EF2CC2918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A9956-52CC-4A24-9D2A-BC70FC5A18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36E08-4747-4474-84A4-56F9AB13E8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FBEF8-4243-449D-804D-CF2A29A603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BBAC0-CB1E-4C5E-90E6-1709BEF603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BD920-3E0D-409E-9B6D-D6F236B55F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6AB46-3BE0-4CB1-B88C-15B9C92922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5E328-CD13-451C-AE0D-DF96B60A33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58657-953F-4475-BDE5-D22CCBA3F1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A891-7E96-4146-85B1-2CF8376AF8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DC618E-2552-42C6-8E84-588313616A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  <p:sldLayoutId id="214748411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audio" Target="file:///F:\&#1054;&#1090;&#1082;&#1088;&#1099;&#1090;&#1099;&#1081;%20&#1091;&#1088;&#1086;&#1082;%205%20&#1082;&#1083;&#1072;&#1089;&#1089;%20&#1043;&#1056;&#1048;&#1041;&#1067;\Detskaya+vokal_naya+studiya+quot%20-%20&#1082;&#1086;&#1087;&#1080;&#1103;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58888" y="1628775"/>
            <a:ext cx="7666037" cy="3384550"/>
          </a:xfrm>
        </p:spPr>
        <p:txBody>
          <a:bodyPr/>
          <a:lstStyle/>
          <a:p>
            <a:pPr eaLnBrk="1" hangingPunct="1"/>
            <a:r>
              <a:rPr lang="ru-RU" altLang="ru-RU" sz="2800" i="1" dirty="0" smtClean="0">
                <a:solidFill>
                  <a:srgbClr val="5D0DA5"/>
                </a:solidFill>
                <a:latin typeface="Cambria" pitchFamily="18" charset="0"/>
                <a:ea typeface="Trebuchet MS" pitchFamily="34" charset="0"/>
                <a:cs typeface="Trebuchet MS" pitchFamily="34" charset="0"/>
              </a:rPr>
              <a:t>Обобщающий познавательно-развлекательный урок по теме</a:t>
            </a:r>
            <a:br>
              <a:rPr lang="ru-RU" altLang="ru-RU" sz="2800" i="1" dirty="0" smtClean="0">
                <a:solidFill>
                  <a:srgbClr val="5D0DA5"/>
                </a:solidFill>
                <a:latin typeface="Cambria" pitchFamily="18" charset="0"/>
                <a:ea typeface="Trebuchet MS" pitchFamily="34" charset="0"/>
                <a:cs typeface="Trebuchet MS" pitchFamily="34" charset="0"/>
              </a:rPr>
            </a:br>
            <a:r>
              <a:rPr lang="ru-RU" altLang="ru-RU" sz="2800" i="1" dirty="0" smtClean="0">
                <a:solidFill>
                  <a:srgbClr val="5D0DA5"/>
                </a:solidFill>
                <a:latin typeface="Cambria" pitchFamily="18" charset="0"/>
                <a:ea typeface="Trebuchet MS" pitchFamily="34" charset="0"/>
                <a:cs typeface="Trebuchet MS" pitchFamily="34" charset="0"/>
              </a:rPr>
              <a:t> «Грибы»</a:t>
            </a:r>
            <a:br>
              <a:rPr lang="ru-RU" altLang="ru-RU" sz="2800" i="1" dirty="0" smtClean="0">
                <a:solidFill>
                  <a:srgbClr val="5D0DA5"/>
                </a:solidFill>
                <a:latin typeface="Cambria" pitchFamily="18" charset="0"/>
                <a:ea typeface="Trebuchet MS" pitchFamily="34" charset="0"/>
                <a:cs typeface="Trebuchet MS" pitchFamily="34" charset="0"/>
              </a:rPr>
            </a:br>
            <a:r>
              <a:rPr lang="ru-RU" altLang="ru-RU" sz="2800" i="1" dirty="0" smtClean="0">
                <a:solidFill>
                  <a:srgbClr val="5D0DA5"/>
                </a:solidFill>
                <a:latin typeface="Cambria" pitchFamily="18" charset="0"/>
                <a:ea typeface="Trebuchet MS" pitchFamily="34" charset="0"/>
                <a:cs typeface="Trebuchet MS" pitchFamily="34" charset="0"/>
              </a:rPr>
              <a:t>часть </a:t>
            </a:r>
            <a:r>
              <a:rPr lang="ru-RU" altLang="ru-RU" sz="2800" i="1" dirty="0" smtClean="0">
                <a:solidFill>
                  <a:srgbClr val="5D0DA5"/>
                </a:solidFill>
                <a:latin typeface="Cambria" pitchFamily="18" charset="0"/>
                <a:ea typeface="Trebuchet MS" pitchFamily="34" charset="0"/>
                <a:cs typeface="Trebuchet MS" pitchFamily="34" charset="0"/>
              </a:rPr>
              <a:t>3</a:t>
            </a:r>
            <a:r>
              <a:rPr lang="ru-RU" altLang="ru-RU" sz="2800" i="1" dirty="0" smtClean="0">
                <a:solidFill>
                  <a:srgbClr val="5D0DA5"/>
                </a:solidFill>
                <a:latin typeface="Cambria" pitchFamily="18" charset="0"/>
                <a:ea typeface="Trebuchet MS" pitchFamily="34" charset="0"/>
                <a:cs typeface="Trebuchet MS" pitchFamily="34" charset="0"/>
              </a:rPr>
              <a:t/>
            </a:r>
            <a:br>
              <a:rPr lang="ru-RU" altLang="ru-RU" sz="2800" i="1" dirty="0" smtClean="0">
                <a:solidFill>
                  <a:srgbClr val="5D0DA5"/>
                </a:solidFill>
                <a:latin typeface="Cambria" pitchFamily="18" charset="0"/>
                <a:ea typeface="Trebuchet MS" pitchFamily="34" charset="0"/>
                <a:cs typeface="Trebuchet MS" pitchFamily="34" charset="0"/>
              </a:rPr>
            </a:br>
            <a:r>
              <a:rPr lang="ru-RU" altLang="ru-RU" sz="2800" i="1" dirty="0" smtClean="0">
                <a:solidFill>
                  <a:srgbClr val="5D0DA5"/>
                </a:solidFill>
                <a:latin typeface="Cambria" pitchFamily="18" charset="0"/>
                <a:ea typeface="Trebuchet MS" pitchFamily="34" charset="0"/>
                <a:cs typeface="Trebuchet MS" pitchFamily="34" charset="0"/>
              </a:rPr>
              <a:t>                             </a:t>
            </a:r>
            <a:r>
              <a:rPr lang="ru-RU" altLang="ru-RU" sz="3600" b="1" i="1" dirty="0" smtClean="0">
                <a:solidFill>
                  <a:srgbClr val="5D0DA5"/>
                </a:solidFill>
                <a:latin typeface="Cambria" pitchFamily="18" charset="0"/>
                <a:ea typeface="Trebuchet MS" pitchFamily="34" charset="0"/>
                <a:cs typeface="Trebuchet MS" pitchFamily="34" charset="0"/>
              </a:rPr>
              <a:t/>
            </a:r>
            <a:br>
              <a:rPr lang="ru-RU" altLang="ru-RU" sz="3600" b="1" i="1" dirty="0" smtClean="0">
                <a:solidFill>
                  <a:srgbClr val="5D0DA5"/>
                </a:solidFill>
                <a:latin typeface="Cambria" pitchFamily="18" charset="0"/>
                <a:ea typeface="Trebuchet MS" pitchFamily="34" charset="0"/>
                <a:cs typeface="Trebuchet MS" pitchFamily="34" charset="0"/>
              </a:rPr>
            </a:br>
            <a:r>
              <a:rPr lang="ru-RU" altLang="ru-RU" sz="3600" b="1" i="1" dirty="0" smtClean="0">
                <a:solidFill>
                  <a:srgbClr val="5D0DA5"/>
                </a:solidFill>
                <a:latin typeface="Cambria" pitchFamily="18" charset="0"/>
                <a:ea typeface="Trebuchet MS" pitchFamily="34" charset="0"/>
                <a:cs typeface="Trebuchet MS" pitchFamily="34" charset="0"/>
              </a:rPr>
              <a:t>                                   </a:t>
            </a:r>
            <a:br>
              <a:rPr lang="ru-RU" altLang="ru-RU" sz="3600" b="1" i="1" dirty="0" smtClean="0">
                <a:solidFill>
                  <a:srgbClr val="5D0DA5"/>
                </a:solidFill>
                <a:latin typeface="Cambria" pitchFamily="18" charset="0"/>
                <a:ea typeface="Trebuchet MS" pitchFamily="34" charset="0"/>
                <a:cs typeface="Trebuchet MS" pitchFamily="34" charset="0"/>
              </a:rPr>
            </a:br>
            <a:r>
              <a:rPr lang="ru-RU" altLang="ru-RU" sz="3600" b="1" i="1" dirty="0" smtClean="0">
                <a:solidFill>
                  <a:srgbClr val="5D0DA5"/>
                </a:solidFill>
                <a:latin typeface="Cambria" pitchFamily="18" charset="0"/>
                <a:ea typeface="Trebuchet MS" pitchFamily="34" charset="0"/>
                <a:cs typeface="Trebuchet MS" pitchFamily="34" charset="0"/>
              </a:rPr>
              <a:t/>
            </a:r>
            <a:br>
              <a:rPr lang="ru-RU" altLang="ru-RU" sz="3600" b="1" i="1" dirty="0" smtClean="0">
                <a:solidFill>
                  <a:srgbClr val="5D0DA5"/>
                </a:solidFill>
                <a:latin typeface="Cambria" pitchFamily="18" charset="0"/>
                <a:ea typeface="Trebuchet MS" pitchFamily="34" charset="0"/>
                <a:cs typeface="Trebuchet MS" pitchFamily="34" charset="0"/>
              </a:rPr>
            </a:br>
            <a:endParaRPr lang="ru-RU" altLang="ru-RU" sz="2400" b="1" i="1" dirty="0" smtClean="0">
              <a:solidFill>
                <a:srgbClr val="5D0DA5"/>
              </a:solidFill>
              <a:latin typeface="Cambria" pitchFamily="18" charset="0"/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3075" name="Text Box 12"/>
          <p:cNvSpPr txBox="1">
            <a:spLocks noChangeArrowheads="1"/>
          </p:cNvSpPr>
          <p:nvPr/>
        </p:nvSpPr>
        <p:spPr bwMode="auto">
          <a:xfrm>
            <a:off x="9398000" y="-1108075"/>
            <a:ext cx="647700" cy="16510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just"/>
            <a:endParaRPr lang="ru-RU" altLang="ru-RU"/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6227763" y="5229225"/>
            <a:ext cx="24177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i="1">
                <a:latin typeface="Cambria" pitchFamily="18" charset="0"/>
              </a:rPr>
              <a:t>Работу выполнила </a:t>
            </a:r>
          </a:p>
          <a:p>
            <a:r>
              <a:rPr lang="ru-RU" altLang="ru-RU" sz="2000" i="1">
                <a:latin typeface="Cambria" pitchFamily="18" charset="0"/>
              </a:rPr>
              <a:t>учитель биологии </a:t>
            </a:r>
          </a:p>
          <a:p>
            <a:r>
              <a:rPr lang="ru-RU" altLang="ru-RU" sz="2000" i="1">
                <a:latin typeface="Cambria" pitchFamily="18" charset="0"/>
              </a:rPr>
              <a:t>Тарасова В.М.</a:t>
            </a:r>
          </a:p>
        </p:txBody>
      </p:sp>
      <p:pic>
        <p:nvPicPr>
          <p:cNvPr id="2" name="Detskaya+vokal_naya+studiya+quot - коп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2212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3851920" y="4005064"/>
            <a:ext cx="2757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Биология, </a:t>
            </a:r>
            <a:r>
              <a:rPr lang="en-US"/>
              <a:t>5 </a:t>
            </a:r>
            <a:r>
              <a:rPr lang="ru-RU"/>
              <a:t>класс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93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6082" grpId="0"/>
      <p:bldP spid="4608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187623" y="1196975"/>
            <a:ext cx="7395989" cy="1143000"/>
          </a:xfrm>
        </p:spPr>
        <p:txBody>
          <a:bodyPr/>
          <a:lstStyle/>
          <a:p>
            <a:pPr algn="l" eaLnBrk="1" hangingPunct="1"/>
            <a:r>
              <a:rPr lang="ru-RU" altLang="ru-RU" sz="2800" dirty="0" smtClean="0">
                <a:ea typeface="Trebuchet MS" pitchFamily="34" charset="0"/>
                <a:cs typeface="Trebuchet MS" pitchFamily="34" charset="0"/>
              </a:rPr>
              <a:t>Д/</a:t>
            </a:r>
            <a:r>
              <a:rPr lang="ru-RU" altLang="ru-RU" sz="2800" dirty="0" err="1" smtClean="0">
                <a:ea typeface="Trebuchet MS" pitchFamily="34" charset="0"/>
                <a:cs typeface="Trebuchet MS" pitchFamily="34" charset="0"/>
              </a:rPr>
              <a:t>з</a:t>
            </a:r>
            <a:r>
              <a:rPr lang="ru-RU" altLang="ru-RU" sz="2800" dirty="0" smtClean="0">
                <a:ea typeface="Trebuchet MS" pitchFamily="34" charset="0"/>
                <a:cs typeface="Trebuchet MS" pitchFamily="34" charset="0"/>
              </a:rPr>
              <a:t>.: «Интересное в мире грибов»</a:t>
            </a:r>
            <a:br>
              <a:rPr lang="ru-RU" altLang="ru-RU" sz="2800" dirty="0" smtClean="0">
                <a:ea typeface="Trebuchet MS" pitchFamily="34" charset="0"/>
                <a:cs typeface="Trebuchet MS" pitchFamily="34" charset="0"/>
              </a:rPr>
            </a:br>
            <a:r>
              <a:rPr lang="ru-RU" altLang="ru-RU" sz="2800" dirty="0" smtClean="0">
                <a:ea typeface="Trebuchet MS" pitchFamily="34" charset="0"/>
                <a:cs typeface="Trebuchet MS" pitchFamily="34" charset="0"/>
              </a:rPr>
              <a:t>-стихи, песни , приметы о грибах;</a:t>
            </a:r>
            <a:br>
              <a:rPr lang="ru-RU" altLang="ru-RU" sz="2800" dirty="0" smtClean="0">
                <a:ea typeface="Trebuchet MS" pitchFamily="34" charset="0"/>
                <a:cs typeface="Trebuchet MS" pitchFamily="34" charset="0"/>
              </a:rPr>
            </a:br>
            <a:r>
              <a:rPr lang="ru-RU" altLang="ru-RU" sz="2800" dirty="0" smtClean="0">
                <a:ea typeface="Trebuchet MS" pitchFamily="34" charset="0"/>
                <a:cs typeface="Trebuchet MS" pitchFamily="34" charset="0"/>
              </a:rPr>
              <a:t>-грибы-великаны;</a:t>
            </a:r>
            <a:br>
              <a:rPr lang="ru-RU" altLang="ru-RU" sz="2800" dirty="0" smtClean="0">
                <a:ea typeface="Trebuchet MS" pitchFamily="34" charset="0"/>
                <a:cs typeface="Trebuchet MS" pitchFamily="34" charset="0"/>
              </a:rPr>
            </a:br>
            <a:r>
              <a:rPr lang="ru-RU" altLang="ru-RU" sz="2800" dirty="0" smtClean="0">
                <a:ea typeface="Trebuchet MS" pitchFamily="34" charset="0"/>
                <a:cs typeface="Trebuchet MS" pitchFamily="34" charset="0"/>
              </a:rPr>
              <a:t>-кроссворды.  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555875" y="4043640"/>
            <a:ext cx="3021148" cy="5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800" dirty="0"/>
              <a:t>Спасибо за урок!</a:t>
            </a:r>
          </a:p>
        </p:txBody>
      </p:sp>
      <p:sp>
        <p:nvSpPr>
          <p:cNvPr id="25604" name="Прямоугольник 1"/>
          <p:cNvSpPr>
            <a:spLocks noChangeArrowheads="1"/>
          </p:cNvSpPr>
          <p:nvPr/>
        </p:nvSpPr>
        <p:spPr bwMode="auto">
          <a:xfrm>
            <a:off x="2286000" y="2967038"/>
            <a:ext cx="4572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449263" algn="just">
              <a:lnSpc>
                <a:spcPct val="150000"/>
              </a:lnSpc>
              <a:spcBef>
                <a:spcPts val="238"/>
              </a:spcBef>
            </a:pP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843808" y="3190875"/>
            <a:ext cx="4824536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altLang="ru-RU" sz="2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мухомор</a:t>
            </a:r>
            <a:r>
              <a:rPr lang="ru-RU" altLang="ru-RU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- ядовитый гриб</a:t>
            </a:r>
          </a:p>
        </p:txBody>
      </p:sp>
      <p:pic>
        <p:nvPicPr>
          <p:cNvPr id="15363" name="Picture 12" descr="http://im6-tub-ru.yandex.net/i?id=167334384-1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9650" y="198438"/>
            <a:ext cx="3030538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4" descr="http://i016.radikal.ru/1307/af/ae552a662bc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8438"/>
            <a:ext cx="274955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2"/>
          <p:cNvSpPr txBox="1">
            <a:spLocks noChangeArrowheads="1"/>
          </p:cNvSpPr>
          <p:nvPr/>
        </p:nvSpPr>
        <p:spPr bwMode="auto">
          <a:xfrm>
            <a:off x="6305550" y="2144713"/>
            <a:ext cx="187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 i="1">
                <a:solidFill>
                  <a:schemeClr val="bg1"/>
                </a:solidFill>
              </a:rPr>
              <a:t>лисичка</a:t>
            </a:r>
            <a:endParaRPr lang="ru-RU" altLang="ru-RU" sz="3200">
              <a:solidFill>
                <a:schemeClr val="bg1"/>
              </a:solidFill>
            </a:endParaRPr>
          </a:p>
        </p:txBody>
      </p:sp>
      <p:sp>
        <p:nvSpPr>
          <p:cNvPr id="15366" name="TextBox 4"/>
          <p:cNvSpPr txBox="1">
            <a:spLocks noChangeArrowheads="1"/>
          </p:cNvSpPr>
          <p:nvPr/>
        </p:nvSpPr>
        <p:spPr bwMode="auto">
          <a:xfrm flipH="1">
            <a:off x="3756025" y="2168525"/>
            <a:ext cx="1714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 i="1">
                <a:solidFill>
                  <a:schemeClr val="bg1"/>
                </a:solidFill>
              </a:rPr>
              <a:t>опята</a:t>
            </a:r>
            <a:endParaRPr lang="ru-RU" altLang="ru-RU" sz="3200" b="1">
              <a:solidFill>
                <a:schemeClr val="bg1"/>
              </a:solidFill>
            </a:endParaRPr>
          </a:p>
        </p:txBody>
      </p:sp>
      <p:pic>
        <p:nvPicPr>
          <p:cNvPr id="1536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0388" y="3775075"/>
            <a:ext cx="2890837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Box 5"/>
          <p:cNvSpPr txBox="1">
            <a:spLocks noChangeArrowheads="1"/>
          </p:cNvSpPr>
          <p:nvPr/>
        </p:nvSpPr>
        <p:spPr bwMode="auto">
          <a:xfrm>
            <a:off x="2173288" y="5876925"/>
            <a:ext cx="22653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 i="1">
                <a:solidFill>
                  <a:schemeClr val="bg1"/>
                </a:solidFill>
              </a:rPr>
              <a:t>мухомор</a:t>
            </a:r>
            <a:endParaRPr lang="ru-RU" altLang="ru-RU" sz="3200">
              <a:solidFill>
                <a:schemeClr val="bg1"/>
              </a:solidFill>
            </a:endParaRPr>
          </a:p>
        </p:txBody>
      </p:sp>
      <p:pic>
        <p:nvPicPr>
          <p:cNvPr id="15369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1875" y="3775075"/>
            <a:ext cx="292735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TextBox 7"/>
          <p:cNvSpPr txBox="1">
            <a:spLocks noChangeArrowheads="1"/>
          </p:cNvSpPr>
          <p:nvPr/>
        </p:nvSpPr>
        <p:spPr bwMode="auto">
          <a:xfrm>
            <a:off x="4897438" y="5922963"/>
            <a:ext cx="28717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 i="1">
                <a:solidFill>
                  <a:schemeClr val="bg1"/>
                </a:solidFill>
              </a:rPr>
              <a:t>подосиновик</a:t>
            </a:r>
          </a:p>
        </p:txBody>
      </p:sp>
      <p:pic>
        <p:nvPicPr>
          <p:cNvPr id="15371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225" y="198438"/>
            <a:ext cx="289242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TextBox 8"/>
          <p:cNvSpPr txBox="1">
            <a:spLocks noChangeArrowheads="1"/>
          </p:cNvSpPr>
          <p:nvPr/>
        </p:nvSpPr>
        <p:spPr bwMode="auto">
          <a:xfrm>
            <a:off x="611188" y="2152650"/>
            <a:ext cx="22050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 i="1">
                <a:solidFill>
                  <a:schemeClr val="bg1"/>
                </a:solidFill>
              </a:rPr>
              <a:t>боровик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42988" y="0"/>
            <a:ext cx="7772400" cy="1736725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C000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  <a:t>Игра «Угадай-ка»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3563938" y="5013176"/>
            <a:ext cx="2592238" cy="576064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Comic Sans MS" pitchFamily="66" charset="0"/>
              </a:rPr>
              <a:t>Рыжик</a:t>
            </a:r>
          </a:p>
        </p:txBody>
      </p:sp>
      <p:pic>
        <p:nvPicPr>
          <p:cNvPr id="18436" name="Picture 8" descr="http://im0-tub-ru.yandex.net/i?id=425799157-0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556792"/>
            <a:ext cx="4248547" cy="318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1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2555875" y="5565775"/>
            <a:ext cx="4537075" cy="1095375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latin typeface="Comic Sans MS" pitchFamily="66" charset="0"/>
                <a:ea typeface="Trebuchet MS" pitchFamily="34" charset="0"/>
                <a:cs typeface="Trebuchet MS" pitchFamily="34" charset="0"/>
              </a:rPr>
              <a:t>Сатанинский гриб</a:t>
            </a:r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4883089" cy="403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2195736" y="4797153"/>
            <a:ext cx="4536852" cy="1224135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latin typeface="Comic Sans MS" pitchFamily="66" charset="0"/>
                <a:ea typeface="Trebuchet MS" pitchFamily="34" charset="0"/>
                <a:cs typeface="Trebuchet MS" pitchFamily="34" charset="0"/>
              </a:rPr>
              <a:t>подосиновик</a:t>
            </a:r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20688"/>
            <a:ext cx="5643739" cy="404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7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3203575" y="4581129"/>
            <a:ext cx="2881313" cy="1224136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latin typeface="Comic Sans MS" pitchFamily="66" charset="0"/>
                <a:ea typeface="Trebuchet MS" pitchFamily="34" charset="0"/>
                <a:cs typeface="Trebuchet MS" pitchFamily="34" charset="0"/>
              </a:rPr>
              <a:t>опята</a:t>
            </a:r>
          </a:p>
        </p:txBody>
      </p:sp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764704"/>
            <a:ext cx="5491941" cy="36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C000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  <a:t>Конкурс «Эрудит»</a:t>
            </a:r>
            <a:br>
              <a:rPr lang="ru-RU" altLang="ru-RU" sz="2800" dirty="0" smtClean="0">
                <a:solidFill>
                  <a:srgbClr val="C000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</a:br>
            <a:r>
              <a:rPr lang="ru-RU" altLang="ru-RU" sz="2800" dirty="0" smtClean="0">
                <a:solidFill>
                  <a:srgbClr val="C000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  <a:t>за правильный ответ </a:t>
            </a:r>
            <a:r>
              <a:rPr lang="ru-RU" altLang="ru-RU" sz="2800" dirty="0" smtClean="0">
                <a:latin typeface="Comic Sans MS" pitchFamily="66" charset="0"/>
                <a:ea typeface="Trebuchet MS" pitchFamily="34" charset="0"/>
                <a:cs typeface="Trebuchet MS" pitchFamily="34" charset="0"/>
              </a:rPr>
              <a:t>1 балл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755650" y="1554669"/>
            <a:ext cx="81605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3200" dirty="0"/>
              <a:t>1. </a:t>
            </a:r>
            <a:r>
              <a:rPr lang="ru-RU" altLang="ru-RU" sz="3200" dirty="0">
                <a:latin typeface="Cambria" pitchFamily="18" charset="0"/>
              </a:rPr>
              <a:t>Назовите у грибов признаки животных. 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755650" y="2060575"/>
            <a:ext cx="7980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3200"/>
              <a:t>2. </a:t>
            </a:r>
            <a:r>
              <a:rPr lang="ru-RU" altLang="ru-RU" sz="3200">
                <a:latin typeface="Cambria" pitchFamily="18" charset="0"/>
              </a:rPr>
              <a:t>Назовите у грибов признаки растений.</a:t>
            </a:r>
            <a:r>
              <a:rPr lang="ru-RU" altLang="ru-RU">
                <a:latin typeface="Cambria" pitchFamily="18" charset="0"/>
              </a:rPr>
              <a:t> 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755650" y="2703513"/>
            <a:ext cx="67865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3200"/>
              <a:t>3. </a:t>
            </a:r>
            <a:r>
              <a:rPr lang="ru-RU" altLang="ru-RU" sz="3200">
                <a:latin typeface="Cambria" pitchFamily="18" charset="0"/>
              </a:rPr>
              <a:t>Есть ли в грибных нитях гифах </a:t>
            </a:r>
          </a:p>
          <a:p>
            <a:r>
              <a:rPr lang="ru-RU" altLang="ru-RU" sz="3200">
                <a:latin typeface="Cambria" pitchFamily="18" charset="0"/>
              </a:rPr>
              <a:t>хлорофилловые зерна? </a:t>
            </a: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755650" y="3789363"/>
            <a:ext cx="82248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3200"/>
              <a:t>4. </a:t>
            </a:r>
            <a:r>
              <a:rPr lang="ru-RU" altLang="ru-RU" sz="3200">
                <a:latin typeface="Cambria" pitchFamily="18" charset="0"/>
              </a:rPr>
              <a:t>Необходим ли грибам солнечный свет?</a:t>
            </a:r>
            <a:r>
              <a:rPr lang="ru-RU" altLang="ru-RU">
                <a:latin typeface="Cambria" pitchFamily="18" charset="0"/>
              </a:rPr>
              <a:t> </a:t>
            </a: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755650" y="4194175"/>
            <a:ext cx="7956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3200"/>
              <a:t>5. </a:t>
            </a:r>
            <a:r>
              <a:rPr lang="ru-RU" altLang="ru-RU" sz="3200">
                <a:latin typeface="Cambria" pitchFamily="18" charset="0"/>
              </a:rPr>
              <a:t>Почему плодовые тела грибов </a:t>
            </a:r>
          </a:p>
          <a:p>
            <a:r>
              <a:rPr lang="ru-RU" altLang="ru-RU" sz="3200">
                <a:latin typeface="Cambria" pitchFamily="18" charset="0"/>
              </a:rPr>
              <a:t>расположены над поверхностью почвы? </a:t>
            </a: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827088" y="5229225"/>
            <a:ext cx="574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3200"/>
              <a:t>6. </a:t>
            </a:r>
            <a:r>
              <a:rPr lang="ru-RU" altLang="ru-RU" sz="3200">
                <a:latin typeface="Cambria" pitchFamily="18" charset="0"/>
              </a:rPr>
              <a:t>Как размножаются грибы?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2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8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8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8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8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8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  <p:bldP spid="78852" grpId="1"/>
      <p:bldP spid="78853" grpId="0"/>
      <p:bldP spid="78853" grpId="1"/>
      <p:bldP spid="78854" grpId="0"/>
      <p:bldP spid="78854" grpId="1"/>
      <p:bldP spid="78855" grpId="0"/>
      <p:bldP spid="78855" grpId="1"/>
      <p:bldP spid="78856" grpId="0"/>
      <p:bldP spid="7885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79388" y="260350"/>
            <a:ext cx="90027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3200"/>
              <a:t>7. </a:t>
            </a:r>
            <a:r>
              <a:rPr lang="ru-RU" altLang="ru-RU" sz="3200">
                <a:latin typeface="Cambria" pitchFamily="18" charset="0"/>
              </a:rPr>
              <a:t>Почему в результате кулинарной обработки</a:t>
            </a:r>
          </a:p>
          <a:p>
            <a:r>
              <a:rPr lang="ru-RU" altLang="ru-RU" sz="3200">
                <a:latin typeface="Cambria" pitchFamily="18" charset="0"/>
              </a:rPr>
              <a:t> объем грибов значительно уменьшается? </a:t>
            </a: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250825" y="1620838"/>
            <a:ext cx="71564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3200"/>
              <a:t>8. </a:t>
            </a:r>
            <a:r>
              <a:rPr lang="ru-RU" altLang="ru-RU" sz="3200">
                <a:latin typeface="Cambria" pitchFamily="18" charset="0"/>
              </a:rPr>
              <a:t>Почему к старости шляпки грибов </a:t>
            </a:r>
          </a:p>
          <a:p>
            <a:r>
              <a:rPr lang="ru-RU" altLang="ru-RU" sz="3200">
                <a:latin typeface="Cambria" pitchFamily="18" charset="0"/>
              </a:rPr>
              <a:t>становятся более ровными и </a:t>
            </a:r>
          </a:p>
          <a:p>
            <a:r>
              <a:rPr lang="ru-RU" altLang="ru-RU" sz="3200">
                <a:latin typeface="Cambria" pitchFamily="18" charset="0"/>
              </a:rPr>
              <a:t>края приподнимаются вверх?</a:t>
            </a:r>
            <a:r>
              <a:rPr lang="ru-RU" altLang="ru-RU">
                <a:latin typeface="Cambria" pitchFamily="18" charset="0"/>
              </a:rPr>
              <a:t> 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323850" y="3429000"/>
            <a:ext cx="6594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3200"/>
              <a:t>9. </a:t>
            </a:r>
            <a:r>
              <a:rPr lang="ru-RU" altLang="ru-RU" sz="3200">
                <a:latin typeface="Cambria" pitchFamily="18" charset="0"/>
              </a:rPr>
              <a:t>Как можно разделить грибы по </a:t>
            </a:r>
          </a:p>
          <a:p>
            <a:r>
              <a:rPr lang="ru-RU" altLang="ru-RU" sz="3200">
                <a:latin typeface="Cambria" pitchFamily="18" charset="0"/>
              </a:rPr>
              <a:t>способу питания?</a:t>
            </a:r>
            <a:r>
              <a:rPr lang="ru-RU" altLang="ru-RU">
                <a:latin typeface="Cambria" pitchFamily="18" charset="0"/>
              </a:rPr>
              <a:t> </a:t>
            </a: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323850" y="4933950"/>
            <a:ext cx="82915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/>
              <a:t> </a:t>
            </a:r>
            <a:r>
              <a:rPr lang="ru-RU" altLang="ru-RU" sz="3200"/>
              <a:t>10. </a:t>
            </a:r>
            <a:r>
              <a:rPr lang="ru-RU" altLang="ru-RU" sz="3200">
                <a:latin typeface="Cambria" pitchFamily="18" charset="0"/>
              </a:rPr>
              <a:t>Император Клавдий, французский </a:t>
            </a:r>
          </a:p>
          <a:p>
            <a:r>
              <a:rPr lang="ru-RU" altLang="ru-RU" sz="3200">
                <a:latin typeface="Cambria" pitchFamily="18" charset="0"/>
              </a:rPr>
              <a:t>король Карл VI, папа римский Климент VII. </a:t>
            </a:r>
          </a:p>
          <a:p>
            <a:r>
              <a:rPr lang="ru-RU" altLang="ru-RU" sz="3200">
                <a:latin typeface="Cambria" pitchFamily="18" charset="0"/>
              </a:rPr>
              <a:t>Что объединяет данные имена?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2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  <p:bldP spid="80900" grpId="1"/>
      <p:bldP spid="80901" grpId="0"/>
      <p:bldP spid="80901" grpId="1"/>
      <p:bldP spid="80902" grpId="0"/>
      <p:bldP spid="80902" grpId="1"/>
      <p:bldP spid="80903" grpId="0"/>
      <p:bldP spid="8090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95288" y="981075"/>
            <a:ext cx="7612062" cy="390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Comic Sans MS" pitchFamily="66" charset="0"/>
              </a:rPr>
              <a:t>      </a:t>
            </a:r>
            <a:r>
              <a:rPr lang="ru-RU" altLang="ru-RU" sz="2800" dirty="0" smtClean="0">
                <a:solidFill>
                  <a:srgbClr val="C00000"/>
                </a:solidFill>
                <a:latin typeface="Comic Sans MS" pitchFamily="66" charset="0"/>
              </a:rPr>
              <a:t>Правила сбора грибов.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2800" dirty="0" smtClean="0">
                <a:solidFill>
                  <a:srgbClr val="C00000"/>
                </a:solidFill>
                <a:latin typeface="Comic Sans MS" pitchFamily="66" charset="0"/>
              </a:rPr>
              <a:t>  Победит в конкурсе та группа, которая больше  назовет правил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2800" dirty="0" smtClean="0">
                <a:latin typeface="Comic Sans MS" pitchFamily="66" charset="0"/>
              </a:rPr>
              <a:t>(3 балла)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4000" dirty="0" smtClean="0">
                <a:latin typeface="Cambria" pitchFamily="18" charset="0"/>
              </a:rPr>
              <a:t>   </a:t>
            </a:r>
            <a:r>
              <a:rPr lang="ru-RU" altLang="ru-RU" dirty="0" smtClean="0">
                <a:latin typeface="Cambria" pitchFamily="18" charset="0"/>
              </a:rPr>
              <a:t>Каких правил нужно придерживаться при сборе и обработке грибов?</a:t>
            </a:r>
            <a:endParaRPr lang="ru-RU" altLang="ru-RU" sz="4000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iby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griby</Template>
  <TotalTime>628</TotalTime>
  <Words>192</Words>
  <Application>Microsoft Office PowerPoint</Application>
  <PresentationFormat>Экран (4:3)</PresentationFormat>
  <Paragraphs>41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griby</vt:lpstr>
      <vt:lpstr>Обобщающий познавательно-развлекательный урок по теме  «Грибы» часть 3                                                                    </vt:lpstr>
      <vt:lpstr>Слайд 2</vt:lpstr>
      <vt:lpstr>Игра «Угадай-ка»</vt:lpstr>
      <vt:lpstr>Сатанинский гриб</vt:lpstr>
      <vt:lpstr>подосиновик</vt:lpstr>
      <vt:lpstr>опята</vt:lpstr>
      <vt:lpstr>Конкурс «Эрудит» за правильный ответ 1 балл</vt:lpstr>
      <vt:lpstr>Слайд 8</vt:lpstr>
      <vt:lpstr>Слайд 9</vt:lpstr>
      <vt:lpstr>Д/з.: «Интересное в мире грибов» -стихи, песни , приметы о грибах; -грибы-великаны; -кроссворды.  </vt:lpstr>
    </vt:vector>
  </TitlesOfParts>
  <Company>**HomeProduction**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Обобщающий познавательно-развлекательный урок по теме «Грибы»</dc:title>
  <dc:creator>**FeDoRcHuK**</dc:creator>
  <cp:lastModifiedBy>WeraUkader Tarasowa</cp:lastModifiedBy>
  <cp:revision>57</cp:revision>
  <cp:lastPrinted>1601-01-01T00:00:00Z</cp:lastPrinted>
  <dcterms:created xsi:type="dcterms:W3CDTF">2010-02-16T10:53:44Z</dcterms:created>
  <dcterms:modified xsi:type="dcterms:W3CDTF">2015-11-22T08:35:00Z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