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13"/>
  </p:notesMasterIdLst>
  <p:sldIdLst>
    <p:sldId id="256" r:id="rId2"/>
    <p:sldId id="280" r:id="rId3"/>
    <p:sldId id="257" r:id="rId4"/>
    <p:sldId id="258" r:id="rId5"/>
    <p:sldId id="276" r:id="rId6"/>
    <p:sldId id="259" r:id="rId7"/>
    <p:sldId id="275" r:id="rId8"/>
    <p:sldId id="278" r:id="rId9"/>
    <p:sldId id="279" r:id="rId10"/>
    <p:sldId id="281" r:id="rId11"/>
    <p:sldId id="28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66FF33"/>
    <a:srgbClr val="FFFFFF"/>
    <a:srgbClr val="FF00FF"/>
    <a:srgbClr val="9933FF"/>
    <a:srgbClr val="00FF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F28AE3-F9D2-46A5-9E1E-8F252139A285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1D3284-37E2-4143-A2CE-71C9A6262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A3D970-987D-49BA-A681-C81DDEF12FFE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2C3D-A86D-4FC2-8F19-8E768FFCFB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EF3C0-C7F7-4CBE-8D92-4898717924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5BFF-27E3-4A68-A618-CD7CD08CF2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3AD3A-75B8-48F3-A431-10079D1202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1C40-4BF9-4D6A-A875-1B380A41F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BDA63-9019-4B37-A3A7-4EF2CC2918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A9956-52CC-4A24-9D2A-BC70FC5A1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36E08-4747-4474-84A4-56F9AB13E8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BEF8-4243-449D-804D-CF2A29A603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BAC0-CB1E-4C5E-90E6-1709BEF60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BD920-3E0D-409E-9B6D-D6F236B55F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6AB46-3BE0-4CB1-B88C-15B9C92922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5E328-CD13-451C-AE0D-DF96B60A33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8657-953F-4475-BDE5-D22CCBA3F1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A891-7E96-4146-85B1-2CF8376AF8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DC618E-2552-42C6-8E84-588313616A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audio" Target="file:///F:\&#1054;&#1090;&#1082;&#1088;&#1099;&#1090;&#1099;&#1081;%20&#1091;&#1088;&#1086;&#1082;%205%20&#1082;&#1083;&#1072;&#1089;&#1089;%20&#1043;&#1056;&#1048;&#1041;&#1067;\Detskaya+vokal_naya+studiya+quot%20-%20&#1082;&#1086;&#1087;&#1080;&#1103;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58889" y="2060847"/>
            <a:ext cx="7129536" cy="2952477"/>
          </a:xfrm>
        </p:spPr>
        <p:txBody>
          <a:bodyPr/>
          <a:lstStyle/>
          <a:p>
            <a:pPr eaLnBrk="1" hangingPunct="1"/>
            <a:r>
              <a:rPr lang="ru-RU" altLang="ru-RU" sz="2800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  <a:t>Обобщающий познавательно-развлекательный урок по теме</a:t>
            </a:r>
            <a:br>
              <a:rPr lang="ru-RU" altLang="ru-RU" sz="2800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2800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  <a:t> «Грибы»</a:t>
            </a:r>
            <a:br>
              <a:rPr lang="ru-RU" altLang="ru-RU" sz="2800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2800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  <a:t>часть 1</a:t>
            </a:r>
            <a:r>
              <a:rPr lang="ru-RU" altLang="ru-RU" sz="3600" b="1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altLang="ru-RU" sz="3600" b="1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3600" b="1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  <a:t>                             </a:t>
            </a:r>
            <a:br>
              <a:rPr lang="ru-RU" altLang="ru-RU" sz="3600" b="1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3600" b="1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  <a:t>                                   </a:t>
            </a:r>
            <a:br>
              <a:rPr lang="ru-RU" altLang="ru-RU" sz="3600" b="1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3600" b="1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altLang="ru-RU" sz="3600" b="1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</a:br>
            <a:endParaRPr lang="ru-RU" altLang="ru-RU" sz="2400" b="1" i="1" dirty="0" smtClean="0">
              <a:solidFill>
                <a:srgbClr val="5D0DA5"/>
              </a:solidFill>
              <a:latin typeface="Cambria" pitchFamily="18" charset="0"/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9398000" y="-1108075"/>
            <a:ext cx="647700" cy="16510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endParaRPr lang="ru-RU" altLang="ru-RU"/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6227763" y="5229225"/>
            <a:ext cx="2417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i="1">
                <a:latin typeface="Cambria" pitchFamily="18" charset="0"/>
              </a:rPr>
              <a:t>Работу выполнила </a:t>
            </a:r>
          </a:p>
          <a:p>
            <a:r>
              <a:rPr lang="ru-RU" altLang="ru-RU" sz="2000" i="1">
                <a:latin typeface="Cambria" pitchFamily="18" charset="0"/>
              </a:rPr>
              <a:t>учитель биологии </a:t>
            </a:r>
          </a:p>
          <a:p>
            <a:r>
              <a:rPr lang="ru-RU" altLang="ru-RU" sz="2000" i="1">
                <a:latin typeface="Cambria" pitchFamily="18" charset="0"/>
              </a:rPr>
              <a:t>Тарасова В.М.</a:t>
            </a:r>
          </a:p>
        </p:txBody>
      </p:sp>
      <p:pic>
        <p:nvPicPr>
          <p:cNvPr id="2" name="Detskaya+vokal_naya+studiya+quot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2212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3348038" y="3933825"/>
            <a:ext cx="2757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Биология, </a:t>
            </a:r>
            <a:r>
              <a:rPr lang="en-US"/>
              <a:t>5 </a:t>
            </a:r>
            <a:r>
              <a:rPr lang="ru-RU"/>
              <a:t>класс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6082" grpId="0"/>
      <p:bldP spid="4608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2900" dirty="0" smtClean="0">
                <a:solidFill>
                  <a:srgbClr val="FFFF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altLang="ru-RU" sz="2900" dirty="0" smtClean="0">
                <a:solidFill>
                  <a:srgbClr val="FFFF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2900" dirty="0" smtClean="0">
                <a:solidFill>
                  <a:srgbClr val="FFFF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altLang="ru-RU" sz="2900" dirty="0" smtClean="0">
                <a:solidFill>
                  <a:srgbClr val="FFFF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2900" dirty="0" smtClean="0">
                <a:solidFill>
                  <a:srgbClr val="FFFF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altLang="ru-RU" sz="2900" dirty="0" smtClean="0">
                <a:solidFill>
                  <a:srgbClr val="FFFF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2900" dirty="0" smtClean="0">
                <a:solidFill>
                  <a:srgbClr val="FFFF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altLang="ru-RU" sz="2900" dirty="0" smtClean="0">
                <a:solidFill>
                  <a:srgbClr val="FFFF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29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>Конкурс загадок </a:t>
            </a:r>
            <a:br>
              <a:rPr lang="ru-RU" altLang="ru-RU" sz="29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29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>(5 баллов за правильно угаданную загадку)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525" y="115888"/>
            <a:ext cx="7124700" cy="1054100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>Игра «Пятый лишний»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73238"/>
            <a:ext cx="8569325" cy="2447925"/>
          </a:xfrm>
        </p:spPr>
        <p:txBody>
          <a:bodyPr rtlCol="0">
            <a:normAutofit fontScale="25000" lnSpcReduction="20000"/>
          </a:bodyPr>
          <a:lstStyle/>
          <a:p>
            <a:pPr marL="609600" indent="-6096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ru-RU" altLang="ru-RU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ru-RU" alt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ru-RU" altLang="ru-RU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ru-RU" alt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ru-RU" altLang="ru-RU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ru-RU" alt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ru-RU" altLang="ru-RU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ru-RU" alt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ru-RU" altLang="ru-RU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ru-RU" altLang="ru-RU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ru-RU" altLang="ru-RU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ru-RU" altLang="ru-RU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11200" i="1" u="sng" dirty="0" smtClean="0">
                <a:solidFill>
                  <a:srgbClr val="FF0000"/>
                </a:solidFill>
                <a:latin typeface="Cambria" panose="02040503050406030204" pitchFamily="18" charset="0"/>
                <a:ea typeface="Batang" panose="02030600000101010101" pitchFamily="18" charset="-127"/>
              </a:rPr>
              <a:t>опята</a:t>
            </a:r>
            <a:r>
              <a:rPr lang="ru-RU" altLang="ru-RU" sz="112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являются грибами-паразитами по способу питания 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ru-RU" altLang="ru-RU" sz="40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8563" y="1019175"/>
            <a:ext cx="2663825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1093788"/>
            <a:ext cx="25527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9313" y="4449763"/>
            <a:ext cx="2505075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2975" y="1022350"/>
            <a:ext cx="2435225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1525" y="4440238"/>
            <a:ext cx="2649538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2"/>
          <p:cNvSpPr txBox="1">
            <a:spLocks noChangeArrowheads="1"/>
          </p:cNvSpPr>
          <p:nvPr/>
        </p:nvSpPr>
        <p:spPr bwMode="auto">
          <a:xfrm>
            <a:off x="3940175" y="2655888"/>
            <a:ext cx="15208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>
                <a:solidFill>
                  <a:schemeClr val="bg1"/>
                </a:solidFill>
              </a:rPr>
              <a:t>опята</a:t>
            </a:r>
          </a:p>
        </p:txBody>
      </p:sp>
      <p:sp>
        <p:nvSpPr>
          <p:cNvPr id="13322" name="TextBox 3"/>
          <p:cNvSpPr txBox="1">
            <a:spLocks noChangeArrowheads="1"/>
          </p:cNvSpPr>
          <p:nvPr/>
        </p:nvSpPr>
        <p:spPr bwMode="auto">
          <a:xfrm>
            <a:off x="527050" y="2803525"/>
            <a:ext cx="2408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i="1">
                <a:solidFill>
                  <a:schemeClr val="bg1"/>
                </a:solidFill>
              </a:rPr>
              <a:t>белый груздь</a:t>
            </a:r>
          </a:p>
        </p:txBody>
      </p:sp>
      <p:sp>
        <p:nvSpPr>
          <p:cNvPr id="13323" name="TextBox 4"/>
          <p:cNvSpPr txBox="1">
            <a:spLocks noChangeArrowheads="1"/>
          </p:cNvSpPr>
          <p:nvPr/>
        </p:nvSpPr>
        <p:spPr bwMode="auto">
          <a:xfrm>
            <a:off x="4900613" y="6273800"/>
            <a:ext cx="2035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>
                <a:solidFill>
                  <a:schemeClr val="bg1"/>
                </a:solidFill>
              </a:rPr>
              <a:t>маслята</a:t>
            </a:r>
          </a:p>
        </p:txBody>
      </p:sp>
      <p:sp>
        <p:nvSpPr>
          <p:cNvPr id="13324" name="TextBox 5"/>
          <p:cNvSpPr txBox="1">
            <a:spLocks noChangeArrowheads="1"/>
          </p:cNvSpPr>
          <p:nvPr/>
        </p:nvSpPr>
        <p:spPr bwMode="auto">
          <a:xfrm>
            <a:off x="2441575" y="6165850"/>
            <a:ext cx="1847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>
                <a:solidFill>
                  <a:schemeClr val="bg1"/>
                </a:solidFill>
              </a:rPr>
              <a:t>лисичка</a:t>
            </a:r>
          </a:p>
        </p:txBody>
      </p:sp>
      <p:sp>
        <p:nvSpPr>
          <p:cNvPr id="13325" name="TextBox 6"/>
          <p:cNvSpPr txBox="1">
            <a:spLocks noChangeArrowheads="1"/>
          </p:cNvSpPr>
          <p:nvPr/>
        </p:nvSpPr>
        <p:spPr bwMode="auto">
          <a:xfrm>
            <a:off x="6273800" y="2863850"/>
            <a:ext cx="2668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i="1">
                <a:solidFill>
                  <a:schemeClr val="bg1"/>
                </a:solidFill>
              </a:rPr>
              <a:t>подберезовик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158163" cy="1069975"/>
          </a:xfrm>
        </p:spPr>
        <p:txBody>
          <a:bodyPr/>
          <a:lstStyle/>
          <a:p>
            <a:pPr eaLnBrk="1" hangingPunct="1"/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2400" dirty="0" smtClean="0"/>
              <a:t>Необходимо составить из половинок целые правильные высказывания. За  каждую правильно составленную поговорку зачисляется 2 очка</a:t>
            </a:r>
            <a:r>
              <a:rPr lang="ru-RU" altLang="ru-RU" sz="3200" dirty="0" smtClean="0"/>
              <a:t>.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5868000" cy="101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385175" cy="865187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  <a:t>Конкурс</a:t>
            </a:r>
            <a:r>
              <a:rPr lang="ru-RU" altLang="ru-RU" sz="4000" dirty="0" smtClean="0">
                <a:solidFill>
                  <a:srgbClr val="C00000"/>
                </a:solidFill>
                <a:latin typeface="Castellar" pitchFamily="18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ru-RU" altLang="ru-RU" sz="2800" dirty="0" smtClean="0">
                <a:solidFill>
                  <a:srgbClr val="C00000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  <a:t>пословиц</a:t>
            </a:r>
            <a:r>
              <a:rPr lang="ru-RU" altLang="ru-RU" sz="3200" dirty="0" smtClean="0">
                <a:solidFill>
                  <a:srgbClr val="C00000"/>
                </a:solidFill>
                <a:ea typeface="Trebuchet MS" pitchFamily="34" charset="0"/>
                <a:cs typeface="Trebuchet MS" pitchFamily="34" charset="0"/>
              </a:rPr>
              <a:t> </a:t>
            </a:r>
            <a:r>
              <a:rPr lang="ru-RU" altLang="ru-RU" sz="2000" dirty="0" smtClean="0">
                <a:ea typeface="Trebuchet MS" pitchFamily="34" charset="0"/>
                <a:cs typeface="Trebuchet MS" pitchFamily="34" charset="0"/>
              </a:rPr>
              <a:t>(2 балла)</a:t>
            </a:r>
            <a:endParaRPr lang="ru-RU" altLang="ru-RU" sz="3200" dirty="0" smtClean="0"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512175" cy="4752975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ru-RU" altLang="ru-RU" sz="2400" dirty="0" smtClean="0">
                <a:latin typeface="Cambria" panose="02040503050406030204" pitchFamily="18" charset="0"/>
              </a:rPr>
              <a:t>Мы грузди — ребятушки дружные.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ru-RU" altLang="ru-RU" sz="2400" dirty="0" smtClean="0">
                <a:latin typeface="Cambria" panose="02040503050406030204" pitchFamily="18" charset="0"/>
              </a:rPr>
              <a:t>Появились опенки — лето кончилось.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ru-RU" altLang="ru-RU" sz="2400" dirty="0" smtClean="0">
                <a:latin typeface="Cambria" panose="02040503050406030204" pitchFamily="18" charset="0"/>
              </a:rPr>
              <a:t>Колосится рожь — начинают появляться белые.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ru-RU" altLang="ru-RU" sz="2400" dirty="0" smtClean="0">
                <a:latin typeface="Cambria" panose="02040503050406030204" pitchFamily="18" charset="0"/>
              </a:rPr>
              <a:t>Зацвела сосна — появился масленок.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ru-RU" altLang="ru-RU" sz="2400" dirty="0" smtClean="0">
                <a:latin typeface="Cambria" panose="02040503050406030204" pitchFamily="18" charset="0"/>
              </a:rPr>
              <a:t>Полетел пух с осины — иди за подосиновиком.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ru-RU" altLang="ru-RU" sz="2400" dirty="0" smtClean="0">
                <a:latin typeface="Cambria" panose="02040503050406030204" pitchFamily="18" charset="0"/>
              </a:rPr>
              <a:t>Грибы-подснежники — это сморчки, строчки.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ru-RU" altLang="ru-RU" sz="2400" dirty="0" smtClean="0">
                <a:latin typeface="Cambria" panose="02040503050406030204" pitchFamily="18" charset="0"/>
              </a:rPr>
              <a:t>Чем ядовитее гриб — тем красивее его шляпка.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ru-RU" altLang="ru-RU" sz="2400" dirty="0" smtClean="0">
                <a:latin typeface="Cambria" panose="02040503050406030204" pitchFamily="18" charset="0"/>
              </a:rPr>
              <a:t>Назвался груздем — полезай в кузов.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ru-RU" altLang="ru-RU" sz="2400" dirty="0" smtClean="0">
                <a:latin typeface="Cambria" panose="02040503050406030204" pitchFamily="18" charset="0"/>
              </a:rPr>
              <a:t>Не поклоняясь до земли — и гриба не подымешь.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ru-RU" altLang="ru-RU" sz="2400" dirty="0" smtClean="0">
                <a:latin typeface="Cambria" panose="02040503050406030204" pitchFamily="18" charset="0"/>
              </a:rPr>
              <a:t>Всякий гриб в руки берут — да не всякий в кузов кладут.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ru-RU" altLang="ru-RU" sz="2000" b="1" i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260350"/>
            <a:ext cx="7124700" cy="936625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  <a:t>Нужно посчитать </a:t>
            </a:r>
            <a:r>
              <a:rPr lang="ru-RU" altLang="ru-RU" sz="2000" dirty="0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  <a:t>(5 баллов)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1125538"/>
            <a:ext cx="7070750" cy="39751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altLang="ru-RU" sz="2400" dirty="0" smtClean="0">
                <a:latin typeface="Cambria" panose="02040503050406030204" pitchFamily="18" charset="0"/>
                <a:cs typeface="Times New Roman" pitchFamily="18" charset="0"/>
              </a:rPr>
              <a:t>Шла из леса тетя Зина,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altLang="ru-RU" sz="2400" dirty="0" smtClean="0">
                <a:latin typeface="Cambria" panose="02040503050406030204" pitchFamily="18" charset="0"/>
                <a:cs typeface="Times New Roman" pitchFamily="18" charset="0"/>
              </a:rPr>
              <a:t>Сто грибов несла в корзине.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altLang="ru-RU" sz="2400" dirty="0" smtClean="0">
                <a:latin typeface="Cambria" panose="02040503050406030204" pitchFamily="18" charset="0"/>
                <a:cs typeface="Times New Roman" pitchFamily="18" charset="0"/>
              </a:rPr>
              <a:t>Подошел </a:t>
            </a:r>
            <a:r>
              <a:rPr lang="ru-RU" altLang="ru-RU" sz="2400" dirty="0" err="1" smtClean="0">
                <a:latin typeface="Cambria" panose="02040503050406030204" pitchFamily="18" charset="0"/>
                <a:cs typeface="Times New Roman" pitchFamily="18" charset="0"/>
              </a:rPr>
              <a:t>Лисичкин</a:t>
            </a:r>
            <a:r>
              <a:rPr lang="ru-RU" altLang="ru-RU" sz="2400" dirty="0" smtClean="0">
                <a:latin typeface="Cambria" panose="02040503050406030204" pitchFamily="18" charset="0"/>
                <a:cs typeface="Times New Roman" pitchFamily="18" charset="0"/>
              </a:rPr>
              <a:t> Колька: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en-US" altLang="ru-RU" sz="2400" dirty="0" smtClean="0">
                <a:latin typeface="Cambria" panose="02040503050406030204" pitchFamily="18" charset="0"/>
                <a:cs typeface="Times New Roman" pitchFamily="18" charset="0"/>
              </a:rPr>
              <a:t>- </a:t>
            </a:r>
            <a:r>
              <a:rPr lang="ru-RU" altLang="ru-RU" sz="2400" dirty="0" smtClean="0">
                <a:latin typeface="Cambria" panose="02040503050406030204" pitchFamily="18" charset="0"/>
                <a:cs typeface="Times New Roman" pitchFamily="18" charset="0"/>
              </a:rPr>
              <a:t>Тетя Зина, белых сколько?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en-US" altLang="ru-RU" sz="2400" dirty="0" smtClean="0">
                <a:latin typeface="Cambria" panose="02040503050406030204" pitchFamily="18" charset="0"/>
                <a:cs typeface="Times New Roman" pitchFamily="18" charset="0"/>
              </a:rPr>
              <a:t>-</a:t>
            </a:r>
            <a:r>
              <a:rPr lang="ru-RU" altLang="ru-RU" sz="2400" dirty="0" smtClean="0">
                <a:latin typeface="Cambria" panose="02040503050406030204" pitchFamily="18" charset="0"/>
                <a:cs typeface="Times New Roman" pitchFamily="18" charset="0"/>
              </a:rPr>
              <a:t>Сыроежек много было, Я считала, но забыла. Белых меньше в десять раз.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altLang="ru-RU" sz="2400" dirty="0" smtClean="0">
                <a:latin typeface="Cambria" panose="02040503050406030204" pitchFamily="18" charset="0"/>
                <a:cs typeface="Times New Roman" pitchFamily="18" charset="0"/>
              </a:rPr>
              <a:t>Это помню как сейчас. Есть тут парочка маслят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altLang="ru-RU" sz="2400" dirty="0" smtClean="0">
                <a:latin typeface="Cambria" panose="02040503050406030204" pitchFamily="18" charset="0"/>
                <a:cs typeface="Times New Roman" pitchFamily="18" charset="0"/>
              </a:rPr>
              <a:t>И десяточек опят...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en-US" altLang="ru-RU" sz="2400" dirty="0" smtClean="0">
                <a:latin typeface="Cambria" panose="02040503050406030204" pitchFamily="18" charset="0"/>
                <a:cs typeface="Times New Roman" pitchFamily="18" charset="0"/>
              </a:rPr>
              <a:t>-</a:t>
            </a:r>
            <a:r>
              <a:rPr lang="ru-RU" altLang="ru-RU" sz="2400" dirty="0" smtClean="0">
                <a:latin typeface="Cambria" panose="02040503050406030204" pitchFamily="18" charset="0"/>
                <a:cs typeface="Times New Roman" pitchFamily="18" charset="0"/>
              </a:rPr>
              <a:t>Ну а белых, белых сколько?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en-US" altLang="ru-RU" sz="2400" dirty="0" smtClean="0">
                <a:latin typeface="Cambria" panose="02040503050406030204" pitchFamily="18" charset="0"/>
                <a:cs typeface="Times New Roman" pitchFamily="18" charset="0"/>
              </a:rPr>
              <a:t>-</a:t>
            </a:r>
            <a:r>
              <a:rPr lang="ru-RU" altLang="ru-RU" sz="2400" dirty="0" smtClean="0">
                <a:latin typeface="Cambria" panose="02040503050406030204" pitchFamily="18" charset="0"/>
                <a:cs typeface="Times New Roman" pitchFamily="18" charset="0"/>
              </a:rPr>
              <a:t>Вот не помню, да и только! Кто подскажет тете Зине,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altLang="ru-RU" sz="2400" dirty="0" smtClean="0">
                <a:latin typeface="Cambria" panose="02040503050406030204" pitchFamily="18" charset="0"/>
                <a:cs typeface="Times New Roman" pitchFamily="18" charset="0"/>
              </a:rPr>
              <a:t>Сколько беленьких в корзине?</a:t>
            </a:r>
            <a:r>
              <a:rPr lang="ru-RU" altLang="ru-RU" sz="2400" dirty="0" smtClean="0">
                <a:latin typeface="Cambria" panose="02040503050406030204" pitchFamily="18" charset="0"/>
              </a:rPr>
              <a:t> </a:t>
            </a:r>
            <a:endParaRPr lang="ru-RU" altLang="ru-RU" sz="2800" dirty="0" smtClean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C00000"/>
                </a:solidFill>
                <a:ea typeface="Trebuchet MS" pitchFamily="34" charset="0"/>
                <a:cs typeface="Trebuchet MS" pitchFamily="34" charset="0"/>
              </a:rPr>
              <a:t>Игра</a:t>
            </a:r>
            <a:r>
              <a:rPr lang="ru-RU" altLang="ru-RU" sz="3200" dirty="0" smtClean="0">
                <a:solidFill>
                  <a:srgbClr val="C00000"/>
                </a:solidFill>
                <a:ea typeface="Trebuchet MS" pitchFamily="34" charset="0"/>
                <a:cs typeface="Trebuchet MS" pitchFamily="34" charset="0"/>
              </a:rPr>
              <a:t> «</a:t>
            </a:r>
            <a:r>
              <a:rPr lang="ru-RU" altLang="ru-RU" sz="2400" dirty="0" smtClean="0">
                <a:solidFill>
                  <a:srgbClr val="C00000"/>
                </a:solidFill>
                <a:ea typeface="Trebuchet MS" pitchFamily="34" charset="0"/>
                <a:cs typeface="Trebuchet MS" pitchFamily="34" charset="0"/>
              </a:rPr>
              <a:t>Абракадабра</a:t>
            </a:r>
            <a:r>
              <a:rPr lang="ru-RU" altLang="ru-RU" sz="3200" dirty="0" smtClean="0">
                <a:solidFill>
                  <a:srgbClr val="C00000"/>
                </a:solidFill>
                <a:ea typeface="Trebuchet MS" pitchFamily="34" charset="0"/>
                <a:cs typeface="Trebuchet MS" pitchFamily="34" charset="0"/>
              </a:rPr>
              <a:t>»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684212" y="3040062"/>
            <a:ext cx="79202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dirty="0"/>
              <a:t>2 балла за каждое правильно </a:t>
            </a:r>
          </a:p>
          <a:p>
            <a:r>
              <a:rPr lang="ru-RU" altLang="ru-RU" sz="2000" dirty="0"/>
              <a:t>расшифрованное название грибов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68313" y="244475"/>
            <a:ext cx="8374062" cy="3616325"/>
          </a:xfrm>
        </p:spPr>
        <p:txBody>
          <a:bodyPr>
            <a:normAutofit fontScale="90000"/>
          </a:bodyPr>
          <a:lstStyle/>
          <a:p>
            <a:pPr marL="838200" indent="-838200" algn="l" eaLnBrk="1" hangingPunct="1">
              <a:lnSpc>
                <a:spcPct val="150000"/>
              </a:lnSpc>
            </a:pPr>
            <a:r>
              <a:rPr lang="en-US" altLang="ru-RU" sz="1000" dirty="0" smtClean="0">
                <a:ea typeface="Trebuchet MS" pitchFamily="34" charset="0"/>
                <a:cs typeface="Trebuchet MS" pitchFamily="34" charset="0"/>
              </a:rPr>
              <a:t/>
            </a:r>
            <a:br>
              <a:rPr lang="en-US" altLang="ru-RU" sz="1000" dirty="0" smtClean="0">
                <a:ea typeface="Trebuchet MS" pitchFamily="34" charset="0"/>
                <a:cs typeface="Trebuchet MS" pitchFamily="34" charset="0"/>
              </a:rPr>
            </a:br>
            <a:r>
              <a:rPr lang="en-US" altLang="ru-RU" sz="1000" dirty="0" smtClean="0">
                <a:ea typeface="Trebuchet MS" pitchFamily="34" charset="0"/>
                <a:cs typeface="Trebuchet MS" pitchFamily="34" charset="0"/>
              </a:rPr>
              <a:t/>
            </a:r>
            <a:br>
              <a:rPr lang="en-US" altLang="ru-RU" sz="1000" dirty="0" smtClean="0">
                <a:ea typeface="Trebuchet MS" pitchFamily="34" charset="0"/>
                <a:cs typeface="Trebuchet MS" pitchFamily="34" charset="0"/>
              </a:rPr>
            </a:br>
            <a:r>
              <a:rPr lang="en-US" altLang="ru-RU" sz="1000" dirty="0" smtClean="0">
                <a:ea typeface="Trebuchet MS" pitchFamily="34" charset="0"/>
                <a:cs typeface="Trebuchet MS" pitchFamily="34" charset="0"/>
              </a:rPr>
              <a:t/>
            </a:r>
            <a:br>
              <a:rPr lang="en-US" altLang="ru-RU" sz="1000" dirty="0" smtClean="0">
                <a:ea typeface="Trebuchet MS" pitchFamily="34" charset="0"/>
                <a:cs typeface="Trebuchet MS" pitchFamily="34" charset="0"/>
              </a:rPr>
            </a:br>
            <a:r>
              <a:rPr lang="en-US" altLang="ru-RU" sz="1000" dirty="0" smtClean="0">
                <a:ea typeface="Trebuchet MS" pitchFamily="34" charset="0"/>
                <a:cs typeface="Trebuchet MS" pitchFamily="34" charset="0"/>
              </a:rPr>
              <a:t/>
            </a:r>
            <a:br>
              <a:rPr lang="en-US" altLang="ru-RU" sz="1000" dirty="0" smtClean="0">
                <a:ea typeface="Trebuchet MS" pitchFamily="34" charset="0"/>
                <a:cs typeface="Trebuchet MS" pitchFamily="34" charset="0"/>
              </a:rPr>
            </a:br>
            <a:r>
              <a:rPr lang="en-US" altLang="ru-RU" sz="1000" dirty="0" smtClean="0">
                <a:ea typeface="Trebuchet MS" pitchFamily="34" charset="0"/>
                <a:cs typeface="Trebuchet MS" pitchFamily="34" charset="0"/>
              </a:rPr>
              <a:t/>
            </a:r>
            <a:br>
              <a:rPr lang="en-US" altLang="ru-RU" sz="1000" dirty="0" smtClean="0">
                <a:ea typeface="Trebuchet MS" pitchFamily="34" charset="0"/>
                <a:cs typeface="Trebuchet MS" pitchFamily="34" charset="0"/>
              </a:rPr>
            </a:br>
            <a:r>
              <a:rPr lang="ru-RU" altLang="ru-RU" sz="25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>Игра «Абракадабра» </a:t>
            </a:r>
            <a:r>
              <a:rPr lang="ru-RU" altLang="ru-RU" sz="2500" dirty="0" smtClean="0">
                <a:latin typeface="Comic Sans MS" pitchFamily="66" charset="0"/>
                <a:ea typeface="Trebuchet MS" pitchFamily="34" charset="0"/>
                <a:cs typeface="Trebuchet MS" pitchFamily="34" charset="0"/>
              </a:rPr>
              <a:t>(2 балла)</a:t>
            </a:r>
            <a:br>
              <a:rPr lang="ru-RU" altLang="ru-RU" sz="2500" dirty="0" smtClean="0">
                <a:latin typeface="Comic Sans MS" pitchFamily="66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25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>1 </a:t>
            </a:r>
            <a:r>
              <a:rPr lang="ru-RU" altLang="ru-RU" sz="2500" i="1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>команда</a:t>
            </a:r>
            <a:r>
              <a:rPr lang="ru-RU" altLang="ru-RU" sz="25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altLang="ru-RU" sz="25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1000" dirty="0" smtClean="0">
                <a:ea typeface="Trebuchet MS" pitchFamily="34" charset="0"/>
                <a:cs typeface="Trebuchet MS" pitchFamily="34" charset="0"/>
              </a:rPr>
              <a:t/>
            </a:r>
            <a:br>
              <a:rPr lang="ru-RU" altLang="ru-RU" sz="1000" dirty="0" smtClean="0">
                <a:ea typeface="Trebuchet MS" pitchFamily="34" charset="0"/>
                <a:cs typeface="Trebuchet MS" pitchFamily="34" charset="0"/>
              </a:rPr>
            </a:br>
            <a:r>
              <a:rPr lang="ru-RU" altLang="ru-RU" sz="2500" dirty="0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  <a:t>1.овкобир </a:t>
            </a:r>
            <a:r>
              <a:rPr lang="ru-RU" altLang="ru-RU" sz="2500" i="1" dirty="0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  <a:t>(боровик);</a:t>
            </a:r>
            <a:r>
              <a:rPr lang="ru-RU" altLang="ru-RU" sz="2500" dirty="0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altLang="ru-RU" sz="2500" dirty="0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2500" dirty="0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  <a:t>2. </a:t>
            </a:r>
            <a:r>
              <a:rPr lang="ru-RU" altLang="ru-RU" sz="2500" dirty="0" err="1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  <a:t>иксалич</a:t>
            </a:r>
            <a:r>
              <a:rPr lang="ru-RU" altLang="ru-RU" sz="2500" dirty="0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ru-RU" altLang="ru-RU" sz="2500" i="1" dirty="0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  <a:t>(лисичка);</a:t>
            </a:r>
            <a:r>
              <a:rPr lang="ru-RU" altLang="ru-RU" sz="2500" dirty="0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altLang="ru-RU" sz="2500" dirty="0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2500" dirty="0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  <a:t>3. </a:t>
            </a:r>
            <a:r>
              <a:rPr lang="ru-RU" altLang="ru-RU" sz="2500" dirty="0" err="1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  <a:t>охрумом</a:t>
            </a:r>
            <a:r>
              <a:rPr lang="ru-RU" altLang="ru-RU" sz="2500" dirty="0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ru-RU" altLang="ru-RU" sz="2500" i="1" dirty="0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  <a:t>(мухомор);</a:t>
            </a:r>
            <a:r>
              <a:rPr lang="ru-RU" altLang="ru-RU" sz="2500" dirty="0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altLang="ru-RU" sz="2500" dirty="0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2500" dirty="0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  <a:t>4.овдпизеребок</a:t>
            </a:r>
            <a:r>
              <a:rPr lang="ru-RU" altLang="ru-RU" sz="2500" i="1" dirty="0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  <a:t>(подберезовик)</a:t>
            </a:r>
            <a:r>
              <a:rPr lang="ru-RU" altLang="ru-RU" sz="2500" dirty="0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altLang="ru-RU" sz="2500" dirty="0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2500" dirty="0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  <a:t>5. </a:t>
            </a:r>
            <a:r>
              <a:rPr lang="ru-RU" altLang="ru-RU" sz="2500" dirty="0" err="1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  <a:t>ругдьз</a:t>
            </a:r>
            <a:r>
              <a:rPr lang="ru-RU" altLang="ru-RU" sz="2500" i="1" dirty="0" smtClean="0">
                <a:latin typeface="Cambria" pitchFamily="18" charset="0"/>
                <a:ea typeface="Trebuchet MS" pitchFamily="34" charset="0"/>
                <a:cs typeface="Trebuchet MS" pitchFamily="34" charset="0"/>
              </a:rPr>
              <a:t> (груздь).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49275"/>
            <a:ext cx="7699375" cy="9239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26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altLang="ru-RU" sz="26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26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altLang="ru-RU" sz="26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26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>Игра «</a:t>
            </a:r>
            <a:r>
              <a:rPr lang="ru-RU" altLang="ru-RU" sz="2500" dirty="0" smtClean="0">
                <a:solidFill>
                  <a:srgbClr val="C00000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  <a:t>Абракадабра</a:t>
            </a:r>
            <a:r>
              <a:rPr lang="ru-RU" altLang="ru-RU" sz="26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>» </a:t>
            </a:r>
            <a:r>
              <a:rPr lang="ru-RU" altLang="ru-RU" sz="2100" dirty="0" smtClean="0">
                <a:latin typeface="Comic Sans MS" pitchFamily="66" charset="0"/>
                <a:ea typeface="Trebuchet MS" pitchFamily="34" charset="0"/>
                <a:cs typeface="Trebuchet MS" pitchFamily="34" charset="0"/>
              </a:rPr>
              <a:t>(2 балла)</a:t>
            </a:r>
            <a:br>
              <a:rPr lang="ru-RU" altLang="ru-RU" sz="2100" dirty="0" smtClean="0">
                <a:latin typeface="Comic Sans MS" pitchFamily="66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2100" i="1" dirty="0" smtClean="0">
                <a:solidFill>
                  <a:srgbClr val="C00000"/>
                </a:solidFill>
                <a:ea typeface="Trebuchet MS" pitchFamily="34" charset="0"/>
                <a:cs typeface="Trebuchet MS" pitchFamily="34" charset="0"/>
              </a:rPr>
              <a:t>2 </a:t>
            </a:r>
            <a:r>
              <a:rPr lang="ru-RU" altLang="ru-RU" sz="2100" i="1" dirty="0" smtClean="0">
                <a:solidFill>
                  <a:srgbClr val="C00000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  <a:t>команда</a:t>
            </a:r>
            <a:r>
              <a:rPr lang="ru-RU" altLang="ru-RU" sz="2100" dirty="0" smtClean="0">
                <a:solidFill>
                  <a:srgbClr val="C00000"/>
                </a:solidFill>
                <a:ea typeface="Trebuchet MS" pitchFamily="34" charset="0"/>
                <a:cs typeface="Trebuchet MS" pitchFamily="34" charset="0"/>
              </a:rPr>
              <a:t/>
            </a:r>
            <a:br>
              <a:rPr lang="ru-RU" altLang="ru-RU" sz="2100" dirty="0" smtClean="0">
                <a:solidFill>
                  <a:srgbClr val="C00000"/>
                </a:solidFill>
                <a:ea typeface="Trebuchet MS" pitchFamily="34" charset="0"/>
                <a:cs typeface="Trebuchet MS" pitchFamily="34" charset="0"/>
              </a:rPr>
            </a:br>
            <a:r>
              <a:rPr lang="ru-RU" altLang="ru-RU" sz="26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altLang="ru-RU" sz="26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1200" dirty="0" smtClean="0">
                <a:solidFill>
                  <a:srgbClr val="C00000"/>
                </a:solidFill>
                <a:ea typeface="Trebuchet MS" pitchFamily="34" charset="0"/>
                <a:cs typeface="Trebuchet MS" pitchFamily="34" charset="0"/>
              </a:rPr>
              <a:t/>
            </a:r>
            <a:br>
              <a:rPr lang="ru-RU" altLang="ru-RU" sz="1200" dirty="0" smtClean="0">
                <a:solidFill>
                  <a:srgbClr val="C00000"/>
                </a:solidFill>
                <a:ea typeface="Trebuchet MS" pitchFamily="34" charset="0"/>
                <a:cs typeface="Trebuchet MS" pitchFamily="34" charset="0"/>
              </a:rPr>
            </a:br>
            <a:endParaRPr lang="ru-RU" altLang="ru-RU" sz="1200" dirty="0" smtClean="0">
              <a:solidFill>
                <a:srgbClr val="C00000"/>
              </a:solidFill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2205038"/>
            <a:ext cx="8007350" cy="39608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400" dirty="0" smtClean="0">
                <a:latin typeface="Cambria" panose="02040503050406030204" pitchFamily="18" charset="0"/>
              </a:rPr>
              <a:t>1.оснпдоинокв </a:t>
            </a:r>
            <a:r>
              <a:rPr lang="ru-RU" altLang="ru-RU" sz="2400" i="1" dirty="0" smtClean="0">
                <a:latin typeface="Cambria" panose="02040503050406030204" pitchFamily="18" charset="0"/>
              </a:rPr>
              <a:t>(подосиновик)</a:t>
            </a:r>
            <a:endParaRPr lang="ru-RU" altLang="ru-RU" sz="2400" dirty="0" smtClean="0">
              <a:latin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400" dirty="0" smtClean="0">
                <a:latin typeface="Cambria" panose="02040503050406030204" pitchFamily="18" charset="0"/>
              </a:rPr>
              <a:t>2. </a:t>
            </a:r>
            <a:r>
              <a:rPr lang="ru-RU" altLang="ru-RU" sz="2400" dirty="0" err="1" smtClean="0">
                <a:latin typeface="Cambria" panose="02040503050406030204" pitchFamily="18" charset="0"/>
              </a:rPr>
              <a:t>морсчко</a:t>
            </a:r>
            <a:r>
              <a:rPr lang="ru-RU" altLang="ru-RU" sz="2400" i="1" dirty="0" smtClean="0">
                <a:latin typeface="Cambria" panose="02040503050406030204" pitchFamily="18" charset="0"/>
              </a:rPr>
              <a:t> (сморчок)</a:t>
            </a:r>
            <a:endParaRPr lang="ru-RU" altLang="ru-RU" sz="2400" dirty="0" smtClean="0">
              <a:latin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400" dirty="0" smtClean="0">
                <a:latin typeface="Cambria" panose="02040503050406030204" pitchFamily="18" charset="0"/>
              </a:rPr>
              <a:t>3. </a:t>
            </a:r>
            <a:r>
              <a:rPr lang="ru-RU" altLang="ru-RU" sz="2400" dirty="0" err="1" smtClean="0">
                <a:latin typeface="Cambria" panose="02040503050406030204" pitchFamily="18" charset="0"/>
              </a:rPr>
              <a:t>гапокан</a:t>
            </a:r>
            <a:r>
              <a:rPr lang="ru-RU" altLang="ru-RU" sz="2400" dirty="0" smtClean="0">
                <a:latin typeface="Cambria" panose="02040503050406030204" pitchFamily="18" charset="0"/>
              </a:rPr>
              <a:t> </a:t>
            </a:r>
            <a:r>
              <a:rPr lang="ru-RU" altLang="ru-RU" sz="2400" i="1" dirty="0" smtClean="0">
                <a:latin typeface="Cambria" panose="02040503050406030204" pitchFamily="18" charset="0"/>
              </a:rPr>
              <a:t>(поганка)</a:t>
            </a:r>
            <a:endParaRPr lang="ru-RU" altLang="ru-RU" sz="2400" dirty="0" smtClean="0">
              <a:latin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400" dirty="0" smtClean="0">
                <a:latin typeface="Cambria" panose="02040503050406030204" pitchFamily="18" charset="0"/>
              </a:rPr>
              <a:t>4. </a:t>
            </a:r>
            <a:r>
              <a:rPr lang="ru-RU" altLang="ru-RU" sz="2400" dirty="0" err="1" smtClean="0">
                <a:latin typeface="Cambria" panose="02040503050406030204" pitchFamily="18" charset="0"/>
              </a:rPr>
              <a:t>мапношинь</a:t>
            </a:r>
            <a:r>
              <a:rPr lang="ru-RU" altLang="ru-RU" sz="2400" dirty="0" smtClean="0">
                <a:latin typeface="Cambria" panose="02040503050406030204" pitchFamily="18" charset="0"/>
              </a:rPr>
              <a:t> </a:t>
            </a:r>
            <a:r>
              <a:rPr lang="ru-RU" altLang="ru-RU" sz="2400" i="1" dirty="0" smtClean="0">
                <a:latin typeface="Cambria" panose="02040503050406030204" pitchFamily="18" charset="0"/>
              </a:rPr>
              <a:t>(шампиньон)</a:t>
            </a:r>
            <a:endParaRPr lang="ru-RU" altLang="ru-RU" sz="2400" dirty="0" smtClean="0">
              <a:latin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400" dirty="0" smtClean="0">
                <a:latin typeface="Cambria" panose="02040503050406030204" pitchFamily="18" charset="0"/>
              </a:rPr>
              <a:t>5. </a:t>
            </a:r>
            <a:r>
              <a:rPr lang="ru-RU" altLang="ru-RU" sz="2400" dirty="0" err="1" smtClean="0">
                <a:latin typeface="Cambria" panose="02040503050406030204" pitchFamily="18" charset="0"/>
              </a:rPr>
              <a:t>жысреоак</a:t>
            </a:r>
            <a:r>
              <a:rPr lang="ru-RU" altLang="ru-RU" sz="2400" i="1" dirty="0" smtClean="0">
                <a:latin typeface="Cambria" panose="02040503050406030204" pitchFamily="18" charset="0"/>
              </a:rPr>
              <a:t> (сыроежка</a:t>
            </a:r>
            <a:r>
              <a:rPr lang="ru-RU" altLang="ru-RU" i="1" dirty="0" smtClean="0">
                <a:latin typeface="Cambria" panose="02040503050406030204" pitchFamily="18" charset="0"/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8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>Игра «Абракадабра» </a:t>
            </a:r>
            <a:r>
              <a:rPr lang="ru-RU" altLang="ru-RU" sz="2400" dirty="0" smtClean="0">
                <a:latin typeface="Comic Sans MS" pitchFamily="66" charset="0"/>
                <a:ea typeface="Trebuchet MS" pitchFamily="34" charset="0"/>
                <a:cs typeface="Trebuchet MS" pitchFamily="34" charset="0"/>
              </a:rPr>
              <a:t>(2 балла)</a:t>
            </a:r>
            <a:br>
              <a:rPr lang="ru-RU" altLang="ru-RU" sz="2400" dirty="0" smtClean="0">
                <a:latin typeface="Comic Sans MS" pitchFamily="66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24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>3 </a:t>
            </a:r>
            <a:r>
              <a:rPr lang="ru-RU" altLang="ru-RU" sz="2400" i="1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>команда</a:t>
            </a:r>
            <a:endParaRPr lang="ru-RU" altLang="ru-RU" sz="2800" i="1" dirty="0" smtClean="0"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ru-RU" altLang="ru-RU" sz="2400" dirty="0" err="1" smtClean="0">
                <a:latin typeface="Cambria" pitchFamily="18" charset="0"/>
              </a:rPr>
              <a:t>кивхомо</a:t>
            </a:r>
            <a:r>
              <a:rPr lang="ru-RU" altLang="ru-RU" sz="2400" dirty="0" smtClean="0">
                <a:latin typeface="Cambria" pitchFamily="18" charset="0"/>
              </a:rPr>
              <a:t> (моховик)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ru-RU" altLang="ru-RU" sz="2400" dirty="0" err="1" smtClean="0">
                <a:latin typeface="Cambria" pitchFamily="18" charset="0"/>
              </a:rPr>
              <a:t>чоркотс</a:t>
            </a:r>
            <a:r>
              <a:rPr lang="ru-RU" altLang="ru-RU" sz="2400" dirty="0" smtClean="0">
                <a:latin typeface="Cambria" pitchFamily="18" charset="0"/>
              </a:rPr>
              <a:t>  (строчок)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ru-RU" altLang="ru-RU" sz="2400" dirty="0" err="1" smtClean="0">
                <a:latin typeface="Cambria" pitchFamily="18" charset="0"/>
              </a:rPr>
              <a:t>тагроик</a:t>
            </a:r>
            <a:r>
              <a:rPr lang="ru-RU" altLang="ru-RU" sz="2400" dirty="0" smtClean="0">
                <a:latin typeface="Cambria" pitchFamily="18" charset="0"/>
              </a:rPr>
              <a:t> (рогатик)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ru-RU" altLang="ru-RU" sz="2400" dirty="0" err="1" smtClean="0">
                <a:latin typeface="Cambria" pitchFamily="18" charset="0"/>
              </a:rPr>
              <a:t>бовикзёреопд</a:t>
            </a:r>
            <a:r>
              <a:rPr lang="ru-RU" altLang="ru-RU" sz="2400" dirty="0" smtClean="0">
                <a:latin typeface="Cambria" pitchFamily="18" charset="0"/>
              </a:rPr>
              <a:t> (подберёзовик)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ru-RU" altLang="ru-RU" sz="2400" dirty="0" err="1" smtClean="0">
                <a:latin typeface="Cambria" pitchFamily="18" charset="0"/>
              </a:rPr>
              <a:t>кыржи</a:t>
            </a:r>
            <a:r>
              <a:rPr lang="ru-RU" altLang="ru-RU" sz="2400" dirty="0" smtClean="0">
                <a:latin typeface="Cambria" pitchFamily="18" charset="0"/>
              </a:rPr>
              <a:t> (рыжик)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endParaRPr lang="ru-RU" altLang="ru-RU" sz="2800" b="1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4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>Игра «Абракадабра» </a:t>
            </a:r>
            <a:r>
              <a:rPr lang="ru-RU" altLang="ru-RU" sz="2800" dirty="0" smtClean="0">
                <a:latin typeface="Comic Sans MS" pitchFamily="66" charset="0"/>
                <a:ea typeface="Trebuchet MS" pitchFamily="34" charset="0"/>
                <a:cs typeface="Trebuchet MS" pitchFamily="34" charset="0"/>
              </a:rPr>
              <a:t>(2 балла)</a:t>
            </a:r>
            <a:br>
              <a:rPr lang="ru-RU" altLang="ru-RU" sz="2800" dirty="0" smtClean="0">
                <a:latin typeface="Comic Sans MS" pitchFamily="66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24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>4 </a:t>
            </a:r>
            <a:r>
              <a:rPr lang="ru-RU" altLang="ru-RU" sz="2400" i="1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>команда</a:t>
            </a:r>
            <a:endParaRPr lang="ru-RU" altLang="ru-RU" sz="2400" i="1" dirty="0" smtClean="0"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err="1">
                <a:latin typeface="Cambria" panose="02040503050406030204" pitchFamily="18" charset="0"/>
              </a:rPr>
              <a:t>с</a:t>
            </a:r>
            <a:r>
              <a:rPr lang="ru-RU" sz="2400" dirty="0" err="1" smtClean="0">
                <a:latin typeface="Cambria" panose="02040503050406030204" pitchFamily="18" charset="0"/>
              </a:rPr>
              <a:t>илчика</a:t>
            </a:r>
            <a:r>
              <a:rPr lang="ru-RU" sz="2400" dirty="0" smtClean="0">
                <a:latin typeface="Cambria" panose="02040503050406030204" pitchFamily="18" charset="0"/>
              </a:rPr>
              <a:t> (лисичка)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err="1">
                <a:latin typeface="Cambria" panose="02040503050406030204" pitchFamily="18" charset="0"/>
              </a:rPr>
              <a:t>в</a:t>
            </a:r>
            <a:r>
              <a:rPr lang="ru-RU" sz="2400" dirty="0" err="1" smtClean="0">
                <a:latin typeface="Cambria" panose="02040503050406030204" pitchFamily="18" charset="0"/>
              </a:rPr>
              <a:t>оттикурт</a:t>
            </a:r>
            <a:r>
              <a:rPr lang="ru-RU" sz="2400" dirty="0" smtClean="0">
                <a:latin typeface="Cambria" panose="02040503050406030204" pitchFamily="18" charset="0"/>
              </a:rPr>
              <a:t> (трутовик)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err="1">
                <a:latin typeface="Cambria" panose="02040503050406030204" pitchFamily="18" charset="0"/>
              </a:rPr>
              <a:t>с</a:t>
            </a:r>
            <a:r>
              <a:rPr lang="ru-RU" sz="2400" dirty="0" err="1" smtClean="0">
                <a:latin typeface="Cambria" panose="02040503050406030204" pitchFamily="18" charset="0"/>
              </a:rPr>
              <a:t>анёлмокл</a:t>
            </a:r>
            <a:r>
              <a:rPr lang="ru-RU" sz="2400" dirty="0" smtClean="0">
                <a:latin typeface="Cambria" panose="02040503050406030204" pitchFamily="18" charset="0"/>
              </a:rPr>
              <a:t> (маслёнок)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err="1">
                <a:latin typeface="Cambria" panose="02040503050406030204" pitchFamily="18" charset="0"/>
              </a:rPr>
              <a:t>ш</a:t>
            </a:r>
            <a:r>
              <a:rPr lang="ru-RU" sz="2400" dirty="0" err="1" smtClean="0">
                <a:latin typeface="Cambria" panose="02040503050406030204" pitchFamily="18" charset="0"/>
              </a:rPr>
              <a:t>олкуван</a:t>
            </a:r>
            <a:r>
              <a:rPr lang="ru-RU" sz="2400" dirty="0" smtClean="0">
                <a:latin typeface="Cambria" panose="02040503050406030204" pitchFamily="18" charset="0"/>
              </a:rPr>
              <a:t> (волнушка)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err="1">
                <a:latin typeface="Cambria" panose="02040503050406030204" pitchFamily="18" charset="0"/>
              </a:rPr>
              <a:t>з</a:t>
            </a:r>
            <a:r>
              <a:rPr lang="ru-RU" sz="2400" dirty="0" err="1" smtClean="0">
                <a:latin typeface="Cambria" panose="02040503050406030204" pitchFamily="18" charset="0"/>
              </a:rPr>
              <a:t>овнакин</a:t>
            </a:r>
            <a:r>
              <a:rPr lang="ru-RU" sz="2400" dirty="0" smtClean="0">
                <a:latin typeface="Cambria" panose="02040503050406030204" pitchFamily="18" charset="0"/>
              </a:rPr>
              <a:t> (навозник)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latin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iby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griby</Template>
  <TotalTime>635</TotalTime>
  <Words>303</Words>
  <Application>Microsoft Office PowerPoint</Application>
  <PresentationFormat>Экран (4:3)</PresentationFormat>
  <Paragraphs>72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griby</vt:lpstr>
      <vt:lpstr>Обобщающий познавательно-развлекательный урок по теме  «Грибы» часть 1                                                                    </vt:lpstr>
      <vt:lpstr>        Необходимо составить из половинок целые правильные высказывания. За  каждую правильно составленную поговорку зачисляется 2 очка.</vt:lpstr>
      <vt:lpstr>Конкурс пословиц (2 балла)</vt:lpstr>
      <vt:lpstr>Нужно посчитать (5 баллов)</vt:lpstr>
      <vt:lpstr>Игра «Абракадабра»</vt:lpstr>
      <vt:lpstr>     Игра «Абракадабра» (2 балла) 1 команда  1.овкобир (боровик); 2. иксалич (лисичка); 3. охрумом (мухомор); 4.овдпизеребок(подберезовик) 5. ругдьз (груздь).</vt:lpstr>
      <vt:lpstr>  Игра «Абракадабра» (2 балла) 2 команда   </vt:lpstr>
      <vt:lpstr>Игра «Абракадабра» (2 балла) 3 команда</vt:lpstr>
      <vt:lpstr>Игра «Абракадабра» (2 балла) 4 команда</vt:lpstr>
      <vt:lpstr>    Конкурс загадок  (5 баллов за правильно угаданную загадку)</vt:lpstr>
      <vt:lpstr>Игра «Пятый лишний»</vt:lpstr>
    </vt:vector>
  </TitlesOfParts>
  <Company>**HomeProduction**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познавательно-развлекательный урок по теме «Грибы»</dc:title>
  <dc:creator>**FeDoRcHuK**</dc:creator>
  <cp:lastModifiedBy>WeraUkader Tarasowa</cp:lastModifiedBy>
  <cp:revision>59</cp:revision>
  <cp:lastPrinted>1601-01-01T00:00:00Z</cp:lastPrinted>
  <dcterms:created xsi:type="dcterms:W3CDTF">2010-02-16T10:53:44Z</dcterms:created>
  <dcterms:modified xsi:type="dcterms:W3CDTF">2015-11-22T08:33:28Z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