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61" r:id="rId2"/>
    <p:sldId id="267" r:id="rId3"/>
    <p:sldId id="262" r:id="rId4"/>
    <p:sldId id="265" r:id="rId5"/>
    <p:sldId id="272" r:id="rId6"/>
    <p:sldId id="273" r:id="rId7"/>
    <p:sldId id="271" r:id="rId8"/>
    <p:sldId id="264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5484" autoAdjust="0"/>
  </p:normalViewPr>
  <p:slideViewPr>
    <p:cSldViewPr>
      <p:cViewPr varScale="1">
        <p:scale>
          <a:sx n="62" d="100"/>
          <a:sy n="62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19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19.emf"/><Relationship Id="rId4" Type="http://schemas.openxmlformats.org/officeDocument/2006/relationships/image" Target="../media/image2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03DBC-AF74-40F3-B93B-11D927BADF9D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B5174-82A4-4F1F-9D25-B05A89026D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03DBC-AF74-40F3-B93B-11D927BADF9D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B5174-82A4-4F1F-9D25-B05A89026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03DBC-AF74-40F3-B93B-11D927BADF9D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B5174-82A4-4F1F-9D25-B05A89026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03DBC-AF74-40F3-B93B-11D927BADF9D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B5174-82A4-4F1F-9D25-B05A89026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03DBC-AF74-40F3-B93B-11D927BADF9D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B5174-82A4-4F1F-9D25-B05A89026D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03DBC-AF74-40F3-B93B-11D927BADF9D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B5174-82A4-4F1F-9D25-B05A89026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03DBC-AF74-40F3-B93B-11D927BADF9D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B5174-82A4-4F1F-9D25-B05A89026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03DBC-AF74-40F3-B93B-11D927BADF9D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B5174-82A4-4F1F-9D25-B05A89026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03DBC-AF74-40F3-B93B-11D927BADF9D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B5174-82A4-4F1F-9D25-B05A89026D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03DBC-AF74-40F3-B93B-11D927BADF9D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B5174-82A4-4F1F-9D25-B05A89026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03DBC-AF74-40F3-B93B-11D927BADF9D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B5174-82A4-4F1F-9D25-B05A89026D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C703DBC-AF74-40F3-B93B-11D927BADF9D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DEB5174-82A4-4F1F-9D25-B05A89026D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3.png"/><Relationship Id="rId3" Type="http://schemas.openxmlformats.org/officeDocument/2006/relationships/image" Target="../media/image2.jpeg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_________Microsoft_Office_Word5.docx"/><Relationship Id="rId3" Type="http://schemas.openxmlformats.org/officeDocument/2006/relationships/image" Target="../media/image2.jpeg"/><Relationship Id="rId7" Type="http://schemas.openxmlformats.org/officeDocument/2006/relationships/package" Target="../embeddings/_________Microsoft_Office_Word4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_________Microsoft_Office_Word3.docx"/><Relationship Id="rId5" Type="http://schemas.openxmlformats.org/officeDocument/2006/relationships/package" Target="../embeddings/_________Microsoft_Office_Word2.docx"/><Relationship Id="rId4" Type="http://schemas.openxmlformats.org/officeDocument/2006/relationships/package" Target="../embeddings/_________Microsoft_Office_Word1.doc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package" Target="../embeddings/_________Microsoft_Office_Word7.docx"/><Relationship Id="rId4" Type="http://schemas.openxmlformats.org/officeDocument/2006/relationships/package" Target="../embeddings/_________Microsoft_Office_Word6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package" Target="../embeddings/_________Microsoft_Office_Word9.docx"/><Relationship Id="rId4" Type="http://schemas.openxmlformats.org/officeDocument/2006/relationships/package" Target="../embeddings/_________Microsoft_Office_Word8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package" Target="../embeddings/_________Microsoft_Office_Word13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package" Target="../embeddings/_________Microsoft_Office_Word12.docx"/><Relationship Id="rId5" Type="http://schemas.openxmlformats.org/officeDocument/2006/relationships/package" Target="../embeddings/_________Microsoft_Office_Word11.docx"/><Relationship Id="rId4" Type="http://schemas.openxmlformats.org/officeDocument/2006/relationships/package" Target="../embeddings/_________Microsoft_Office_Word10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package" Target="../embeddings/_________Microsoft_Office_Word14.doc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мамина школа\img1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642918"/>
            <a:ext cx="7498080" cy="1285884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Уравнение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929190" y="3857628"/>
            <a:ext cx="4004498" cy="1500198"/>
          </a:xfrm>
        </p:spPr>
        <p:txBody>
          <a:bodyPr/>
          <a:lstStyle/>
          <a:p>
            <a:pPr algn="r">
              <a:buNone/>
            </a:pP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Подготовила  </a:t>
            </a:r>
          </a:p>
          <a:p>
            <a:pPr algn="r">
              <a:buNone/>
            </a:pPr>
            <a:r>
              <a:rPr lang="ru-RU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                                          учитель МОУ «СОШ№12»</a:t>
            </a:r>
          </a:p>
          <a:p>
            <a:pPr algn="r">
              <a:buNone/>
            </a:pPr>
            <a:r>
              <a:rPr lang="ru-RU" sz="18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Чуракова</a:t>
            </a:r>
            <a:r>
              <a:rPr lang="ru-RU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Светлана Валерьевна</a:t>
            </a:r>
            <a:endParaRPr lang="ru-RU" sz="1800" dirty="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928670"/>
            <a:ext cx="2000264" cy="785818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мамина школа\img1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642918"/>
            <a:ext cx="7498080" cy="12858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Домашняя работа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№   322, 326, п.13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929190" y="3857628"/>
            <a:ext cx="4004498" cy="1500198"/>
          </a:xfrm>
        </p:spPr>
        <p:txBody>
          <a:bodyPr/>
          <a:lstStyle/>
          <a:p>
            <a:pPr algn="r">
              <a:buNone/>
            </a:pPr>
            <a:endParaRPr lang="ru-RU" sz="1800" dirty="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2" descr="C:\Users\1\Desktop\мамина школа\img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Устный счет</a:t>
            </a:r>
            <a:endParaRPr lang="ru-RU" dirty="0"/>
          </a:p>
        </p:txBody>
      </p:sp>
      <p:sp>
        <p:nvSpPr>
          <p:cNvPr id="17" name="Содержимое 16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510754" cy="46634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</a:t>
            </a:r>
            <a:r>
              <a:rPr lang="ru-RU" sz="2400" dirty="0" smtClean="0"/>
              <a:t>Решений нет</a:t>
            </a:r>
            <a:endParaRPr lang="ru-RU" sz="24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28572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142976" y="1571612"/>
          <a:ext cx="1299971" cy="785818"/>
        </p:xfrm>
        <a:graphic>
          <a:graphicData uri="http://schemas.openxmlformats.org/presentationml/2006/ole">
            <p:oleObj spid="_x0000_s22530" name="Формула" r:id="rId4" imgW="431640" imgH="228600" progId="Equation.3">
              <p:embed/>
            </p:oleObj>
          </a:graphicData>
        </a:graphic>
      </p:graphicFrame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1142976" y="2357430"/>
          <a:ext cx="1311275" cy="977900"/>
        </p:xfrm>
        <a:graphic>
          <a:graphicData uri="http://schemas.openxmlformats.org/presentationml/2006/ole">
            <p:oleObj spid="_x0000_s22531" name="Формула" r:id="rId5" imgW="330120" imgH="215640" progId="Equation.3">
              <p:embed/>
            </p:oleObj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1142976" y="3500438"/>
          <a:ext cx="1412875" cy="1036637"/>
        </p:xfrm>
        <a:graphic>
          <a:graphicData uri="http://schemas.openxmlformats.org/presentationml/2006/ole">
            <p:oleObj spid="_x0000_s22532" name="Формула" r:id="rId6" imgW="355320" imgH="228600" progId="Equation.3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4857752" y="5214951"/>
          <a:ext cx="1791491" cy="1000132"/>
        </p:xfrm>
        <a:graphic>
          <a:graphicData uri="http://schemas.openxmlformats.org/presentationml/2006/ole">
            <p:oleObj spid="_x0000_s22533" name="Формула" r:id="rId7" imgW="507960" imgH="25380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500034" y="4500570"/>
          <a:ext cx="2247903" cy="893763"/>
        </p:xfrm>
        <a:graphic>
          <a:graphicData uri="http://schemas.openxmlformats.org/presentationml/2006/ole">
            <p:oleObj spid="_x0000_s22534" name="Формула" r:id="rId8" imgW="571320" imgH="228600" progId="Equation.3">
              <p:embed/>
            </p:oleObj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5143504" y="1500174"/>
          <a:ext cx="1643074" cy="714380"/>
        </p:xfrm>
        <a:graphic>
          <a:graphicData uri="http://schemas.openxmlformats.org/presentationml/2006/ole">
            <p:oleObj spid="_x0000_s22535" name="Формула" r:id="rId9" imgW="469800" imgH="215640" progId="Equation.3">
              <p:embed/>
            </p:oleObj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5072066" y="2428868"/>
          <a:ext cx="1805937" cy="1071569"/>
        </p:xfrm>
        <a:graphic>
          <a:graphicData uri="http://schemas.openxmlformats.org/presentationml/2006/ole">
            <p:oleObj spid="_x0000_s22536" name="Формула" r:id="rId10" imgW="469800" imgH="253800" progId="Equation.3">
              <p:embed/>
            </p:oleObj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5072066" y="4286256"/>
          <a:ext cx="1881005" cy="1000132"/>
        </p:xfrm>
        <a:graphic>
          <a:graphicData uri="http://schemas.openxmlformats.org/presentationml/2006/ole">
            <p:oleObj spid="_x0000_s22537" name="Формула" r:id="rId11" imgW="545760" imgH="253800" progId="Equation.3">
              <p:embed/>
            </p:oleObj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5143504" y="3500438"/>
          <a:ext cx="1619262" cy="785818"/>
        </p:xfrm>
        <a:graphic>
          <a:graphicData uri="http://schemas.openxmlformats.org/presentationml/2006/ole">
            <p:oleObj spid="_x0000_s22538" name="Формула" r:id="rId12" imgW="444240" imgH="215640" progId="Equation.3">
              <p:embed/>
            </p:oleObj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2357423" y="1643050"/>
            <a:ext cx="785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5</a:t>
            </a:r>
            <a:endParaRPr lang="ru-RU" sz="36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571737" y="2500306"/>
            <a:ext cx="5715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1</a:t>
            </a:r>
            <a:endParaRPr lang="ru-RU" sz="48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571736" y="3714752"/>
            <a:ext cx="7143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0</a:t>
            </a:r>
            <a:endParaRPr lang="ru-RU" sz="4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786050" y="4500571"/>
            <a:ext cx="9286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40</a:t>
            </a:r>
            <a:endParaRPr lang="ru-RU" sz="4400" dirty="0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6" name="Picture 12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2643182"/>
            <a:ext cx="928694" cy="735719"/>
          </a:xfrm>
          <a:prstGeom prst="rect">
            <a:avLst/>
          </a:prstGeom>
          <a:noFill/>
        </p:spPr>
      </p:pic>
      <p:sp>
        <p:nvSpPr>
          <p:cNvPr id="29" name="Прямоугольник 28"/>
          <p:cNvSpPr/>
          <p:nvPr/>
        </p:nvSpPr>
        <p:spPr>
          <a:xfrm>
            <a:off x="6786578" y="3714752"/>
            <a:ext cx="20717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Решений нет</a:t>
            </a:r>
            <a:endParaRPr lang="ru-RU" sz="24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929454" y="4357694"/>
            <a:ext cx="12858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0,5</a:t>
            </a:r>
            <a:endParaRPr lang="ru-RU" sz="44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715140" y="5357826"/>
            <a:ext cx="9286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1,1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23" grpId="0" build="p"/>
      <p:bldP spid="24" grpId="0" build="p"/>
      <p:bldP spid="25" grpId="0" build="p"/>
      <p:bldP spid="26" grpId="0" build="p"/>
      <p:bldP spid="29" grpId="0" build="p"/>
      <p:bldP spid="30" grpId="0" build="p"/>
      <p:bldP spid="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мамина школа\img16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42910" y="359898"/>
            <a:ext cx="8196290" cy="1472184"/>
          </a:xfrm>
        </p:spPr>
        <p:txBody>
          <a:bodyPr/>
          <a:lstStyle/>
          <a:p>
            <a:r>
              <a:rPr lang="ru-RU" dirty="0" smtClean="0"/>
              <a:t>Решите уравнение</a:t>
            </a:r>
            <a:endParaRPr lang="ru-RU" dirty="0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1432560" y="2357430"/>
            <a:ext cx="7406640" cy="4071966"/>
          </a:xfrm>
        </p:spPr>
        <p:txBody>
          <a:bodyPr>
            <a:normAutofit/>
          </a:bodyPr>
          <a:lstStyle/>
          <a:p>
            <a:pPr marL="541782" indent="-514350">
              <a:lnSpc>
                <a:spcPct val="170000"/>
              </a:lnSpc>
            </a:pPr>
            <a:r>
              <a:rPr lang="en-US" dirty="0" smtClean="0"/>
              <a:t>1)   </a:t>
            </a:r>
            <a:r>
              <a:rPr lang="ru-RU" dirty="0" smtClean="0"/>
              <a:t>9-</a:t>
            </a:r>
            <a:r>
              <a:rPr lang="en-US" dirty="0" smtClean="0"/>
              <a:t>x=8                   5) x+1=</a:t>
            </a:r>
          </a:p>
          <a:p>
            <a:pPr marL="541782" indent="-514350">
              <a:lnSpc>
                <a:spcPct val="170000"/>
              </a:lnSpc>
            </a:pPr>
            <a:r>
              <a:rPr lang="en-US" dirty="0" smtClean="0"/>
              <a:t>2)  7+2x=12              6)</a:t>
            </a:r>
          </a:p>
          <a:p>
            <a:pPr marL="541782" indent="-514350">
              <a:lnSpc>
                <a:spcPct val="170000"/>
              </a:lnSpc>
            </a:pPr>
            <a:r>
              <a:rPr lang="en-US" dirty="0" smtClean="0"/>
              <a:t>3)</a:t>
            </a:r>
          </a:p>
          <a:p>
            <a:pPr marL="541782" indent="-514350">
              <a:lnSpc>
                <a:spcPct val="170000"/>
              </a:lnSpc>
            </a:pPr>
            <a:r>
              <a:rPr lang="en-US" dirty="0" smtClean="0"/>
              <a:t>4) x(x-7)=0                 8)                   </a:t>
            </a:r>
          </a:p>
          <a:p>
            <a:pPr marL="541782" indent="-514350">
              <a:buAutoNum type="arabicParenR"/>
            </a:pPr>
            <a:endParaRPr lang="en-US" dirty="0" smtClean="0"/>
          </a:p>
          <a:p>
            <a:pPr marL="541782" indent="-514350">
              <a:buAutoNum type="arabicParenR"/>
            </a:pPr>
            <a:endParaRPr lang="en-US" dirty="0" smtClean="0"/>
          </a:p>
          <a:p>
            <a:pPr marL="541782" indent="-514350">
              <a:buAutoNum type="arabicParenR"/>
            </a:pPr>
            <a:endParaRPr lang="ru-RU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2073275" y="4144963"/>
          <a:ext cx="1127125" cy="595312"/>
        </p:xfrm>
        <a:graphic>
          <a:graphicData uri="http://schemas.openxmlformats.org/presentationml/2006/ole">
            <p:oleObj spid="_x0000_s21506" name="Документ" r:id="rId4" imgW="5488935" imgH="2924378" progId="Word.Document.12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5643570" y="2500306"/>
          <a:ext cx="625475" cy="625475"/>
        </p:xfrm>
        <a:graphic>
          <a:graphicData uri="http://schemas.openxmlformats.org/presentationml/2006/ole">
            <p:oleObj spid="_x0000_s21507" name="Документ" r:id="rId5" imgW="619619" imgH="621021" progId="Word.Document.12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4857752" y="3214686"/>
          <a:ext cx="1249363" cy="701675"/>
        </p:xfrm>
        <a:graphic>
          <a:graphicData uri="http://schemas.openxmlformats.org/presentationml/2006/ole">
            <p:oleObj spid="_x0000_s21510" name="Документ" r:id="rId6" imgW="1261691" imgH="695183" progId="Word.Document.12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4435475" y="3779838"/>
          <a:ext cx="1995488" cy="1081087"/>
        </p:xfrm>
        <a:graphic>
          <a:graphicData uri="http://schemas.openxmlformats.org/presentationml/2006/ole">
            <p:oleObj spid="_x0000_s21511" name="Документ" r:id="rId7" imgW="2512880" imgH="1367326" progId="Word.Document.12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4995863" y="4640263"/>
          <a:ext cx="1727200" cy="1031875"/>
        </p:xfrm>
        <a:graphic>
          <a:graphicData uri="http://schemas.openxmlformats.org/presentationml/2006/ole">
            <p:oleObj spid="_x0000_s21512" name="Документ" r:id="rId8" imgW="1793673" imgH="107319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мамина школа\img1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642918"/>
            <a:ext cx="7498080" cy="12858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 </a:t>
            </a:r>
            <a:r>
              <a:rPr lang="ru-RU" sz="4400" b="1" dirty="0" smtClean="0">
                <a:solidFill>
                  <a:srgbClr val="000000"/>
                </a:solidFill>
                <a:latin typeface="Times New Roman"/>
              </a:rPr>
              <a:t>Правила решения уравнения х</a:t>
            </a:r>
            <a:r>
              <a:rPr lang="ru-RU" sz="4400" b="1" baseline="30000" dirty="0" smtClean="0">
                <a:solidFill>
                  <a:srgbClr val="000000"/>
                </a:solidFill>
                <a:latin typeface="Times New Roman"/>
              </a:rPr>
              <a:t>2 </a:t>
            </a:r>
            <a:r>
              <a:rPr lang="ru-RU" sz="4400" b="1" dirty="0" smtClean="0">
                <a:solidFill>
                  <a:srgbClr val="000000"/>
                </a:solidFill>
                <a:latin typeface="Times New Roman"/>
              </a:rPr>
              <a:t>= а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.</a:t>
            </a:r>
            <a:br>
              <a:rPr lang="ru-RU" b="1" dirty="0" smtClean="0">
                <a:solidFill>
                  <a:srgbClr val="000000"/>
                </a:solidFill>
                <a:latin typeface="Times New Roman"/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214282" y="1857364"/>
            <a:ext cx="8719406" cy="3500462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ru-RU" dirty="0" smtClean="0"/>
          </a:p>
          <a:p>
            <a:pPr>
              <a:lnSpc>
                <a:spcPct val="150000"/>
              </a:lnSpc>
              <a:buNone/>
            </a:pPr>
            <a:endParaRPr lang="ru-RU" dirty="0" smtClean="0"/>
          </a:p>
          <a:p>
            <a:pPr>
              <a:lnSpc>
                <a:spcPct val="150000"/>
              </a:lnSpc>
              <a:buNone/>
            </a:pPr>
            <a:endParaRPr lang="ru-RU" dirty="0" smtClean="0"/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Если а</a:t>
            </a:r>
            <a:r>
              <a:rPr lang="en-US" dirty="0" smtClean="0"/>
              <a:t>&lt;0, </a:t>
            </a:r>
            <a:r>
              <a:rPr lang="ru-RU" dirty="0" smtClean="0"/>
              <a:t>то уравнение   </a:t>
            </a:r>
            <a:r>
              <a:rPr lang="ru-RU" dirty="0" smtClean="0">
                <a:solidFill>
                  <a:srgbClr val="FF0000"/>
                </a:solidFill>
              </a:rPr>
              <a:t>корней не имеет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517650" y="1397000"/>
          <a:ext cx="1109663" cy="1228725"/>
        </p:xfrm>
        <a:graphic>
          <a:graphicData uri="http://schemas.openxmlformats.org/presentationml/2006/ole">
            <p:oleObj spid="_x0000_s39937" name="Документ" r:id="rId4" imgW="1110317" imgH="1228361" progId="Word.Document.12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357290" y="1928802"/>
          <a:ext cx="6119813" cy="1928812"/>
        </p:xfrm>
        <a:graphic>
          <a:graphicData uri="http://schemas.openxmlformats.org/presentationml/2006/ole">
            <p:oleObj spid="_x0000_s39940" name="Документ" r:id="rId5" imgW="6120511" imgH="192829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мамина школа\img1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642918"/>
            <a:ext cx="7498080" cy="12858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 </a:t>
            </a:r>
            <a:r>
              <a:rPr lang="ru-RU" sz="4400" b="1" dirty="0" smtClean="0">
                <a:solidFill>
                  <a:srgbClr val="000000"/>
                </a:solidFill>
                <a:latin typeface="Times New Roman"/>
              </a:rPr>
              <a:t>Правила решения уравнения х</a:t>
            </a:r>
            <a:r>
              <a:rPr lang="ru-RU" sz="4400" b="1" baseline="30000" dirty="0" smtClean="0">
                <a:solidFill>
                  <a:srgbClr val="000000"/>
                </a:solidFill>
                <a:latin typeface="Times New Roman"/>
              </a:rPr>
              <a:t>2 </a:t>
            </a:r>
            <a:r>
              <a:rPr lang="ru-RU" sz="4400" b="1" dirty="0" smtClean="0">
                <a:solidFill>
                  <a:srgbClr val="000000"/>
                </a:solidFill>
                <a:latin typeface="Times New Roman"/>
              </a:rPr>
              <a:t>= а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.</a:t>
            </a:r>
            <a:br>
              <a:rPr lang="ru-RU" b="1" dirty="0" smtClean="0">
                <a:solidFill>
                  <a:srgbClr val="000000"/>
                </a:solidFill>
                <a:latin typeface="Times New Roman"/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214282" y="1857364"/>
            <a:ext cx="8719406" cy="3500462"/>
          </a:xfrm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endParaRPr lang="ru-RU" dirty="0" smtClean="0"/>
          </a:p>
          <a:p>
            <a:pPr>
              <a:lnSpc>
                <a:spcPct val="150000"/>
              </a:lnSpc>
              <a:buNone/>
            </a:pPr>
            <a:endParaRPr lang="ru-RU" dirty="0" smtClean="0"/>
          </a:p>
          <a:p>
            <a:pPr>
              <a:lnSpc>
                <a:spcPct val="150000"/>
              </a:lnSpc>
              <a:buNone/>
            </a:pPr>
            <a:endParaRPr lang="ru-RU" dirty="0" smtClean="0"/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Если а=0, то уравнение имеет единственный </a:t>
            </a:r>
            <a:r>
              <a:rPr lang="ru-RU" dirty="0" smtClean="0">
                <a:solidFill>
                  <a:srgbClr val="FF0000"/>
                </a:solidFill>
              </a:rPr>
              <a:t>корень, равный нулю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517650" y="1397000"/>
          <a:ext cx="1109663" cy="1228725"/>
        </p:xfrm>
        <a:graphic>
          <a:graphicData uri="http://schemas.openxmlformats.org/presentationml/2006/ole">
            <p:oleObj spid="_x0000_s41986" name="Документ" r:id="rId4" imgW="1110317" imgH="1228361" progId="Word.Document.12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354138" y="1930400"/>
          <a:ext cx="6080125" cy="1930400"/>
        </p:xfrm>
        <a:graphic>
          <a:graphicData uri="http://schemas.openxmlformats.org/presentationml/2006/ole">
            <p:oleObj spid="_x0000_s41987" name="Документ" r:id="rId5" imgW="6139647" imgH="194811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мамина школа\img1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642918"/>
            <a:ext cx="7498080" cy="12858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 </a:t>
            </a:r>
            <a:r>
              <a:rPr lang="ru-RU" sz="4400" b="1" dirty="0" smtClean="0">
                <a:solidFill>
                  <a:srgbClr val="000000"/>
                </a:solidFill>
                <a:latin typeface="Times New Roman"/>
              </a:rPr>
              <a:t>Правила решения уравнения х</a:t>
            </a:r>
            <a:r>
              <a:rPr lang="ru-RU" sz="4400" b="1" baseline="30000" dirty="0" smtClean="0">
                <a:solidFill>
                  <a:srgbClr val="000000"/>
                </a:solidFill>
                <a:latin typeface="Times New Roman"/>
              </a:rPr>
              <a:t>2 </a:t>
            </a:r>
            <a:r>
              <a:rPr lang="ru-RU" sz="4400" b="1" dirty="0" smtClean="0">
                <a:solidFill>
                  <a:srgbClr val="000000"/>
                </a:solidFill>
                <a:latin typeface="Times New Roman"/>
              </a:rPr>
              <a:t>= а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.</a:t>
            </a:r>
            <a:br>
              <a:rPr lang="ru-RU" b="1" dirty="0" smtClean="0">
                <a:solidFill>
                  <a:srgbClr val="000000"/>
                </a:solidFill>
                <a:latin typeface="Times New Roman"/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214282" y="1857364"/>
            <a:ext cx="8719406" cy="3500462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ru-RU" dirty="0" smtClean="0"/>
          </a:p>
          <a:p>
            <a:pPr>
              <a:lnSpc>
                <a:spcPct val="150000"/>
              </a:lnSpc>
              <a:buNone/>
            </a:pPr>
            <a:endParaRPr lang="ru-RU" dirty="0" smtClean="0"/>
          </a:p>
          <a:p>
            <a:pPr>
              <a:lnSpc>
                <a:spcPct val="150000"/>
              </a:lnSpc>
              <a:buNone/>
            </a:pPr>
            <a:endParaRPr lang="ru-RU" dirty="0" smtClean="0"/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/>
              <a:t>Если а</a:t>
            </a:r>
            <a:r>
              <a:rPr lang="en-US" dirty="0" smtClean="0"/>
              <a:t>&gt;0, </a:t>
            </a:r>
            <a:r>
              <a:rPr lang="ru-RU" dirty="0" smtClean="0"/>
              <a:t>то уравнение   </a:t>
            </a:r>
            <a:r>
              <a:rPr lang="en-US" dirty="0" smtClean="0"/>
              <a:t> </a:t>
            </a:r>
            <a:r>
              <a:rPr lang="ru-RU" dirty="0" smtClean="0"/>
              <a:t>имеет </a:t>
            </a: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solidFill>
                  <a:srgbClr val="FF0000"/>
                </a:solidFill>
              </a:rPr>
              <a:t>два корня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lang="ru-RU" baseline="-300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        ,  х</a:t>
            </a:r>
            <a:r>
              <a:rPr lang="ru-RU" baseline="-300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endParaRPr lang="ru-RU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517650" y="1397000"/>
          <a:ext cx="1109663" cy="1228725"/>
        </p:xfrm>
        <a:graphic>
          <a:graphicData uri="http://schemas.openxmlformats.org/presentationml/2006/ole">
            <p:oleObj spid="_x0000_s44034" name="Документ" r:id="rId4" imgW="1110317" imgH="1228361" progId="Word.Document.12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2000232" y="1930400"/>
          <a:ext cx="5434031" cy="2270091"/>
        </p:xfrm>
        <a:graphic>
          <a:graphicData uri="http://schemas.openxmlformats.org/presentationml/2006/ole">
            <p:oleObj spid="_x0000_s44035" name="Документ" r:id="rId5" imgW="6139647" imgH="2574421" progId="Word.Document.12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4000496" y="4572008"/>
          <a:ext cx="1236663" cy="930275"/>
        </p:xfrm>
        <a:graphic>
          <a:graphicData uri="http://schemas.openxmlformats.org/presentationml/2006/ole">
            <p:oleObj spid="_x0000_s44038" name="Документ" r:id="rId6" imgW="2010231" imgH="1499810" progId="Word.Document.12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2214546" y="4500570"/>
          <a:ext cx="1099477" cy="928694"/>
        </p:xfrm>
        <a:graphic>
          <a:graphicData uri="http://schemas.openxmlformats.org/presentationml/2006/ole">
            <p:oleObj spid="_x0000_s44040" name="Документ" r:id="rId7" imgW="1727763" imgH="145912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мамина школа\img1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2844" y="642918"/>
            <a:ext cx="8790844" cy="5643602"/>
          </a:xfrm>
        </p:spPr>
        <p:txBody>
          <a:bodyPr/>
          <a:lstStyle/>
          <a:p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929190" y="3857628"/>
            <a:ext cx="4004498" cy="1500198"/>
          </a:xfrm>
          <a:ln>
            <a:solidFill>
              <a:srgbClr val="FFFF00"/>
            </a:solidFill>
          </a:ln>
        </p:spPr>
        <p:txBody>
          <a:bodyPr/>
          <a:lstStyle/>
          <a:p>
            <a:pPr algn="r">
              <a:buNone/>
            </a:pPr>
            <a:endParaRPr lang="ru-RU" sz="1800" dirty="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45207" y="684870"/>
            <a:ext cx="4253586" cy="5488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>
          <a:xfrm rot="10800000" flipH="1">
            <a:off x="2643174" y="3857628"/>
            <a:ext cx="4253586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3714744" y="3857628"/>
            <a:ext cx="142876" cy="714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flipV="1">
            <a:off x="5286380" y="3857628"/>
            <a:ext cx="142876" cy="714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>
            <a:stCxn id="12" idx="3"/>
          </p:cNvCxnSpPr>
          <p:nvPr/>
        </p:nvCxnSpPr>
        <p:spPr>
          <a:xfrm rot="16200000" flipH="1">
            <a:off x="3148471" y="4505801"/>
            <a:ext cx="1224908" cy="5051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4730569" y="4484877"/>
            <a:ext cx="1275422" cy="209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5357826"/>
            <a:ext cx="409575" cy="51435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</p:pic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5429264"/>
            <a:ext cx="676275" cy="514350"/>
          </a:xfrm>
          <a:prstGeom prst="rect">
            <a:avLst/>
          </a:prstGeom>
          <a:solidFill>
            <a:srgbClr val="FFC00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мамина школа\img1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642918"/>
            <a:ext cx="7498080" cy="1285884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Решите уравнения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Содержимое 7"/>
          <p:cNvGraphicFramePr>
            <a:graphicFrameLocks noChangeAspect="1"/>
          </p:cNvGraphicFramePr>
          <p:nvPr>
            <p:ph sz="half" idx="2"/>
          </p:nvPr>
        </p:nvGraphicFramePr>
        <p:xfrm>
          <a:off x="1490663" y="1901825"/>
          <a:ext cx="5316537" cy="4664075"/>
        </p:xfrm>
        <a:graphic>
          <a:graphicData uri="http://schemas.openxmlformats.org/presentationml/2006/ole">
            <p:oleObj spid="_x0000_s38913" name="Документ" r:id="rId4" imgW="7505578" imgH="6585603" progId="Word.Document.12">
              <p:embed/>
            </p:oleObj>
          </a:graphicData>
        </a:graphic>
      </p:graphicFrame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0"/>
            <a:ext cx="2535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мамина школа\img1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642918"/>
            <a:ext cx="7498080" cy="464347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/>
              <a:t>- Сегодня на уроке я повторил… </a:t>
            </a:r>
            <a:br>
              <a:rPr lang="ru-RU" sz="3200" dirty="0" smtClean="0"/>
            </a:br>
            <a:r>
              <a:rPr lang="ru-RU" sz="3200" dirty="0" smtClean="0"/>
              <a:t>- Сегодня на уроке я узнал…</a:t>
            </a:r>
            <a:br>
              <a:rPr lang="ru-RU" sz="3200" dirty="0" smtClean="0"/>
            </a:br>
            <a:r>
              <a:rPr lang="ru-RU" sz="3200" dirty="0" smtClean="0"/>
              <a:t>- Сегодня на уроке я научился…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548</TotalTime>
  <Words>98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Солнцестояние</vt:lpstr>
      <vt:lpstr>Формула</vt:lpstr>
      <vt:lpstr>Документ</vt:lpstr>
      <vt:lpstr>Уравнение </vt:lpstr>
      <vt:lpstr>Устный счет</vt:lpstr>
      <vt:lpstr>Решите уравнение</vt:lpstr>
      <vt:lpstr> Правила решения уравнения х2 = а. </vt:lpstr>
      <vt:lpstr> Правила решения уравнения х2 = а. </vt:lpstr>
      <vt:lpstr> Правила решения уравнения х2 = а. </vt:lpstr>
      <vt:lpstr>Слайд 7</vt:lpstr>
      <vt:lpstr>Решите уравнения</vt:lpstr>
      <vt:lpstr>- Сегодня на уроке я повторил…  - Сегодня на уроке я узнал… - Сегодня на уроке я научился…</vt:lpstr>
      <vt:lpstr>Домашняя работа  №   322, 326, п.13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 5 тетрадей в клетку заплатили 40 руб. Сколько заплатят за 12 таких же тетрадей? </dc:title>
  <dc:creator>фф</dc:creator>
  <cp:lastModifiedBy>1</cp:lastModifiedBy>
  <cp:revision>73</cp:revision>
  <dcterms:created xsi:type="dcterms:W3CDTF">2014-01-08T16:03:50Z</dcterms:created>
  <dcterms:modified xsi:type="dcterms:W3CDTF">2015-11-29T17:39:12Z</dcterms:modified>
</cp:coreProperties>
</file>