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8" r:id="rId7"/>
    <p:sldId id="267" r:id="rId8"/>
    <p:sldId id="266" r:id="rId9"/>
    <p:sldId id="265" r:id="rId10"/>
    <p:sldId id="263" r:id="rId11"/>
    <p:sldId id="264" r:id="rId12"/>
    <p:sldId id="26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3300"/>
    <a:srgbClr val="990000"/>
    <a:srgbClr val="33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0310" autoAdjust="0"/>
  </p:normalViewPr>
  <p:slideViewPr>
    <p:cSldViewPr>
      <p:cViewPr varScale="1">
        <p:scale>
          <a:sx n="66" d="100"/>
          <a:sy n="66" d="100"/>
        </p:scale>
        <p:origin x="-15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93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6CD9F-501B-400E-8972-6BEED844CC30}" type="datetimeFigureOut">
              <a:rPr lang="ru-RU" smtClean="0"/>
              <a:pPr/>
              <a:t>09.04.2014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F26345-CDB1-4617-88FC-4144BE8FB9F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0F26345-CDB1-4617-88FC-4144BE8FB9FE}"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0F26345-CDB1-4617-88FC-4144BE8FB9FE}"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A5B3EC5-0957-44CE-A90C-D2C686F98B85}" type="datetimeFigureOut">
              <a:rPr lang="ru-RU" smtClean="0"/>
              <a:pPr/>
              <a:t>09.04.2014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7DAD63-427C-4542-A88C-4A010E36E336}" type="slidenum">
              <a:rPr lang="ru-RU" smtClean="0"/>
              <a:pPr/>
              <a:t>‹#›</a:t>
            </a:fld>
            <a:endParaRPr lang="ru-RU"/>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5B3EC5-0957-44CE-A90C-D2C686F98B85}" type="datetimeFigureOut">
              <a:rPr lang="ru-RU" smtClean="0"/>
              <a:pPr/>
              <a:t>09.04.2014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7DAD63-427C-4542-A88C-4A010E36E336}" type="slidenum">
              <a:rPr lang="ru-RU" smtClean="0"/>
              <a:pPr/>
              <a:t>‹#›</a:t>
            </a:fld>
            <a:endParaRPr lang="ru-RU"/>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5B3EC5-0957-44CE-A90C-D2C686F98B85}" type="datetimeFigureOut">
              <a:rPr lang="ru-RU" smtClean="0"/>
              <a:pPr/>
              <a:t>09.04.2014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7DAD63-427C-4542-A88C-4A010E36E336}" type="slidenum">
              <a:rPr lang="ru-RU" smtClean="0"/>
              <a:pPr/>
              <a:t>‹#›</a:t>
            </a:fld>
            <a:endParaRPr lang="ru-RU"/>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5B3EC5-0957-44CE-A90C-D2C686F98B85}" type="datetimeFigureOut">
              <a:rPr lang="ru-RU" smtClean="0"/>
              <a:pPr/>
              <a:t>09.04.2014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7DAD63-427C-4542-A88C-4A010E36E336}" type="slidenum">
              <a:rPr lang="ru-RU" smtClean="0"/>
              <a:pPr/>
              <a:t>‹#›</a:t>
            </a:fld>
            <a:endParaRPr lang="ru-RU"/>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A5B3EC5-0957-44CE-A90C-D2C686F98B85}" type="datetimeFigureOut">
              <a:rPr lang="ru-RU" smtClean="0"/>
              <a:pPr/>
              <a:t>09.04.2014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7DAD63-427C-4542-A88C-4A010E36E336}" type="slidenum">
              <a:rPr lang="ru-RU" smtClean="0"/>
              <a:pPr/>
              <a:t>‹#›</a:t>
            </a:fld>
            <a:endParaRPr lang="ru-RU"/>
          </a:p>
        </p:txBody>
      </p:sp>
    </p:spTree>
  </p:cSld>
  <p:clrMapOvr>
    <a:masterClrMapping/>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A5B3EC5-0957-44CE-A90C-D2C686F98B85}" type="datetimeFigureOut">
              <a:rPr lang="ru-RU" smtClean="0"/>
              <a:pPr/>
              <a:t>09.04.2014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A7DAD63-427C-4542-A88C-4A010E36E336}" type="slidenum">
              <a:rPr lang="ru-RU" smtClean="0"/>
              <a:pPr/>
              <a:t>‹#›</a:t>
            </a:fld>
            <a:endParaRPr lang="ru-RU"/>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A5B3EC5-0957-44CE-A90C-D2C686F98B85}" type="datetimeFigureOut">
              <a:rPr lang="ru-RU" smtClean="0"/>
              <a:pPr/>
              <a:t>09.04.2014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A7DAD63-427C-4542-A88C-4A010E36E336}" type="slidenum">
              <a:rPr lang="ru-RU" smtClean="0"/>
              <a:pPr/>
              <a:t>‹#›</a:t>
            </a:fld>
            <a:endParaRPr lang="ru-RU"/>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A5B3EC5-0957-44CE-A90C-D2C686F98B85}" type="datetimeFigureOut">
              <a:rPr lang="ru-RU" smtClean="0"/>
              <a:pPr/>
              <a:t>09.04.2014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A7DAD63-427C-4542-A88C-4A010E36E336}" type="slidenum">
              <a:rPr lang="ru-RU" smtClean="0"/>
              <a:pPr/>
              <a:t>‹#›</a:t>
            </a:fld>
            <a:endParaRPr lang="ru-RU"/>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A5B3EC5-0957-44CE-A90C-D2C686F98B85}" type="datetimeFigureOut">
              <a:rPr lang="ru-RU" smtClean="0"/>
              <a:pPr/>
              <a:t>09.04.2014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A7DAD63-427C-4542-A88C-4A010E36E336}" type="slidenum">
              <a:rPr lang="ru-RU" smtClean="0"/>
              <a:pPr/>
              <a:t>‹#›</a:t>
            </a:fld>
            <a:endParaRPr lang="ru-RU"/>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A5B3EC5-0957-44CE-A90C-D2C686F98B85}" type="datetimeFigureOut">
              <a:rPr lang="ru-RU" smtClean="0"/>
              <a:pPr/>
              <a:t>09.04.2014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A7DAD63-427C-4542-A88C-4A010E36E336}" type="slidenum">
              <a:rPr lang="ru-RU" smtClean="0"/>
              <a:pPr/>
              <a:t>‹#›</a:t>
            </a:fld>
            <a:endParaRPr lang="ru-RU"/>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A5B3EC5-0957-44CE-A90C-D2C686F98B85}" type="datetimeFigureOut">
              <a:rPr lang="ru-RU" smtClean="0"/>
              <a:pPr/>
              <a:t>09.04.2014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A7DAD63-427C-4542-A88C-4A010E36E336}" type="slidenum">
              <a:rPr lang="ru-RU" smtClean="0"/>
              <a:pPr/>
              <a:t>‹#›</a:t>
            </a:fld>
            <a:endParaRPr lang="ru-RU"/>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5B3EC5-0957-44CE-A90C-D2C686F98B85}" type="datetimeFigureOut">
              <a:rPr lang="ru-RU" smtClean="0"/>
              <a:pPr/>
              <a:t>09.04.2014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DAD63-427C-4542-A88C-4A010E36E33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8"/>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C:\Users\USER\Desktop\kalendar-fon-dlya-prezentacij.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TextBox 4"/>
          <p:cNvSpPr txBox="1"/>
          <p:nvPr/>
        </p:nvSpPr>
        <p:spPr>
          <a:xfrm>
            <a:off x="1187624" y="1844824"/>
            <a:ext cx="6984776" cy="3939540"/>
          </a:xfrm>
          <a:prstGeom prst="rect">
            <a:avLst/>
          </a:prstGeom>
          <a:noFill/>
        </p:spPr>
        <p:txBody>
          <a:bodyPr wrap="square" rtlCol="0">
            <a:spAutoFit/>
          </a:bodyPr>
          <a:lstStyle/>
          <a:p>
            <a:r>
              <a:rPr lang="ru-RU" sz="5400" b="1" i="1" u="sng" dirty="0" smtClean="0">
                <a:solidFill>
                  <a:srgbClr val="FF0000"/>
                </a:solidFill>
                <a:latin typeface="Times New Roman" pitchFamily="18" charset="0"/>
                <a:cs typeface="Times New Roman" pitchFamily="18" charset="0"/>
              </a:rPr>
              <a:t>Каша – пища наша!</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algn="r"/>
            <a:r>
              <a:rPr lang="ru-RU" sz="2000" b="1" i="1" dirty="0" smtClean="0">
                <a:latin typeface="Times New Roman" pitchFamily="18" charset="0"/>
                <a:cs typeface="Times New Roman" pitchFamily="18" charset="0"/>
              </a:rPr>
              <a:t>Автор: </a:t>
            </a:r>
            <a:r>
              <a:rPr lang="ru-RU" sz="2000" b="1" i="1" dirty="0" err="1" smtClean="0">
                <a:latin typeface="Times New Roman" pitchFamily="18" charset="0"/>
                <a:cs typeface="Times New Roman" pitchFamily="18" charset="0"/>
              </a:rPr>
              <a:t>Зародина</a:t>
            </a:r>
            <a:r>
              <a:rPr lang="ru-RU" sz="2000" b="1" i="1" dirty="0" smtClean="0">
                <a:latin typeface="Times New Roman" pitchFamily="18" charset="0"/>
                <a:cs typeface="Times New Roman" pitchFamily="18" charset="0"/>
              </a:rPr>
              <a:t> Надежда </a:t>
            </a:r>
          </a:p>
          <a:p>
            <a:pPr algn="r"/>
            <a:r>
              <a:rPr lang="ru-RU" sz="2000" b="1" i="1" dirty="0" smtClean="0">
                <a:latin typeface="Times New Roman" pitchFamily="18" charset="0"/>
                <a:cs typeface="Times New Roman" pitchFamily="18" charset="0"/>
              </a:rPr>
              <a:t>учащаяся 5 класса </a:t>
            </a:r>
          </a:p>
          <a:p>
            <a:pPr algn="r"/>
            <a:r>
              <a:rPr lang="ru-RU" sz="2000" b="1" i="1" dirty="0" smtClean="0">
                <a:latin typeface="Times New Roman" pitchFamily="18" charset="0"/>
                <a:cs typeface="Times New Roman" pitchFamily="18" charset="0"/>
              </a:rPr>
              <a:t>МБОУ  СОШ с. Пилюгино </a:t>
            </a:r>
          </a:p>
          <a:p>
            <a:pPr algn="r"/>
            <a:r>
              <a:rPr lang="ru-RU" sz="2000" b="1" i="1" dirty="0" smtClean="0">
                <a:latin typeface="Times New Roman" pitchFamily="18" charset="0"/>
                <a:cs typeface="Times New Roman" pitchFamily="18" charset="0"/>
              </a:rPr>
              <a:t>Руководитель: </a:t>
            </a:r>
            <a:r>
              <a:rPr lang="ru-RU" sz="2000" b="1" i="1" dirty="0" err="1" smtClean="0">
                <a:latin typeface="Times New Roman" pitchFamily="18" charset="0"/>
                <a:cs typeface="Times New Roman" pitchFamily="18" charset="0"/>
              </a:rPr>
              <a:t>Зародина</a:t>
            </a:r>
            <a:r>
              <a:rPr lang="ru-RU" sz="2000" b="1" i="1" dirty="0" smtClean="0">
                <a:latin typeface="Times New Roman" pitchFamily="18" charset="0"/>
                <a:cs typeface="Times New Roman" pitchFamily="18" charset="0"/>
              </a:rPr>
              <a:t> О.В. </a:t>
            </a:r>
            <a:endParaRPr lang="en-US" sz="2000" b="1" i="1" dirty="0" smtClean="0">
              <a:latin typeface="Times New Roman" pitchFamily="18" charset="0"/>
              <a:cs typeface="Times New Roman" pitchFamily="18" charset="0"/>
            </a:endParaRPr>
          </a:p>
          <a:p>
            <a:pPr algn="r"/>
            <a:r>
              <a:rPr lang="ru-RU" sz="2000" b="1" i="1" dirty="0" smtClean="0">
                <a:latin typeface="Times New Roman" pitchFamily="18" charset="0"/>
                <a:cs typeface="Times New Roman" pitchFamily="18" charset="0"/>
              </a:rPr>
              <a:t>Учитель начальных классов </a:t>
            </a:r>
          </a:p>
          <a:p>
            <a:pPr algn="r"/>
            <a:r>
              <a:rPr lang="ru-RU" sz="2000" b="1" i="1" dirty="0" smtClean="0">
                <a:latin typeface="Times New Roman" pitchFamily="18" charset="0"/>
                <a:cs typeface="Times New Roman" pitchFamily="18" charset="0"/>
              </a:rPr>
              <a:t>МБОУ СОШ с. Пилюгино </a:t>
            </a:r>
            <a:endParaRPr lang="en-US" sz="2000" b="1" i="1" dirty="0" smtClean="0">
              <a:latin typeface="Times New Roman" pitchFamily="18" charset="0"/>
              <a:cs typeface="Times New Roman" pitchFamily="18" charset="0"/>
            </a:endParaRPr>
          </a:p>
          <a:p>
            <a:pPr algn="r"/>
            <a:r>
              <a:rPr lang="ru-RU" sz="2000" b="1" i="1" dirty="0" err="1" smtClean="0">
                <a:latin typeface="Times New Roman" pitchFamily="18" charset="0"/>
                <a:cs typeface="Times New Roman" pitchFamily="18" charset="0"/>
              </a:rPr>
              <a:t>Балтайского</a:t>
            </a:r>
            <a:r>
              <a:rPr lang="ru-RU" sz="2000" b="1" i="1" dirty="0" smtClean="0">
                <a:latin typeface="Times New Roman" pitchFamily="18" charset="0"/>
                <a:cs typeface="Times New Roman" pitchFamily="18" charset="0"/>
              </a:rPr>
              <a:t> муниципального района </a:t>
            </a:r>
            <a:endParaRPr lang="en-US" sz="2000" b="1" i="1" dirty="0" smtClean="0">
              <a:latin typeface="Times New Roman" pitchFamily="18" charset="0"/>
              <a:cs typeface="Times New Roman" pitchFamily="18" charset="0"/>
            </a:endParaRPr>
          </a:p>
          <a:p>
            <a:pPr algn="r"/>
            <a:r>
              <a:rPr lang="ru-RU" sz="2000" b="1" i="1" dirty="0" smtClean="0">
                <a:latin typeface="Times New Roman" pitchFamily="18" charset="0"/>
                <a:cs typeface="Times New Roman" pitchFamily="18" charset="0"/>
              </a:rPr>
              <a:t>Саратовской области </a:t>
            </a:r>
            <a:endParaRPr lang="ru-RU" sz="2000" b="1" i="1"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USER\Desktop\kalendar-fon-dlya-prezentacij.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рямоугольник 4"/>
          <p:cNvSpPr/>
          <p:nvPr/>
        </p:nvSpPr>
        <p:spPr>
          <a:xfrm>
            <a:off x="251520" y="4549676"/>
            <a:ext cx="4464496" cy="2308324"/>
          </a:xfrm>
          <a:prstGeom prst="rect">
            <a:avLst/>
          </a:prstGeom>
        </p:spPr>
        <p:txBody>
          <a:bodyPr wrap="square">
            <a:spAutoFit/>
          </a:bodyPr>
          <a:lstStyle/>
          <a:p>
            <a:r>
              <a:rPr lang="ru-RU" dirty="0" smtClean="0">
                <a:latin typeface="Times New Roman" pitchFamily="18" charset="0"/>
                <a:cs typeface="Times New Roman" pitchFamily="18" charset="0"/>
              </a:rPr>
              <a:t>Польза </a:t>
            </a:r>
            <a:r>
              <a:rPr lang="ru-RU" dirty="0">
                <a:latin typeface="Times New Roman" pitchFamily="18" charset="0"/>
                <a:cs typeface="Times New Roman" pitchFamily="18" charset="0"/>
              </a:rPr>
              <a:t>манной </a:t>
            </a:r>
            <a:r>
              <a:rPr lang="ru-RU" dirty="0" smtClean="0">
                <a:latin typeface="Times New Roman" pitchFamily="18" charset="0"/>
                <a:cs typeface="Times New Roman" pitchFamily="18" charset="0"/>
              </a:rPr>
              <a:t>к</a:t>
            </a:r>
            <a:r>
              <a:rPr lang="ru-RU" dirty="0" smtClean="0">
                <a:solidFill>
                  <a:schemeClr val="bg2">
                    <a:lumMod val="10000"/>
                  </a:schemeClr>
                </a:solidFill>
                <a:latin typeface="Times New Roman" pitchFamily="18" charset="0"/>
                <a:cs typeface="Times New Roman" pitchFamily="18" charset="0"/>
              </a:rPr>
              <a:t>аши</a:t>
            </a:r>
            <a:r>
              <a:rPr lang="ru-RU" dirty="0">
                <a:solidFill>
                  <a:schemeClr val="bg2">
                    <a:lumMod val="10000"/>
                  </a:schemeClr>
                </a:solidFill>
                <a:latin typeface="Times New Roman" pitchFamily="18" charset="0"/>
                <a:cs typeface="Times New Roman" pitchFamily="18" charset="0"/>
              </a:rPr>
              <a:t> </a:t>
            </a:r>
            <a:r>
              <a:rPr lang="ru-RU" dirty="0">
                <a:latin typeface="Times New Roman" pitchFamily="18" charset="0"/>
                <a:cs typeface="Times New Roman" pitchFamily="18" charset="0"/>
              </a:rPr>
              <a:t>в улучшении состояния костей и зубов, а кроме того, желудка и мышц. Манная каша – очень калорийное блюдо, поэтому если употребляют регулярно и умеренно, то организм обеспечивается необходимой энергией, а набора лишнего веса не происходит.</a:t>
            </a:r>
          </a:p>
        </p:txBody>
      </p:sp>
      <p:sp>
        <p:nvSpPr>
          <p:cNvPr id="6" name="Прямоугольник 5"/>
          <p:cNvSpPr/>
          <p:nvPr/>
        </p:nvSpPr>
        <p:spPr>
          <a:xfrm>
            <a:off x="323528" y="2780928"/>
            <a:ext cx="4248472" cy="1754326"/>
          </a:xfrm>
          <a:prstGeom prst="rect">
            <a:avLst/>
          </a:prstGeom>
        </p:spPr>
        <p:txBody>
          <a:bodyPr wrap="square">
            <a:spAutoFit/>
          </a:bodyPr>
          <a:lstStyle/>
          <a:p>
            <a:r>
              <a:rPr lang="ru-RU" dirty="0" smtClean="0">
                <a:latin typeface="Times New Roman" pitchFamily="18" charset="0"/>
                <a:cs typeface="Times New Roman" pitchFamily="18" charset="0"/>
              </a:rPr>
              <a:t>Издавна считали, что манная каша очень полезна</a:t>
            </a:r>
            <a:r>
              <a:rPr lang="ru-RU" dirty="0">
                <a:latin typeface="Times New Roman" pitchFamily="18" charset="0"/>
                <a:cs typeface="Times New Roman" pitchFamily="18" charset="0"/>
              </a:rPr>
              <a:t> для растущего детского организма. И сказать, что это совершенно не так, — нельзя. Каша действительно полезна </a:t>
            </a:r>
            <a:r>
              <a:rPr lang="ru-RU" dirty="0" smtClean="0">
                <a:latin typeface="Times New Roman" pitchFamily="18" charset="0"/>
                <a:cs typeface="Times New Roman" pitchFamily="18" charset="0"/>
              </a:rPr>
              <a:t>детям и взрослым.</a:t>
            </a:r>
            <a:endParaRPr lang="ru-RU" dirty="0">
              <a:latin typeface="Times New Roman" pitchFamily="18" charset="0"/>
              <a:cs typeface="Times New Roman" pitchFamily="18" charset="0"/>
            </a:endParaRPr>
          </a:p>
        </p:txBody>
      </p:sp>
      <p:sp>
        <p:nvSpPr>
          <p:cNvPr id="7" name="TextBox 6"/>
          <p:cNvSpPr txBox="1"/>
          <p:nvPr/>
        </p:nvSpPr>
        <p:spPr>
          <a:xfrm>
            <a:off x="-900608" y="2060848"/>
            <a:ext cx="7416824" cy="461665"/>
          </a:xfrm>
          <a:prstGeom prst="rect">
            <a:avLst/>
          </a:prstGeom>
          <a:noFill/>
        </p:spPr>
        <p:txBody>
          <a:bodyPr wrap="square" rtlCol="0">
            <a:spAutoFit/>
          </a:bodyPr>
          <a:lstStyle/>
          <a:p>
            <a:pPr algn="ctr"/>
            <a:r>
              <a:rPr lang="ru-RU" sz="2400" dirty="0" smtClean="0">
                <a:solidFill>
                  <a:srgbClr val="FF0000"/>
                </a:solidFill>
                <a:latin typeface="Times New Roman" pitchFamily="18" charset="0"/>
                <a:cs typeface="Times New Roman" pitchFamily="18" charset="0"/>
              </a:rPr>
              <a:t>Манная каша  - для зубов и костей</a:t>
            </a:r>
            <a:endParaRPr lang="ru-RU" sz="2400" dirty="0">
              <a:solidFill>
                <a:srgbClr val="FF0000"/>
              </a:solidFill>
              <a:latin typeface="Times New Roman" pitchFamily="18" charset="0"/>
              <a:cs typeface="Times New Roman" pitchFamily="18" charset="0"/>
            </a:endParaRPr>
          </a:p>
        </p:txBody>
      </p:sp>
      <p:pic>
        <p:nvPicPr>
          <p:cNvPr id="10242" name="Picture 2" descr="C:\Users\USER\Desktop\45jzjkynde.jpg"/>
          <p:cNvPicPr>
            <a:picLocks noChangeAspect="1" noChangeArrowheads="1"/>
          </p:cNvPicPr>
          <p:nvPr/>
        </p:nvPicPr>
        <p:blipFill>
          <a:blip r:embed="rId3" cstate="print"/>
          <a:srcRect/>
          <a:stretch>
            <a:fillRect/>
          </a:stretch>
        </p:blipFill>
        <p:spPr bwMode="auto">
          <a:xfrm>
            <a:off x="4576545" y="2564904"/>
            <a:ext cx="4567455" cy="4293096"/>
          </a:xfrm>
          <a:prstGeom prst="rect">
            <a:avLst/>
          </a:prstGeom>
          <a:noFill/>
        </p:spPr>
      </p:pic>
    </p:spTree>
  </p:cSld>
  <p:clrMapOvr>
    <a:masterClrMapping/>
  </p:clrMapOvr>
  <p:transition spd="slow">
    <p:cover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USER\Desktop\kalendar-fon-dlya-prezentacij.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1268" name="Picture 4" descr="C:\Users\USER\Desktop\633792.jpg"/>
          <p:cNvPicPr>
            <a:picLocks noChangeAspect="1" noChangeArrowheads="1"/>
          </p:cNvPicPr>
          <p:nvPr/>
        </p:nvPicPr>
        <p:blipFill>
          <a:blip r:embed="rId3" cstate="print"/>
          <a:srcRect/>
          <a:stretch>
            <a:fillRect/>
          </a:stretch>
        </p:blipFill>
        <p:spPr bwMode="auto">
          <a:xfrm>
            <a:off x="0" y="2708920"/>
            <a:ext cx="3995936" cy="4149080"/>
          </a:xfrm>
          <a:prstGeom prst="rect">
            <a:avLst/>
          </a:prstGeom>
          <a:noFill/>
        </p:spPr>
      </p:pic>
      <p:sp>
        <p:nvSpPr>
          <p:cNvPr id="2049" name="Rectangle 1"/>
          <p:cNvSpPr>
            <a:spLocks noChangeArrowheads="1"/>
          </p:cNvSpPr>
          <p:nvPr/>
        </p:nvSpPr>
        <p:spPr bwMode="auto">
          <a:xfrm>
            <a:off x="3995936" y="1689047"/>
            <a:ext cx="468052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Гороховая каша </a:t>
            </a:r>
            <a:r>
              <a:rPr kumimoji="0" lang="ru-RU"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для молодости и здоровья кожи.</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Каша из гороха -  очень питательное, сытное, калорийное блюдо. Она незаменима для людей, которые занимаются спортом, подвергаются сильным физическим нагрузкам. Им рекомендуется употреблять его для восстановления сил и потраченной энергии. Благодаря наличию растительного белка, каша из гороха способствует быстрому мышечному росту. </a:t>
            </a:r>
            <a:br>
              <a:rPr kumimoji="0" lang="ru-RU"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ru-RU"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Она полезна тем, кто страдает перепадами давления, малокровием, анемией.</a:t>
            </a:r>
            <a:br>
              <a:rPr kumimoji="0" lang="ru-RU"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ru-RU"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При регулярном  употреблении гороховой каши сохраняется молодость</a:t>
            </a:r>
            <a:r>
              <a:rPr lang="ru-RU" b="1" dirty="0" smtClean="0">
                <a:solidFill>
                  <a:srgbClr val="000000"/>
                </a:solidFill>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cover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USER\Desktop\kalendar-fon-dlya-prezentacij.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рямоугольник 4"/>
          <p:cNvSpPr/>
          <p:nvPr/>
        </p:nvSpPr>
        <p:spPr>
          <a:xfrm>
            <a:off x="395536" y="2708920"/>
            <a:ext cx="8280920" cy="3416320"/>
          </a:xfrm>
          <a:prstGeom prst="rect">
            <a:avLst/>
          </a:prstGeom>
        </p:spPr>
        <p:txBody>
          <a:bodyPr wrap="square">
            <a:spAutoFit/>
          </a:bodyPr>
          <a:lstStyle/>
          <a:p>
            <a:pPr algn="ctr"/>
            <a:r>
              <a:rPr lang="ru-RU" sz="2400" dirty="0" smtClean="0">
                <a:latin typeface="Times New Roman" pitchFamily="18" charset="0"/>
                <a:cs typeface="Times New Roman" pitchFamily="18" charset="0"/>
              </a:rPr>
              <a:t> в </a:t>
            </a:r>
            <a:r>
              <a:rPr lang="ru-RU" sz="2400" dirty="0">
                <a:latin typeface="Times New Roman" pitchFamily="18" charset="0"/>
                <a:cs typeface="Times New Roman" pitchFamily="18" charset="0"/>
              </a:rPr>
              <a:t>рационе каждого ребенка и взрослого должна быть</a:t>
            </a:r>
            <a:r>
              <a:rPr lang="ru-RU" sz="2400" b="1" dirty="0">
                <a:latin typeface="Times New Roman" pitchFamily="18" charset="0"/>
                <a:cs typeface="Times New Roman" pitchFamily="18" charset="0"/>
              </a:rPr>
              <a:t> «утренняя каша»</a:t>
            </a:r>
            <a:r>
              <a:rPr lang="ru-RU" sz="2400" dirty="0">
                <a:latin typeface="Times New Roman" pitchFamily="18" charset="0"/>
                <a:cs typeface="Times New Roman" pitchFamily="18" charset="0"/>
              </a:rPr>
              <a:t>. Потому что она надолго сохраняет чувство сытости, не создает дополнительной нагрузки на желудок, снабжает организм питательными веществами, приучает человека соблюдать режим питания, заставляет организм проснуться, повышает концентрация внимания на весь день. </a:t>
            </a:r>
          </a:p>
          <a:p>
            <a:pPr algn="ctr"/>
            <a:r>
              <a:rPr lang="ru-RU" sz="2400" dirty="0" smtClean="0"/>
              <a:t/>
            </a:r>
            <a:br>
              <a:rPr lang="ru-RU" sz="2400" dirty="0" smtClean="0"/>
            </a:br>
            <a:endParaRPr lang="ru-RU" sz="2400" dirty="0"/>
          </a:p>
        </p:txBody>
      </p:sp>
      <p:sp>
        <p:nvSpPr>
          <p:cNvPr id="6" name="TextBox 5"/>
          <p:cNvSpPr txBox="1"/>
          <p:nvPr/>
        </p:nvSpPr>
        <p:spPr>
          <a:xfrm>
            <a:off x="2195736" y="2060848"/>
            <a:ext cx="4320480" cy="646331"/>
          </a:xfrm>
          <a:prstGeom prst="rect">
            <a:avLst/>
          </a:prstGeom>
          <a:noFill/>
        </p:spPr>
        <p:txBody>
          <a:bodyPr wrap="square" rtlCol="0">
            <a:spAutoFit/>
          </a:bodyPr>
          <a:lstStyle/>
          <a:p>
            <a:pPr algn="ctr"/>
            <a:r>
              <a:rPr lang="ru-RU" sz="3600" dirty="0" smtClean="0">
                <a:solidFill>
                  <a:srgbClr val="FF0000"/>
                </a:solidFill>
                <a:latin typeface="Times New Roman" pitchFamily="18" charset="0"/>
                <a:cs typeface="Times New Roman" pitchFamily="18" charset="0"/>
              </a:rPr>
              <a:t>Сделаем вывод:</a:t>
            </a:r>
            <a:endParaRPr lang="ru-RU" sz="3600" dirty="0">
              <a:solidFill>
                <a:srgbClr val="FF0000"/>
              </a:solidFill>
              <a:latin typeface="Times New Roman" pitchFamily="18" charset="0"/>
              <a:cs typeface="Times New Roman" pitchFamily="18" charset="0"/>
            </a:endParaRPr>
          </a:p>
        </p:txBody>
      </p:sp>
      <p:sp>
        <p:nvSpPr>
          <p:cNvPr id="7" name="Прямоугольник 6"/>
          <p:cNvSpPr/>
          <p:nvPr/>
        </p:nvSpPr>
        <p:spPr>
          <a:xfrm>
            <a:off x="467544" y="5373216"/>
            <a:ext cx="7920880" cy="1200329"/>
          </a:xfrm>
          <a:prstGeom prst="rect">
            <a:avLst/>
          </a:prstGeom>
        </p:spPr>
        <p:txBody>
          <a:bodyPr wrap="square">
            <a:spAutoFit/>
          </a:bodyPr>
          <a:lstStyle/>
          <a:p>
            <a:pPr algn="ctr"/>
            <a:r>
              <a:rPr lang="ru-RU" sz="3600" i="1" dirty="0">
                <a:solidFill>
                  <a:srgbClr val="FF0000"/>
                </a:solidFill>
                <a:latin typeface="Times New Roman" pitchFamily="18" charset="0"/>
                <a:cs typeface="Times New Roman" pitchFamily="18" charset="0"/>
              </a:rPr>
              <a:t>Так что, выбирайте кашу на свой вкус и будете здоровы! </a:t>
            </a:r>
            <a:r>
              <a:rPr lang="ru-RU" sz="3600" dirty="0">
                <a:solidFill>
                  <a:srgbClr val="FF0000"/>
                </a:solidFill>
                <a:latin typeface="Times New Roman" pitchFamily="18" charset="0"/>
                <a:cs typeface="Times New Roman" pitchFamily="18" charset="0"/>
              </a:rPr>
              <a:t> </a:t>
            </a:r>
          </a:p>
        </p:txBody>
      </p:sp>
    </p:spTree>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USER\Desktop\kalendar-fon-dlya-prezentacij.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2050" name="Picture 2" descr="C:\Users\USER\Desktop\nevkusnaya-kasha_1920x1200.jpg"/>
          <p:cNvPicPr>
            <a:picLocks noChangeAspect="1" noChangeArrowheads="1"/>
          </p:cNvPicPr>
          <p:nvPr/>
        </p:nvPicPr>
        <p:blipFill>
          <a:blip r:embed="rId3" cstate="print"/>
          <a:srcRect/>
          <a:stretch>
            <a:fillRect/>
          </a:stretch>
        </p:blipFill>
        <p:spPr bwMode="auto">
          <a:xfrm>
            <a:off x="0" y="1556792"/>
            <a:ext cx="4456787" cy="3217540"/>
          </a:xfrm>
          <a:prstGeom prst="rect">
            <a:avLst/>
          </a:prstGeom>
          <a:noFill/>
        </p:spPr>
      </p:pic>
      <p:sp>
        <p:nvSpPr>
          <p:cNvPr id="6" name="Прямоугольник 5"/>
          <p:cNvSpPr/>
          <p:nvPr/>
        </p:nvSpPr>
        <p:spPr>
          <a:xfrm>
            <a:off x="539552" y="5157192"/>
            <a:ext cx="7920880" cy="1938992"/>
          </a:xfrm>
          <a:prstGeom prst="rect">
            <a:avLst/>
          </a:prstGeom>
        </p:spPr>
        <p:txBody>
          <a:bodyPr wrap="square">
            <a:spAutoFit/>
          </a:bodyPr>
          <a:lstStyle/>
          <a:p>
            <a:r>
              <a:rPr lang="ru-RU" sz="2400" dirty="0">
                <a:latin typeface="Times New Roman" pitchFamily="18" charset="0"/>
                <a:cs typeface="Times New Roman" pitchFamily="18" charset="0"/>
              </a:rPr>
              <a:t>Маленьким детям трудно понять, почему на завтрак нужно есть кашу, а не конфеты или чипсы. Хотя, даже, и не все взрослые догадываются, насколько полезна каша по утрам.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ransition spd="slow">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USER\Desktop\kalendar-fon-dlya-prezentacij.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рямоугольник 4"/>
          <p:cNvSpPr/>
          <p:nvPr/>
        </p:nvSpPr>
        <p:spPr>
          <a:xfrm>
            <a:off x="251520" y="1916832"/>
            <a:ext cx="3528392" cy="4832092"/>
          </a:xfrm>
          <a:prstGeom prst="rect">
            <a:avLst/>
          </a:prstGeom>
        </p:spPr>
        <p:txBody>
          <a:bodyPr wrap="square">
            <a:spAutoFit/>
          </a:bodyPr>
          <a:lstStyle/>
          <a:p>
            <a:r>
              <a:rPr lang="ru-RU" sz="2400" b="1" dirty="0">
                <a:solidFill>
                  <a:srgbClr val="FF3300"/>
                </a:solidFill>
                <a:latin typeface="Times New Roman" pitchFamily="18" charset="0"/>
                <a:cs typeface="Times New Roman" pitchFamily="18" charset="0"/>
              </a:rPr>
              <a:t>Каша</a:t>
            </a:r>
            <a:r>
              <a:rPr lang="ru-RU" sz="2200" dirty="0">
                <a:latin typeface="Times New Roman" pitchFamily="18" charset="0"/>
                <a:cs typeface="Times New Roman" pitchFamily="18" charset="0"/>
              </a:rPr>
              <a:t> – самое распространенное и почитаемое блюдо русской кухни: «Где каша, там и наши!» Каша – символ здоровья и благоденствия, предмет религиозного почитания на Руси</a:t>
            </a:r>
            <a:r>
              <a:rPr lang="ru-RU" sz="2200" dirty="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a:p>
            <a:r>
              <a:rPr lang="ru-RU" sz="2200" dirty="0">
                <a:latin typeface="Times New Roman" pitchFamily="18" charset="0"/>
                <a:cs typeface="Times New Roman" pitchFamily="18" charset="0"/>
              </a:rPr>
              <a:t> </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Кашу </a:t>
            </a:r>
            <a:r>
              <a:rPr lang="ru-RU" sz="2200" dirty="0">
                <a:latin typeface="Times New Roman" pitchFamily="18" charset="0"/>
                <a:cs typeface="Times New Roman" pitchFamily="18" charset="0"/>
              </a:rPr>
              <a:t>варили и в будни, и в праздники. Она занимала почетное место и на крестьянском столе, и на царском. </a:t>
            </a:r>
          </a:p>
        </p:txBody>
      </p:sp>
      <p:pic>
        <p:nvPicPr>
          <p:cNvPr id="3074" name="Picture 2" descr="C:\Users\USER\Desktop\1633417_html_m2fb21de0.jpg"/>
          <p:cNvPicPr>
            <a:picLocks noChangeAspect="1" noChangeArrowheads="1"/>
          </p:cNvPicPr>
          <p:nvPr/>
        </p:nvPicPr>
        <p:blipFill>
          <a:blip r:embed="rId3" cstate="print"/>
          <a:srcRect/>
          <a:stretch>
            <a:fillRect/>
          </a:stretch>
        </p:blipFill>
        <p:spPr bwMode="auto">
          <a:xfrm>
            <a:off x="4067944" y="2276872"/>
            <a:ext cx="4779961" cy="3401739"/>
          </a:xfrm>
          <a:prstGeom prst="rect">
            <a:avLst/>
          </a:prstGeom>
          <a:noFill/>
        </p:spPr>
      </p:pic>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USER\Desktop\kalendar-fon-dlya-prezentacij.jpg"/>
          <p:cNvPicPr>
            <a:picLocks noChangeAspect="1" noChangeArrowheads="1"/>
          </p:cNvPicPr>
          <p:nvPr/>
        </p:nvPicPr>
        <p:blipFill>
          <a:blip r:embed="rId2" cstate="print"/>
          <a:srcRect/>
          <a:stretch>
            <a:fillRect/>
          </a:stretch>
        </p:blipFill>
        <p:spPr bwMode="auto">
          <a:xfrm>
            <a:off x="-540568" y="0"/>
            <a:ext cx="9684568" cy="6858000"/>
          </a:xfrm>
          <a:prstGeom prst="rect">
            <a:avLst/>
          </a:prstGeom>
          <a:noFill/>
        </p:spPr>
      </p:pic>
      <p:sp>
        <p:nvSpPr>
          <p:cNvPr id="6" name="Прямоугольник 5"/>
          <p:cNvSpPr/>
          <p:nvPr/>
        </p:nvSpPr>
        <p:spPr>
          <a:xfrm>
            <a:off x="3599384" y="1772816"/>
            <a:ext cx="5544616" cy="4708981"/>
          </a:xfrm>
          <a:prstGeom prst="rect">
            <a:avLst/>
          </a:prstGeom>
        </p:spPr>
        <p:txBody>
          <a:bodyPr wrap="square">
            <a:spAutoFit/>
          </a:bodyPr>
          <a:lstStyle/>
          <a:p>
            <a:endParaRPr lang="ru-RU" sz="2000" b="1" dirty="0" smtClean="0">
              <a:solidFill>
                <a:schemeClr val="tx1">
                  <a:lumMod val="95000"/>
                  <a:lumOff val="5000"/>
                </a:schemeClr>
              </a:solidFill>
              <a:latin typeface="Times New Roman" pitchFamily="18" charset="0"/>
              <a:cs typeface="Times New Roman" pitchFamily="18" charset="0"/>
            </a:endParaRPr>
          </a:p>
          <a:p>
            <a:r>
              <a:rPr lang="ru-RU" sz="2000" b="1" dirty="0" smtClean="0">
                <a:solidFill>
                  <a:schemeClr val="tx1">
                    <a:lumMod val="95000"/>
                    <a:lumOff val="5000"/>
                  </a:schemeClr>
                </a:solidFill>
                <a:latin typeface="Times New Roman" pitchFamily="18" charset="0"/>
                <a:cs typeface="Times New Roman" pitchFamily="18" charset="0"/>
              </a:rPr>
              <a:t>Наши </a:t>
            </a:r>
            <a:r>
              <a:rPr lang="ru-RU" sz="2000" b="1" dirty="0">
                <a:solidFill>
                  <a:schemeClr val="tx1">
                    <a:lumMod val="95000"/>
                    <a:lumOff val="5000"/>
                  </a:schemeClr>
                </a:solidFill>
                <a:latin typeface="Times New Roman" pitchFamily="18" charset="0"/>
                <a:cs typeface="Times New Roman" pitchFamily="18" charset="0"/>
              </a:rPr>
              <a:t>предки готовили пищу в русской печке. Чтобы приготовить кашу крупу засыпали в глиняный горшок, заливали водой, добавляли сало (масло) и специи – соль, сахар, пряности. Горшок накрывали крышкой и оставляли в печке на остывающих углях до утра. К завтраку поспевала ароматная «</a:t>
            </a:r>
            <a:r>
              <a:rPr lang="ru-RU" sz="2000" b="1" dirty="0" err="1">
                <a:solidFill>
                  <a:schemeClr val="tx1">
                    <a:lumMod val="95000"/>
                    <a:lumOff val="5000"/>
                  </a:schemeClr>
                </a:solidFill>
                <a:latin typeface="Times New Roman" pitchFamily="18" charset="0"/>
                <a:cs typeface="Times New Roman" pitchFamily="18" charset="0"/>
              </a:rPr>
              <a:t>рассыпуха</a:t>
            </a:r>
            <a:r>
              <a:rPr lang="ru-RU" sz="2000" b="1" dirty="0">
                <a:solidFill>
                  <a:schemeClr val="tx1">
                    <a:lumMod val="95000"/>
                    <a:lumOff val="5000"/>
                  </a:schemeClr>
                </a:solidFill>
                <a:latin typeface="Times New Roman" pitchFamily="18" charset="0"/>
                <a:cs typeface="Times New Roman" pitchFamily="18" charset="0"/>
              </a:rPr>
              <a:t>». Сегодня русские печи – большая редкость. В домах и квартирах повсеместно газовые и электрические плиты. Но даже на такой плите – газовой или электрической – можно сварить изумительно вкусную, а главное – полезную кашу.</a:t>
            </a:r>
            <a:r>
              <a:rPr lang="ru-RU" sz="2000" b="1" dirty="0" smtClean="0">
                <a:solidFill>
                  <a:schemeClr val="tx1">
                    <a:lumMod val="95000"/>
                    <a:lumOff val="5000"/>
                  </a:schemeClr>
                </a:solidFill>
                <a:latin typeface="Times New Roman" pitchFamily="18" charset="0"/>
                <a:cs typeface="Times New Roman" pitchFamily="18" charset="0"/>
              </a:rPr>
              <a:t/>
            </a:r>
            <a:br>
              <a:rPr lang="ru-RU" sz="2000" b="1" dirty="0" smtClean="0">
                <a:solidFill>
                  <a:schemeClr val="tx1">
                    <a:lumMod val="95000"/>
                    <a:lumOff val="5000"/>
                  </a:schemeClr>
                </a:solidFill>
                <a:latin typeface="Times New Roman" pitchFamily="18" charset="0"/>
                <a:cs typeface="Times New Roman" pitchFamily="18" charset="0"/>
              </a:rPr>
            </a:br>
            <a:endParaRPr lang="ru-RU" sz="2000" b="1" dirty="0">
              <a:solidFill>
                <a:schemeClr val="tx1">
                  <a:lumMod val="95000"/>
                  <a:lumOff val="5000"/>
                </a:schemeClr>
              </a:solidFill>
              <a:latin typeface="Times New Roman" pitchFamily="18" charset="0"/>
              <a:cs typeface="Times New Roman" pitchFamily="18" charset="0"/>
            </a:endParaRPr>
          </a:p>
        </p:txBody>
      </p:sp>
      <p:pic>
        <p:nvPicPr>
          <p:cNvPr id="4099" name="Picture 3" descr="C:\Users\USER\Desktop\569555526.jpg"/>
          <p:cNvPicPr>
            <a:picLocks noChangeAspect="1" noChangeArrowheads="1"/>
          </p:cNvPicPr>
          <p:nvPr/>
        </p:nvPicPr>
        <p:blipFill>
          <a:blip r:embed="rId3" cstate="print"/>
          <a:srcRect/>
          <a:stretch>
            <a:fillRect/>
          </a:stretch>
        </p:blipFill>
        <p:spPr bwMode="auto">
          <a:xfrm>
            <a:off x="-468560" y="1988840"/>
            <a:ext cx="4032448" cy="4248472"/>
          </a:xfrm>
          <a:prstGeom prst="rect">
            <a:avLst/>
          </a:prstGeom>
          <a:noFill/>
        </p:spPr>
      </p:pic>
    </p:spTree>
  </p:cSld>
  <p:clrMapOvr>
    <a:masterClrMapping/>
  </p:clrMapOvr>
  <p:transition spd="slow">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USER\Desktop\kalendar-fon-dlya-prezentacij.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Прямоугольник 4"/>
          <p:cNvSpPr/>
          <p:nvPr/>
        </p:nvSpPr>
        <p:spPr>
          <a:xfrm>
            <a:off x="467544" y="4437112"/>
            <a:ext cx="8208912" cy="2246769"/>
          </a:xfrm>
          <a:prstGeom prst="rect">
            <a:avLst/>
          </a:prstGeom>
        </p:spPr>
        <p:txBody>
          <a:bodyPr wrap="square">
            <a:spAutoFit/>
          </a:bodyPr>
          <a:lstStyle/>
          <a:p>
            <a:r>
              <a:rPr lang="ru-RU" sz="2000" b="1" dirty="0" smtClean="0">
                <a:solidFill>
                  <a:srgbClr val="FF3300"/>
                </a:solidFill>
                <a:latin typeface="Times New Roman" pitchFamily="18" charset="0"/>
                <a:cs typeface="Times New Roman" pitchFamily="18" charset="0"/>
              </a:rPr>
              <a:t>Каши </a:t>
            </a:r>
            <a:r>
              <a:rPr lang="ru-RU" sz="2000" dirty="0" smtClean="0">
                <a:latin typeface="Times New Roman" pitchFamily="18" charset="0"/>
                <a:cs typeface="Times New Roman" pitchFamily="18" charset="0"/>
              </a:rPr>
              <a:t>– это полезный, питательный, вкусный и недорогой продукт. Крупы – важный источник растительных белков и углеводов. В них содержатся много минеральных веществ и витаминов группы В, поэтому продукты, получаемые из круп, широко применяются в питании детей. Есть еще одно достоинство каш – их универсальность. Они хорошо сочетаются с любыми другими продуктами</a:t>
            </a:r>
            <a:r>
              <a:rPr lang="ru-RU" sz="2000" dirty="0">
                <a:latin typeface="Times New Roman" pitchFamily="18" charset="0"/>
                <a:cs typeface="Times New Roman" pitchFamily="18" charset="0"/>
              </a:rPr>
              <a:t>: мясом и рыбой, грибами и овощами, фруктами и вареньями. </a:t>
            </a:r>
            <a:r>
              <a:rPr lang="ru-RU" sz="2000" dirty="0" smtClean="0">
                <a:latin typeface="Times New Roman" pitchFamily="18" charset="0"/>
                <a:cs typeface="Times New Roman" pitchFamily="18" charset="0"/>
              </a:rPr>
              <a:t> Разнообразие каш велико.</a:t>
            </a:r>
            <a:endParaRPr lang="ru-RU" sz="2000" dirty="0">
              <a:latin typeface="Times New Roman" pitchFamily="18" charset="0"/>
              <a:cs typeface="Times New Roman" pitchFamily="18" charset="0"/>
            </a:endParaRPr>
          </a:p>
        </p:txBody>
      </p:sp>
      <p:sp>
        <p:nvSpPr>
          <p:cNvPr id="6" name="TextBox 5"/>
          <p:cNvSpPr txBox="1"/>
          <p:nvPr/>
        </p:nvSpPr>
        <p:spPr>
          <a:xfrm>
            <a:off x="1331640" y="1556792"/>
            <a:ext cx="6840760" cy="707886"/>
          </a:xfrm>
          <a:prstGeom prst="rect">
            <a:avLst/>
          </a:prstGeom>
          <a:noFill/>
        </p:spPr>
        <p:txBody>
          <a:bodyPr wrap="square" rtlCol="0">
            <a:spAutoFit/>
          </a:bodyPr>
          <a:lstStyle/>
          <a:p>
            <a:pPr algn="ctr"/>
            <a:r>
              <a:rPr lang="ru-RU" sz="4000" b="1" i="1" dirty="0" smtClean="0">
                <a:solidFill>
                  <a:srgbClr val="FF3300"/>
                </a:solidFill>
                <a:latin typeface="Times New Roman" pitchFamily="18" charset="0"/>
                <a:cs typeface="Times New Roman" pitchFamily="18" charset="0"/>
              </a:rPr>
              <a:t>Чем полезны каши </a:t>
            </a:r>
            <a:endParaRPr lang="ru-RU" sz="4000" b="1" i="1" dirty="0">
              <a:solidFill>
                <a:srgbClr val="FF3300"/>
              </a:solidFill>
              <a:latin typeface="Times New Roman" pitchFamily="18" charset="0"/>
              <a:cs typeface="Times New Roman" pitchFamily="18" charset="0"/>
            </a:endParaRPr>
          </a:p>
        </p:txBody>
      </p:sp>
      <p:pic>
        <p:nvPicPr>
          <p:cNvPr id="9218" name="Picture 2" descr="C:\Users\USER\Desktop\kaha.jpg"/>
          <p:cNvPicPr>
            <a:picLocks noChangeAspect="1" noChangeArrowheads="1"/>
          </p:cNvPicPr>
          <p:nvPr/>
        </p:nvPicPr>
        <p:blipFill>
          <a:blip r:embed="rId4" cstate="print"/>
          <a:srcRect/>
          <a:stretch>
            <a:fillRect/>
          </a:stretch>
        </p:blipFill>
        <p:spPr bwMode="auto">
          <a:xfrm>
            <a:off x="1115616" y="2132856"/>
            <a:ext cx="3048000" cy="2286000"/>
          </a:xfrm>
          <a:prstGeom prst="rect">
            <a:avLst/>
          </a:prstGeom>
          <a:noFill/>
        </p:spPr>
      </p:pic>
      <p:pic>
        <p:nvPicPr>
          <p:cNvPr id="9219" name="Picture 3" descr="C:\Users\USER\Desktop\1230037_b.jpg"/>
          <p:cNvPicPr>
            <a:picLocks noChangeAspect="1" noChangeArrowheads="1"/>
          </p:cNvPicPr>
          <p:nvPr/>
        </p:nvPicPr>
        <p:blipFill>
          <a:blip r:embed="rId5" cstate="print"/>
          <a:srcRect/>
          <a:stretch>
            <a:fillRect/>
          </a:stretch>
        </p:blipFill>
        <p:spPr bwMode="auto">
          <a:xfrm>
            <a:off x="5292080" y="2276872"/>
            <a:ext cx="2608482" cy="2248442"/>
          </a:xfrm>
          <a:prstGeom prst="rect">
            <a:avLst/>
          </a:prstGeom>
          <a:noFill/>
        </p:spPr>
      </p:pic>
    </p:spTree>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C:\Users\USER\Desktop\kalendar-fon-dlya-prezentacij.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рямоугольник 4"/>
          <p:cNvSpPr/>
          <p:nvPr/>
        </p:nvSpPr>
        <p:spPr>
          <a:xfrm>
            <a:off x="467544" y="1700808"/>
            <a:ext cx="3312368" cy="4708981"/>
          </a:xfrm>
          <a:prstGeom prst="rect">
            <a:avLst/>
          </a:prstGeom>
        </p:spPr>
        <p:txBody>
          <a:bodyPr wrap="square">
            <a:spAutoFit/>
          </a:bodyPr>
          <a:lstStyle/>
          <a:p>
            <a:pPr algn="ctr"/>
            <a:r>
              <a:rPr lang="ru-RU" sz="2400" b="1" dirty="0">
                <a:solidFill>
                  <a:srgbClr val="FF3300"/>
                </a:solidFill>
                <a:latin typeface="Times New Roman" pitchFamily="18" charset="0"/>
                <a:cs typeface="Times New Roman" pitchFamily="18" charset="0"/>
              </a:rPr>
              <a:t>Рисовая каша – </a:t>
            </a:r>
            <a:r>
              <a:rPr lang="ru-RU" sz="2400" b="1" dirty="0" err="1">
                <a:solidFill>
                  <a:srgbClr val="FF3300"/>
                </a:solidFill>
                <a:latin typeface="Times New Roman" pitchFamily="18" charset="0"/>
                <a:cs typeface="Times New Roman" pitchFamily="18" charset="0"/>
              </a:rPr>
              <a:t>каша</a:t>
            </a:r>
            <a:r>
              <a:rPr lang="ru-RU" sz="2400" b="1" dirty="0">
                <a:solidFill>
                  <a:srgbClr val="FF3300"/>
                </a:solidFill>
                <a:latin typeface="Times New Roman" pitchFamily="18" charset="0"/>
                <a:cs typeface="Times New Roman" pitchFamily="18" charset="0"/>
              </a:rPr>
              <a:t> для интеллекта.</a:t>
            </a:r>
            <a:r>
              <a:rPr lang="ru-RU" sz="2400" dirty="0" smtClean="0">
                <a:solidFill>
                  <a:srgbClr val="FF3300"/>
                </a:solidFill>
                <a:latin typeface="Times New Roman" pitchFamily="18" charset="0"/>
                <a:cs typeface="Times New Roman" pitchFamily="18" charset="0"/>
              </a:rPr>
              <a:t/>
            </a:r>
            <a:br>
              <a:rPr lang="ru-RU" sz="2400" dirty="0" smtClean="0">
                <a:solidFill>
                  <a:srgbClr val="FF3300"/>
                </a:solidFill>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Если Вы хотите быть умным– ешьте </a:t>
            </a:r>
            <a:r>
              <a:rPr lang="ru-RU" b="1" dirty="0">
                <a:solidFill>
                  <a:srgbClr val="FF3300"/>
                </a:solidFill>
                <a:latin typeface="Times New Roman" pitchFamily="18" charset="0"/>
                <a:cs typeface="Times New Roman" pitchFamily="18" charset="0"/>
              </a:rPr>
              <a:t>рисовую кашу</a:t>
            </a:r>
            <a:r>
              <a:rPr lang="ru-RU" dirty="0">
                <a:latin typeface="Times New Roman" pitchFamily="18" charset="0"/>
                <a:cs typeface="Times New Roman" pitchFamily="18" charset="0"/>
              </a:rPr>
              <a:t>: по последним данным, рис повышает интеллект. Рис богат клетчаткой, биологически ценным белком и кладезем витаминов </a:t>
            </a:r>
            <a:r>
              <a:rPr lang="ru-RU" dirty="0" smtClean="0">
                <a:latin typeface="Times New Roman" pitchFamily="18" charset="0"/>
                <a:cs typeface="Times New Roman" pitchFamily="18" charset="0"/>
              </a:rPr>
              <a:t>группы В</a:t>
            </a:r>
            <a:r>
              <a:rPr lang="ru-RU" dirty="0">
                <a:latin typeface="Times New Roman" pitchFamily="18" charset="0"/>
                <a:cs typeface="Times New Roman" pitchFamily="18" charset="0"/>
              </a:rPr>
              <a:t>. Белки риса являются полноценными и приближаются к белкам животного происхождения, поэтому рис называют «вегетарианским мясом».</a:t>
            </a:r>
          </a:p>
        </p:txBody>
      </p:sp>
      <p:pic>
        <p:nvPicPr>
          <p:cNvPr id="6146" name="Picture 2" descr="C:\Users\USER\Desktop\kisa4.jpg"/>
          <p:cNvPicPr>
            <a:picLocks noChangeAspect="1" noChangeArrowheads="1"/>
          </p:cNvPicPr>
          <p:nvPr/>
        </p:nvPicPr>
        <p:blipFill>
          <a:blip r:embed="rId3" cstate="print"/>
          <a:srcRect/>
          <a:stretch>
            <a:fillRect/>
          </a:stretch>
        </p:blipFill>
        <p:spPr bwMode="auto">
          <a:xfrm>
            <a:off x="4355976" y="1988840"/>
            <a:ext cx="4582616" cy="4156302"/>
          </a:xfrm>
          <a:prstGeom prst="rect">
            <a:avLst/>
          </a:prstGeom>
          <a:noFill/>
        </p:spPr>
      </p:pic>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C:\Users\USER\Desktop\kalendar-fon-dlya-prezentacij.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рямоугольник 4"/>
          <p:cNvSpPr/>
          <p:nvPr/>
        </p:nvSpPr>
        <p:spPr>
          <a:xfrm>
            <a:off x="4572000" y="1988840"/>
            <a:ext cx="4572000" cy="4493538"/>
          </a:xfrm>
          <a:prstGeom prst="rect">
            <a:avLst/>
          </a:prstGeom>
        </p:spPr>
        <p:txBody>
          <a:bodyPr>
            <a:spAutoFit/>
          </a:bodyPr>
          <a:lstStyle/>
          <a:p>
            <a:pPr algn="ctr"/>
            <a:r>
              <a:rPr lang="ru-RU" sz="2400" b="1" dirty="0">
                <a:solidFill>
                  <a:srgbClr val="FF3300"/>
                </a:solidFill>
                <a:latin typeface="Times New Roman" pitchFamily="18" charset="0"/>
                <a:cs typeface="Times New Roman" pitchFamily="18" charset="0"/>
              </a:rPr>
              <a:t>Пшенная каша – </a:t>
            </a:r>
            <a:r>
              <a:rPr lang="ru-RU" sz="2400" b="1" dirty="0" err="1" smtClean="0">
                <a:solidFill>
                  <a:srgbClr val="FF3300"/>
                </a:solidFill>
                <a:latin typeface="Times New Roman" pitchFamily="18" charset="0"/>
                <a:cs typeface="Times New Roman" pitchFamily="18" charset="0"/>
              </a:rPr>
              <a:t>каша</a:t>
            </a:r>
            <a:endParaRPr lang="ru-RU" sz="2400" b="1" dirty="0" smtClean="0">
              <a:solidFill>
                <a:srgbClr val="FF3300"/>
              </a:solidFill>
              <a:latin typeface="Times New Roman" pitchFamily="18" charset="0"/>
              <a:cs typeface="Times New Roman" pitchFamily="18" charset="0"/>
            </a:endParaRPr>
          </a:p>
          <a:p>
            <a:pPr algn="ctr"/>
            <a:r>
              <a:rPr lang="ru-RU" sz="2400" b="1" dirty="0" smtClean="0">
                <a:solidFill>
                  <a:srgbClr val="FF3300"/>
                </a:solidFill>
                <a:latin typeface="Times New Roman" pitchFamily="18" charset="0"/>
                <a:cs typeface="Times New Roman" pitchFamily="18" charset="0"/>
              </a:rPr>
              <a:t> </a:t>
            </a:r>
            <a:r>
              <a:rPr lang="ru-RU" sz="2400" b="1" dirty="0">
                <a:solidFill>
                  <a:srgbClr val="FF3300"/>
                </a:solidFill>
                <a:latin typeface="Times New Roman" pitchFamily="18" charset="0"/>
                <a:cs typeface="Times New Roman" pitchFamily="18" charset="0"/>
              </a:rPr>
              <a:t>для сердца</a:t>
            </a:r>
            <a:r>
              <a:rPr lang="ru-RU" sz="2400" dirty="0" smtClean="0">
                <a:solidFill>
                  <a:srgbClr val="FF3300"/>
                </a:solidFill>
                <a:latin typeface="Times New Roman" pitchFamily="18" charset="0"/>
                <a:cs typeface="Times New Roman" pitchFamily="18" charset="0"/>
              </a:rPr>
              <a:t/>
            </a:r>
            <a:br>
              <a:rPr lang="ru-RU" sz="2400" dirty="0" smtClean="0">
                <a:solidFill>
                  <a:srgbClr val="FF3300"/>
                </a:solidFill>
                <a:latin typeface="Times New Roman" pitchFamily="18" charset="0"/>
                <a:cs typeface="Times New Roman" pitchFamily="18" charset="0"/>
              </a:rPr>
            </a:br>
            <a:r>
              <a:rPr lang="ru-RU" sz="2200" dirty="0" smtClean="0">
                <a:solidFill>
                  <a:srgbClr val="FF3300"/>
                </a:solidFill>
                <a:latin typeface="Times New Roman" pitchFamily="18" charset="0"/>
                <a:cs typeface="Times New Roman" pitchFamily="18" charset="0"/>
              </a:rPr>
              <a:t/>
            </a:r>
            <a:br>
              <a:rPr lang="ru-RU" sz="2200" dirty="0" smtClean="0">
                <a:solidFill>
                  <a:srgbClr val="FF3300"/>
                </a:solidFill>
                <a:latin typeface="Times New Roman" pitchFamily="18" charset="0"/>
                <a:cs typeface="Times New Roman" pitchFamily="18" charset="0"/>
              </a:rPr>
            </a:br>
            <a:r>
              <a:rPr lang="ru-RU" b="1" dirty="0">
                <a:solidFill>
                  <a:srgbClr val="FF3300"/>
                </a:solidFill>
                <a:latin typeface="Times New Roman" pitchFamily="18" charset="0"/>
                <a:cs typeface="Times New Roman" pitchFamily="18" charset="0"/>
              </a:rPr>
              <a:t>Пшенная</a:t>
            </a:r>
            <a:r>
              <a:rPr lang="ru-RU" dirty="0">
                <a:latin typeface="Times New Roman" pitchFamily="18" charset="0"/>
                <a:cs typeface="Times New Roman" pitchFamily="18" charset="0"/>
              </a:rPr>
              <a:t> крупа изготавливается из проса. Она богата минеральными веществами, особенно калием и магнием, так необходимыми для работы сердца, и витамином РР. Также в ней есть и незаменимые аминокислоты, и витамины (особенно группы В), а также железо, марганец, кремний, медь. То есть полный набор полезных веществ для того, чтобы не беспокоиться о состоянии волос, зубов, цвете лица, ранних морщинах и преждевременном старении.</a:t>
            </a:r>
          </a:p>
        </p:txBody>
      </p:sp>
      <p:pic>
        <p:nvPicPr>
          <p:cNvPr id="5122" name="Picture 2" descr="C:\Users\USER\Desktop\pshennaya-kasha.jpeg"/>
          <p:cNvPicPr>
            <a:picLocks noChangeAspect="1" noChangeArrowheads="1"/>
          </p:cNvPicPr>
          <p:nvPr/>
        </p:nvPicPr>
        <p:blipFill>
          <a:blip r:embed="rId3" cstate="print"/>
          <a:srcRect/>
          <a:stretch>
            <a:fillRect/>
          </a:stretch>
        </p:blipFill>
        <p:spPr bwMode="auto">
          <a:xfrm>
            <a:off x="323528" y="2060848"/>
            <a:ext cx="4056112" cy="3870176"/>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USER\Desktop\kalendar-fon-dlya-prezentacij.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рямоугольник 4"/>
          <p:cNvSpPr/>
          <p:nvPr/>
        </p:nvSpPr>
        <p:spPr>
          <a:xfrm>
            <a:off x="0" y="1916832"/>
            <a:ext cx="4572000" cy="4616648"/>
          </a:xfrm>
          <a:prstGeom prst="rect">
            <a:avLst/>
          </a:prstGeom>
        </p:spPr>
        <p:txBody>
          <a:bodyPr>
            <a:spAutoFit/>
          </a:bodyPr>
          <a:lstStyle/>
          <a:p>
            <a:pPr algn="ctr"/>
            <a:r>
              <a:rPr lang="ru-RU" sz="2400" b="1" dirty="0" smtClean="0">
                <a:solidFill>
                  <a:srgbClr val="FF3300"/>
                </a:solidFill>
                <a:latin typeface="Times New Roman" pitchFamily="18" charset="0"/>
                <a:cs typeface="Times New Roman" pitchFamily="18" charset="0"/>
              </a:rPr>
              <a:t>Гречневая </a:t>
            </a:r>
            <a:r>
              <a:rPr lang="ru-RU" sz="2400" b="1" dirty="0">
                <a:solidFill>
                  <a:srgbClr val="FF3300"/>
                </a:solidFill>
                <a:latin typeface="Times New Roman" pitchFamily="18" charset="0"/>
                <a:cs typeface="Times New Roman" pitchFamily="18" charset="0"/>
              </a:rPr>
              <a:t>каша — царь-каша</a:t>
            </a:r>
            <a:r>
              <a:rPr lang="ru-RU" dirty="0" smtClean="0"/>
              <a:t/>
            </a:r>
            <a:br>
              <a:rPr lang="ru-RU" dirty="0" smtClean="0"/>
            </a:br>
            <a:r>
              <a:rPr lang="ru-RU" dirty="0" smtClean="0"/>
              <a:t/>
            </a:r>
            <a:br>
              <a:rPr lang="ru-RU" dirty="0" smtClean="0"/>
            </a:br>
            <a:r>
              <a:rPr lang="ru-RU" b="1" dirty="0">
                <a:solidFill>
                  <a:srgbClr val="FF3300"/>
                </a:solidFill>
                <a:latin typeface="Times New Roman" pitchFamily="18" charset="0"/>
                <a:cs typeface="Times New Roman" pitchFamily="18" charset="0"/>
              </a:rPr>
              <a:t>Гречневая каша «ядрица».</a:t>
            </a:r>
            <a:r>
              <a:rPr lang="ru-RU" dirty="0">
                <a:latin typeface="Times New Roman" pitchFamily="18" charset="0"/>
                <a:cs typeface="Times New Roman" pitchFamily="18" charset="0"/>
              </a:rPr>
              <a:t> Содержит много полезного растительного белка, малокалорийная, это источник витаминов группы В, железа, калия, магния, фосфора. К тому же гречневая каша обладает антитоксическими свойствами, способствует выведению из организма избыточного холестерина и ионов тяжелых металлов, снижает риск возникновения сердечных заболеваний. Словом, не каша, а настоящая мини-аптека, приготовленная для нас природой. Список вкусовых и целебных достоинств гречки настолько велик, что её величают «царицей круп».</a:t>
            </a:r>
          </a:p>
        </p:txBody>
      </p:sp>
      <p:pic>
        <p:nvPicPr>
          <p:cNvPr id="7170" name="Picture 2" descr="C:\Users\USER\Desktop\45179352_11.jpg"/>
          <p:cNvPicPr>
            <a:picLocks noChangeAspect="1" noChangeArrowheads="1"/>
          </p:cNvPicPr>
          <p:nvPr/>
        </p:nvPicPr>
        <p:blipFill>
          <a:blip r:embed="rId3" cstate="print"/>
          <a:srcRect/>
          <a:stretch>
            <a:fillRect/>
          </a:stretch>
        </p:blipFill>
        <p:spPr bwMode="auto">
          <a:xfrm>
            <a:off x="4568748" y="2780928"/>
            <a:ext cx="4575252" cy="4077072"/>
          </a:xfrm>
          <a:prstGeom prst="rect">
            <a:avLst/>
          </a:prstGeom>
          <a:noFill/>
        </p:spPr>
      </p:pic>
    </p:spTree>
  </p:cSld>
  <p:clrMapOvr>
    <a:masterClrMapping/>
  </p:clrMapOvr>
  <p:transition spd="slow">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USER\Desktop\kalendar-fon-dlya-prezentacij.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рямоугольник 4"/>
          <p:cNvSpPr/>
          <p:nvPr/>
        </p:nvSpPr>
        <p:spPr>
          <a:xfrm>
            <a:off x="4572000" y="1988840"/>
            <a:ext cx="4210255" cy="461665"/>
          </a:xfrm>
          <a:prstGeom prst="rect">
            <a:avLst/>
          </a:prstGeom>
        </p:spPr>
        <p:txBody>
          <a:bodyPr wrap="none">
            <a:spAutoFit/>
          </a:bodyPr>
          <a:lstStyle/>
          <a:p>
            <a:pPr algn="ctr"/>
            <a:r>
              <a:rPr lang="ru-RU" sz="2400" b="1" dirty="0">
                <a:solidFill>
                  <a:srgbClr val="FF3300"/>
                </a:solidFill>
              </a:rPr>
              <a:t>Овсяная каша – </a:t>
            </a:r>
            <a:r>
              <a:rPr lang="ru-RU" sz="2400" b="1" dirty="0" err="1">
                <a:solidFill>
                  <a:srgbClr val="FF3300"/>
                </a:solidFill>
              </a:rPr>
              <a:t>каша</a:t>
            </a:r>
            <a:r>
              <a:rPr lang="ru-RU" sz="2400" b="1" dirty="0">
                <a:solidFill>
                  <a:srgbClr val="FF3300"/>
                </a:solidFill>
              </a:rPr>
              <a:t> красоты</a:t>
            </a:r>
            <a:endParaRPr lang="ru-RU" sz="2400" dirty="0">
              <a:solidFill>
                <a:srgbClr val="FF3300"/>
              </a:solidFill>
            </a:endParaRPr>
          </a:p>
        </p:txBody>
      </p:sp>
      <p:sp>
        <p:nvSpPr>
          <p:cNvPr id="6" name="Прямоугольник 5"/>
          <p:cNvSpPr/>
          <p:nvPr/>
        </p:nvSpPr>
        <p:spPr>
          <a:xfrm>
            <a:off x="4572000" y="2420888"/>
            <a:ext cx="4374232" cy="3693319"/>
          </a:xfrm>
          <a:prstGeom prst="rect">
            <a:avLst/>
          </a:prstGeom>
        </p:spPr>
        <p:txBody>
          <a:bodyPr wrap="square">
            <a:spAutoFit/>
          </a:bodyPr>
          <a:lstStyle/>
          <a:p>
            <a:pPr algn="ctr"/>
            <a:r>
              <a:rPr lang="ru-RU" dirty="0">
                <a:latin typeface="Times New Roman" pitchFamily="18" charset="0"/>
                <a:cs typeface="Times New Roman" pitchFamily="18" charset="0"/>
              </a:rPr>
              <a:t>Овсяная каша издавна известна во всех странах мира, как здоровая утренняя пища. Овес – отличный антиоксидант, недаром овсяная каша является непременным компонентом меню почти всех голливудских звезд. Кстати, голливудские звезды лучше всех знают, что красота – это не только чудеса макияжа и </a:t>
            </a:r>
            <a:r>
              <a:rPr lang="ru-RU" dirty="0" err="1">
                <a:latin typeface="Times New Roman" pitchFamily="18" charset="0"/>
                <a:cs typeface="Times New Roman" pitchFamily="18" charset="0"/>
              </a:rPr>
              <a:t>фотошопа</a:t>
            </a:r>
            <a:r>
              <a:rPr lang="ru-RU" dirty="0">
                <a:latin typeface="Times New Roman" pitchFamily="18" charset="0"/>
                <a:cs typeface="Times New Roman" pitchFamily="18" charset="0"/>
              </a:rPr>
              <a:t>. Настоящая красота – это прежде всего нормальная работа желудка. И вот тут овсянке нет равных.</a:t>
            </a:r>
            <a:r>
              <a:rPr lang="ru-RU" dirty="0" smtClean="0"/>
              <a:t/>
            </a:r>
            <a:br>
              <a:rPr lang="ru-RU" dirty="0" smtClean="0"/>
            </a:br>
            <a:r>
              <a:rPr lang="ru-RU" dirty="0" smtClean="0"/>
              <a:t>,</a:t>
            </a:r>
            <a:br>
              <a:rPr lang="ru-RU" dirty="0" smtClean="0"/>
            </a:br>
            <a:endParaRPr lang="ru-RU" dirty="0"/>
          </a:p>
        </p:txBody>
      </p:sp>
      <p:pic>
        <p:nvPicPr>
          <p:cNvPr id="8194" name="Picture 2" descr="C:\Users\USER\Desktop\1267889977_refrns.ru-0049.jpg"/>
          <p:cNvPicPr>
            <a:picLocks noChangeAspect="1" noChangeArrowheads="1"/>
          </p:cNvPicPr>
          <p:nvPr/>
        </p:nvPicPr>
        <p:blipFill>
          <a:blip r:embed="rId3" cstate="print"/>
          <a:srcRect/>
          <a:stretch>
            <a:fillRect/>
          </a:stretch>
        </p:blipFill>
        <p:spPr bwMode="auto">
          <a:xfrm>
            <a:off x="0" y="1556792"/>
            <a:ext cx="3836750" cy="5301208"/>
          </a:xfrm>
          <a:prstGeom prst="rect">
            <a:avLst/>
          </a:prstGeom>
          <a:noFill/>
        </p:spPr>
      </p:pic>
    </p:spTree>
  </p:cSld>
  <p:clrMapOvr>
    <a:masterClrMapping/>
  </p:clrMapOvr>
  <p:transition spd="slow">
    <p:diamond/>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332</Words>
  <Application>Microsoft Office PowerPoint</Application>
  <PresentationFormat>Экран (4:3)</PresentationFormat>
  <Paragraphs>36</Paragraphs>
  <Slides>12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24</cp:revision>
  <dcterms:created xsi:type="dcterms:W3CDTF">2014-04-08T18:24:57Z</dcterms:created>
  <dcterms:modified xsi:type="dcterms:W3CDTF">2014-04-09T05:35:46Z</dcterms:modified>
</cp:coreProperties>
</file>