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60" r:id="rId3"/>
    <p:sldId id="262" r:id="rId4"/>
    <p:sldId id="261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CF75-774A-4AFD-86CF-D8ED22366A9C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74A3D-C94C-4C33-B352-3F6C227AD4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CF75-774A-4AFD-86CF-D8ED22366A9C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74A3D-C94C-4C33-B352-3F6C227AD4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CF75-774A-4AFD-86CF-D8ED22366A9C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74A3D-C94C-4C33-B352-3F6C227AD4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CF75-774A-4AFD-86CF-D8ED22366A9C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74A3D-C94C-4C33-B352-3F6C227AD4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CF75-774A-4AFD-86CF-D8ED22366A9C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74A3D-C94C-4C33-B352-3F6C227AD4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CF75-774A-4AFD-86CF-D8ED22366A9C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74A3D-C94C-4C33-B352-3F6C227AD4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CF75-774A-4AFD-86CF-D8ED22366A9C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74A3D-C94C-4C33-B352-3F6C227AD4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CF75-774A-4AFD-86CF-D8ED22366A9C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74A3D-C94C-4C33-B352-3F6C227AD4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CF75-774A-4AFD-86CF-D8ED22366A9C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74A3D-C94C-4C33-B352-3F6C227AD4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CF75-774A-4AFD-86CF-D8ED22366A9C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74A3D-C94C-4C33-B352-3F6C227AD4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CF75-774A-4AFD-86CF-D8ED22366A9C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0474A3D-C94C-4C33-B352-3F6C227AD4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7D6CF75-774A-4AFD-86CF-D8ED22366A9C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0474A3D-C94C-4C33-B352-3F6C227AD4E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85794"/>
            <a:ext cx="8229600" cy="165334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«Развитие творческих способностей учащихся во внеурочной деятельности»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071934" y="3857628"/>
            <a:ext cx="8229600" cy="1571636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Былинина</a:t>
            </a:r>
            <a:r>
              <a:rPr lang="ru-RU" dirty="0" smtClean="0"/>
              <a:t> </a:t>
            </a:r>
            <a:r>
              <a:rPr lang="ru-RU" dirty="0" smtClean="0"/>
              <a:t>Л.В.</a:t>
            </a:r>
          </a:p>
          <a:p>
            <a:pPr>
              <a:buNone/>
            </a:pPr>
            <a:r>
              <a:rPr lang="ru-RU" dirty="0" smtClean="0"/>
              <a:t>                        </a:t>
            </a:r>
          </a:p>
          <a:p>
            <a:pPr>
              <a:buNone/>
            </a:pPr>
            <a:r>
              <a:rPr lang="ru-RU" dirty="0" smtClean="0"/>
              <a:t>ГБОУ СОШ с. </a:t>
            </a:r>
            <a:r>
              <a:rPr lang="ru-RU" dirty="0" err="1" smtClean="0"/>
              <a:t>Узюково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2015 год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704088"/>
            <a:ext cx="4857784" cy="1143000"/>
          </a:xfrm>
        </p:spPr>
        <p:txBody>
          <a:bodyPr/>
          <a:lstStyle/>
          <a:p>
            <a:pPr algn="ctr"/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714620"/>
            <a:ext cx="8229600" cy="3143272"/>
          </a:xfrm>
        </p:spPr>
        <p:txBody>
          <a:bodyPr>
            <a:normAutofit/>
          </a:bodyPr>
          <a:lstStyle/>
          <a:p>
            <a:r>
              <a:rPr lang="ru-RU" dirty="0" smtClean="0"/>
              <a:t> Организация системы  работы во внеурочной деятельности </a:t>
            </a:r>
            <a:r>
              <a:rPr lang="ru-RU" dirty="0" smtClean="0"/>
              <a:t>по развитию </a:t>
            </a:r>
            <a:r>
              <a:rPr lang="ru-RU" dirty="0" smtClean="0"/>
              <a:t>творческих </a:t>
            </a:r>
            <a:r>
              <a:rPr lang="ru-RU" dirty="0" smtClean="0"/>
              <a:t>способностей </a:t>
            </a:r>
            <a:r>
              <a:rPr lang="ru-RU" dirty="0" smtClean="0"/>
              <a:t>учащихся способствует повышению качества образования, развитию ключевых компетентностей, </a:t>
            </a:r>
            <a:r>
              <a:rPr lang="ru-RU" dirty="0" smtClean="0"/>
              <a:t>формирует творческую личность и готовит ее к творческой познавательной деятельности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704088"/>
            <a:ext cx="5643602" cy="1143000"/>
          </a:xfrm>
        </p:spPr>
        <p:txBody>
          <a:bodyPr/>
          <a:lstStyle/>
          <a:p>
            <a:r>
              <a:rPr lang="ru-RU" dirty="0" smtClean="0"/>
              <a:t>Актуальность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условиях быстро меняющейся ситуации общественного развития от человека требуется максимальное проявление гибкости, критичности, толерантности, умение находить нестандартные решения возникающих проблем. Перечисленные качества в большей степени присущи творческим личностям и позволяют им не только быстро адаптироваться, но и эффективно действовать в любых жизненных ситуациях.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704088"/>
            <a:ext cx="3714776" cy="1143000"/>
          </a:xfrm>
        </p:spPr>
        <p:txBody>
          <a:bodyPr/>
          <a:lstStyle/>
          <a:p>
            <a:r>
              <a:rPr lang="ru-RU" dirty="0" smtClean="0"/>
              <a:t>Задачи: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64333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Создание оптимальных условий для творческой деятельности учащихся на уроке и во внеурочное время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ru-RU" dirty="0" smtClean="0"/>
              <a:t>Разработка системы работы для развития </a:t>
            </a:r>
            <a:r>
              <a:rPr lang="ru-RU" dirty="0" smtClean="0"/>
              <a:t> творческих способностей учащихся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Определить методологические позиции и проанализировать основные тенденции развития способностей учащихся во внеурочной деятельности</a:t>
            </a:r>
            <a:r>
              <a:rPr lang="ru-RU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704088"/>
            <a:ext cx="4286280" cy="1143000"/>
          </a:xfrm>
        </p:spPr>
        <p:txBody>
          <a:bodyPr/>
          <a:lstStyle/>
          <a:p>
            <a:r>
              <a:rPr lang="ru-RU" dirty="0" smtClean="0"/>
              <a:t>Цели: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2928958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С</a:t>
            </a:r>
            <a:r>
              <a:rPr lang="ru-RU" dirty="0" smtClean="0"/>
              <a:t>пособствовать </a:t>
            </a:r>
            <a:r>
              <a:rPr lang="ru-RU" dirty="0" smtClean="0"/>
              <a:t>личностному становлению </a:t>
            </a:r>
            <a:r>
              <a:rPr lang="ru-RU" dirty="0" smtClean="0"/>
              <a:t>обучающихся.</a:t>
            </a:r>
            <a:endParaRPr lang="ru-RU" dirty="0" smtClean="0"/>
          </a:p>
          <a:p>
            <a:r>
              <a:rPr lang="ru-RU" dirty="0" smtClean="0"/>
              <a:t>С</a:t>
            </a:r>
            <a:r>
              <a:rPr lang="ru-RU" dirty="0" smtClean="0"/>
              <a:t>пособствовать </a:t>
            </a:r>
            <a:r>
              <a:rPr lang="ru-RU" dirty="0" smtClean="0"/>
              <a:t>развитию творческих  способностей учащихся, предоставить возможность реализации им в различных видах деятельности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Определить наиболее эффективные педагогические условия проведения внеклассной работы в школе.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704088"/>
            <a:ext cx="7615262" cy="1143000"/>
          </a:xfrm>
        </p:spPr>
        <p:txBody>
          <a:bodyPr/>
          <a:lstStyle/>
          <a:p>
            <a:r>
              <a:rPr lang="ru-RU" dirty="0" smtClean="0"/>
              <a:t>Ожидаемые результаты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071834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Повышение качества образования.</a:t>
            </a:r>
          </a:p>
          <a:p>
            <a:r>
              <a:rPr lang="ru-RU" dirty="0" smtClean="0"/>
              <a:t>Повышение показателей успешности детей:</a:t>
            </a:r>
          </a:p>
          <a:p>
            <a:pPr>
              <a:buNone/>
            </a:pPr>
            <a:r>
              <a:rPr lang="ru-RU" dirty="0" smtClean="0"/>
              <a:t>-увеличение числа учащихся, принимающих участие в конкурсах, олимпиадах, соревнованиях, фестивалях.</a:t>
            </a:r>
          </a:p>
          <a:p>
            <a:pPr>
              <a:buNone/>
            </a:pPr>
            <a:r>
              <a:rPr lang="ru-RU" dirty="0" smtClean="0"/>
              <a:t>-увеличение удельной доли творческих детей, вовлечение в научно-исследовательскую, проектную деятельность.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142984"/>
            <a:ext cx="8229600" cy="165334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Технологии </a:t>
            </a:r>
            <a:r>
              <a:rPr lang="ru-RU" dirty="0" smtClean="0"/>
              <a:t> во  </a:t>
            </a:r>
            <a:r>
              <a:rPr lang="ru-RU" dirty="0" smtClean="0"/>
              <a:t>внеурочной деятельности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3286124"/>
            <a:ext cx="8229600" cy="3286148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err="1" smtClean="0"/>
              <a:t>Балльно-рейтинговая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ru-RU" dirty="0" smtClean="0"/>
              <a:t>Исследовательская деятельность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ru-RU" dirty="0" smtClean="0"/>
              <a:t>Технология рефлексивного обучения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ru-RU" dirty="0" smtClean="0"/>
              <a:t>Технология самостоятельной работы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714356"/>
            <a:ext cx="7086592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Этапы реализации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714620"/>
            <a:ext cx="8229600" cy="3357586"/>
          </a:xfrm>
        </p:spPr>
        <p:txBody>
          <a:bodyPr/>
          <a:lstStyle/>
          <a:p>
            <a:r>
              <a:rPr lang="ru-RU" dirty="0" smtClean="0"/>
              <a:t>Диагностический</a:t>
            </a:r>
          </a:p>
          <a:p>
            <a:r>
              <a:rPr lang="ru-RU" dirty="0" smtClean="0"/>
              <a:t>Прогностический</a:t>
            </a:r>
          </a:p>
          <a:p>
            <a:r>
              <a:rPr lang="ru-RU" dirty="0" smtClean="0"/>
              <a:t>Промежуточный контроль</a:t>
            </a:r>
            <a:endParaRPr lang="ru-RU" dirty="0" smtClean="0"/>
          </a:p>
          <a:p>
            <a:r>
              <a:rPr lang="ru-RU" dirty="0" smtClean="0"/>
              <a:t>П</a:t>
            </a:r>
            <a:r>
              <a:rPr lang="ru-RU" dirty="0" smtClean="0"/>
              <a:t>рактический</a:t>
            </a:r>
          </a:p>
          <a:p>
            <a:r>
              <a:rPr lang="ru-RU" dirty="0" smtClean="0"/>
              <a:t>Обобщающий</a:t>
            </a:r>
          </a:p>
          <a:p>
            <a:r>
              <a:rPr lang="ru-RU" dirty="0" smtClean="0"/>
              <a:t>Внедренческий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939094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Оказание методической и организационной помощи педагогам и классным </a:t>
            </a:r>
            <a:r>
              <a:rPr lang="ru-RU" sz="3200" dirty="0" err="1" smtClean="0"/>
              <a:t>руководителям,работающим</a:t>
            </a:r>
            <a:r>
              <a:rPr lang="ru-RU" sz="3200" dirty="0" smtClean="0"/>
              <a:t> по предметам внеурочной деятельности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496"/>
            <a:ext cx="8229600" cy="3467104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Выявление уровня подготовки педагогов  к работе с учащимися.</a:t>
            </a:r>
          </a:p>
          <a:p>
            <a:r>
              <a:rPr lang="ru-RU" sz="2000" dirty="0" smtClean="0"/>
              <a:t>Повышение квалификации и предоставления возможности получения научно-методической и информационной поддержки педагогам.</a:t>
            </a:r>
          </a:p>
          <a:p>
            <a:r>
              <a:rPr lang="ru-RU" sz="2000" dirty="0" smtClean="0"/>
              <a:t> Повышение профессионального мастерства через курсовую подготовку и аттестацию.</a:t>
            </a:r>
          </a:p>
          <a:p>
            <a:r>
              <a:rPr lang="ru-RU" sz="2000" dirty="0" smtClean="0"/>
              <a:t>Совершенствование системы подготовки педагогов в работе с творческими детьми через методическую учебу, педсоветы, семинары, практикумы.</a:t>
            </a:r>
            <a:endParaRPr lang="ru-RU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714356"/>
            <a:ext cx="8229600" cy="122471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Поддержка учащихся в самореализации их творческой направленности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252922"/>
          </a:xfrm>
        </p:spPr>
        <p:txBody>
          <a:bodyPr/>
          <a:lstStyle/>
          <a:p>
            <a:r>
              <a:rPr lang="ru-RU" dirty="0" smtClean="0"/>
              <a:t>Создание для ученика ситуации успеха и уверенности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ru-RU" dirty="0" smtClean="0"/>
              <a:t>Организация и участие в интеллектуальных играх, творческих конкурсах, предметных олимпиадах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ru-RU" dirty="0" smtClean="0"/>
              <a:t>Организация научно-исследовательской деятельности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ru-RU" dirty="0" smtClean="0"/>
              <a:t>Поощрение одаренных детей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ru-RU" dirty="0" smtClean="0"/>
              <a:t>Стимулирование.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</TotalTime>
  <Words>345</Words>
  <Application>Microsoft Office PowerPoint</Application>
  <PresentationFormat>Экран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«Развитие творческих способностей учащихся во внеурочной деятельности»</vt:lpstr>
      <vt:lpstr>Актуальность</vt:lpstr>
      <vt:lpstr>Задачи:</vt:lpstr>
      <vt:lpstr>Цели:</vt:lpstr>
      <vt:lpstr>Ожидаемые результаты</vt:lpstr>
      <vt:lpstr>Технологии  во  внеурочной деятельности</vt:lpstr>
      <vt:lpstr>Этапы реализации проекта</vt:lpstr>
      <vt:lpstr>Оказание методической и организационной помощи педагогам и классным руководителям,работающим по предметам внеурочной деятельности</vt:lpstr>
      <vt:lpstr>Поддержка учащихся в самореализации их творческой направленности</vt:lpstr>
      <vt:lpstr>Вывод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ГБОУ СОШ с. Узюково</dc:title>
  <dc:creator>Пользователь Windows</dc:creator>
  <cp:lastModifiedBy>Пользователь Windows</cp:lastModifiedBy>
  <cp:revision>19</cp:revision>
  <dcterms:created xsi:type="dcterms:W3CDTF">2015-10-07T18:14:43Z</dcterms:created>
  <dcterms:modified xsi:type="dcterms:W3CDTF">2015-10-08T15:14:05Z</dcterms:modified>
</cp:coreProperties>
</file>