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88" r:id="rId2"/>
    <p:sldId id="284" r:id="rId3"/>
    <p:sldId id="286" r:id="rId4"/>
    <p:sldId id="258" r:id="rId5"/>
    <p:sldId id="260" r:id="rId6"/>
    <p:sldId id="285" r:id="rId7"/>
    <p:sldId id="267" r:id="rId8"/>
    <p:sldId id="281" r:id="rId9"/>
    <p:sldId id="268" r:id="rId10"/>
    <p:sldId id="266" r:id="rId11"/>
    <p:sldId id="271" r:id="rId12"/>
    <p:sldId id="272" r:id="rId13"/>
    <p:sldId id="269" r:id="rId14"/>
    <p:sldId id="270" r:id="rId15"/>
    <p:sldId id="278" r:id="rId16"/>
    <p:sldId id="279" r:id="rId17"/>
    <p:sldId id="273" r:id="rId18"/>
    <p:sldId id="274" r:id="rId19"/>
    <p:sldId id="275" r:id="rId20"/>
    <p:sldId id="283" r:id="rId21"/>
    <p:sldId id="276"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2C7469-11A6-42E6-8A4F-1675C1AC655F}"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ru-RU"/>
        </a:p>
      </dgm:t>
    </dgm:pt>
    <dgm:pt modelId="{9B601DA3-E95B-4A4E-A682-8A5F9146CFF5}">
      <dgm:prSet phldrT="[Текст]"/>
      <dgm:spPr/>
      <dgm:t>
        <a:bodyPr/>
        <a:lstStyle/>
        <a:p>
          <a:r>
            <a:rPr lang="ru-RU" baseline="0" dirty="0" smtClean="0">
              <a:solidFill>
                <a:schemeClr val="tx2">
                  <a:lumMod val="75000"/>
                </a:schemeClr>
              </a:solidFill>
            </a:rPr>
            <a:t>Тип  Членистоногие</a:t>
          </a:r>
          <a:endParaRPr lang="ru-RU" baseline="0" dirty="0">
            <a:solidFill>
              <a:schemeClr val="tx2">
                <a:lumMod val="75000"/>
              </a:schemeClr>
            </a:solidFill>
          </a:endParaRPr>
        </a:p>
      </dgm:t>
    </dgm:pt>
    <dgm:pt modelId="{032A3418-4259-4F73-8D67-EABC3C15B7CA}" type="parTrans" cxnId="{365201C5-B630-4D2C-806F-49329F9EAB80}">
      <dgm:prSet/>
      <dgm:spPr/>
      <dgm:t>
        <a:bodyPr/>
        <a:lstStyle/>
        <a:p>
          <a:endParaRPr lang="ru-RU"/>
        </a:p>
      </dgm:t>
    </dgm:pt>
    <dgm:pt modelId="{A5270690-6EE7-4F52-BCF5-3AE83E3FFC10}" type="sibTrans" cxnId="{365201C5-B630-4D2C-806F-49329F9EAB80}">
      <dgm:prSet/>
      <dgm:spPr/>
      <dgm:t>
        <a:bodyPr/>
        <a:lstStyle/>
        <a:p>
          <a:endParaRPr lang="ru-RU"/>
        </a:p>
      </dgm:t>
    </dgm:pt>
    <dgm:pt modelId="{F13920F0-EE76-4342-A0A8-200D6A1B9F3B}">
      <dgm:prSet phldrT="[Текст]" custT="1"/>
      <dgm:spPr/>
      <dgm:t>
        <a:bodyPr/>
        <a:lstStyle/>
        <a:p>
          <a:r>
            <a:rPr lang="ru-RU" sz="3200" dirty="0" smtClean="0">
              <a:solidFill>
                <a:schemeClr val="accent5">
                  <a:lumMod val="50000"/>
                </a:schemeClr>
              </a:solidFill>
            </a:rPr>
            <a:t>Класс </a:t>
          </a:r>
          <a:r>
            <a:rPr lang="ru-RU" sz="2800" dirty="0" smtClean="0">
              <a:solidFill>
                <a:schemeClr val="accent5">
                  <a:lumMod val="50000"/>
                </a:schemeClr>
              </a:solidFill>
            </a:rPr>
            <a:t>Ракообразные</a:t>
          </a:r>
          <a:endParaRPr lang="ru-RU" sz="2800" dirty="0">
            <a:solidFill>
              <a:schemeClr val="accent5">
                <a:lumMod val="50000"/>
              </a:schemeClr>
            </a:solidFill>
          </a:endParaRPr>
        </a:p>
      </dgm:t>
    </dgm:pt>
    <dgm:pt modelId="{FC07039D-2E41-4AF6-BFEE-94B28A96DB57}" type="parTrans" cxnId="{B07525EA-3DCA-4452-B84E-6B11FE5BB22E}">
      <dgm:prSet/>
      <dgm:spPr/>
      <dgm:t>
        <a:bodyPr/>
        <a:lstStyle/>
        <a:p>
          <a:endParaRPr lang="ru-RU"/>
        </a:p>
      </dgm:t>
    </dgm:pt>
    <dgm:pt modelId="{6D4E55DB-7D68-4D4E-99F9-41C13FA2923F}" type="sibTrans" cxnId="{B07525EA-3DCA-4452-B84E-6B11FE5BB22E}">
      <dgm:prSet/>
      <dgm:spPr/>
      <dgm:t>
        <a:bodyPr/>
        <a:lstStyle/>
        <a:p>
          <a:endParaRPr lang="ru-RU"/>
        </a:p>
      </dgm:t>
    </dgm:pt>
    <dgm:pt modelId="{47C4CBB8-E2E8-43DF-BDBB-567D82D7BC5C}">
      <dgm:prSet phldrT="[Текст]"/>
      <dgm:spPr/>
      <dgm:t>
        <a:bodyPr/>
        <a:lstStyle/>
        <a:p>
          <a:r>
            <a:rPr lang="ru-RU" dirty="0" smtClean="0">
              <a:solidFill>
                <a:schemeClr val="accent5">
                  <a:lumMod val="50000"/>
                </a:schemeClr>
              </a:solidFill>
            </a:rPr>
            <a:t>Класс Паукообразные</a:t>
          </a:r>
          <a:endParaRPr lang="ru-RU" dirty="0">
            <a:solidFill>
              <a:schemeClr val="accent5">
                <a:lumMod val="50000"/>
              </a:schemeClr>
            </a:solidFill>
          </a:endParaRPr>
        </a:p>
      </dgm:t>
    </dgm:pt>
    <dgm:pt modelId="{E51C9BE9-67BF-402C-BC4F-B34E61BC8BCB}" type="parTrans" cxnId="{AE662D26-3F0D-40A8-AE66-095548C09D46}">
      <dgm:prSet/>
      <dgm:spPr/>
      <dgm:t>
        <a:bodyPr/>
        <a:lstStyle/>
        <a:p>
          <a:endParaRPr lang="ru-RU"/>
        </a:p>
      </dgm:t>
    </dgm:pt>
    <dgm:pt modelId="{4E85AB2C-EC03-48D1-80AC-96959FBC0E99}" type="sibTrans" cxnId="{AE662D26-3F0D-40A8-AE66-095548C09D46}">
      <dgm:prSet/>
      <dgm:spPr/>
      <dgm:t>
        <a:bodyPr/>
        <a:lstStyle/>
        <a:p>
          <a:endParaRPr lang="ru-RU"/>
        </a:p>
      </dgm:t>
    </dgm:pt>
    <dgm:pt modelId="{C528526D-925F-4D7E-AF88-9AE08A554201}">
      <dgm:prSet phldrT="[Текст]" custT="1"/>
      <dgm:spPr/>
      <dgm:t>
        <a:bodyPr/>
        <a:lstStyle/>
        <a:p>
          <a:r>
            <a:rPr lang="ru-RU" sz="2800" dirty="0" smtClean="0">
              <a:solidFill>
                <a:schemeClr val="accent5">
                  <a:lumMod val="50000"/>
                </a:schemeClr>
              </a:solidFill>
            </a:rPr>
            <a:t>Класс Насекомые</a:t>
          </a:r>
          <a:endParaRPr lang="ru-RU" sz="2800" dirty="0">
            <a:solidFill>
              <a:schemeClr val="accent5">
                <a:lumMod val="50000"/>
              </a:schemeClr>
            </a:solidFill>
          </a:endParaRPr>
        </a:p>
      </dgm:t>
    </dgm:pt>
    <dgm:pt modelId="{868351F4-0E43-4D3F-98DD-C7C3E28F0F44}" type="parTrans" cxnId="{20D03EC1-AAD1-407D-813B-BCA7DA301836}">
      <dgm:prSet/>
      <dgm:spPr/>
      <dgm:t>
        <a:bodyPr/>
        <a:lstStyle/>
        <a:p>
          <a:endParaRPr lang="ru-RU"/>
        </a:p>
      </dgm:t>
    </dgm:pt>
    <dgm:pt modelId="{23A2DABC-C4D3-48C5-A679-077CD7962158}" type="sibTrans" cxnId="{20D03EC1-AAD1-407D-813B-BCA7DA301836}">
      <dgm:prSet/>
      <dgm:spPr/>
      <dgm:t>
        <a:bodyPr/>
        <a:lstStyle/>
        <a:p>
          <a:endParaRPr lang="ru-RU"/>
        </a:p>
      </dgm:t>
    </dgm:pt>
    <dgm:pt modelId="{CD8E2F9A-2E4B-47E0-813D-670D865D63AE}" type="pres">
      <dgm:prSet presAssocID="{B82C7469-11A6-42E6-8A4F-1675C1AC655F}" presName="Name0" presStyleCnt="0">
        <dgm:presLayoutVars>
          <dgm:chPref val="1"/>
          <dgm:dir/>
          <dgm:animOne val="branch"/>
          <dgm:animLvl val="lvl"/>
          <dgm:resizeHandles/>
        </dgm:presLayoutVars>
      </dgm:prSet>
      <dgm:spPr/>
      <dgm:t>
        <a:bodyPr/>
        <a:lstStyle/>
        <a:p>
          <a:endParaRPr lang="ru-RU"/>
        </a:p>
      </dgm:t>
    </dgm:pt>
    <dgm:pt modelId="{0EB019C5-9928-4177-9FBD-21ECF4553E28}" type="pres">
      <dgm:prSet presAssocID="{9B601DA3-E95B-4A4E-A682-8A5F9146CFF5}" presName="vertOne" presStyleCnt="0"/>
      <dgm:spPr/>
    </dgm:pt>
    <dgm:pt modelId="{41B124B8-FA01-4A9C-9F69-4A30EC2ABF75}" type="pres">
      <dgm:prSet presAssocID="{9B601DA3-E95B-4A4E-A682-8A5F9146CFF5}" presName="txOne" presStyleLbl="node0" presStyleIdx="0" presStyleCnt="1" custScaleY="18695" custLinFactY="-259" custLinFactNeighborX="-47" custLinFactNeighborY="-100000">
        <dgm:presLayoutVars>
          <dgm:chPref val="3"/>
        </dgm:presLayoutVars>
      </dgm:prSet>
      <dgm:spPr/>
      <dgm:t>
        <a:bodyPr/>
        <a:lstStyle/>
        <a:p>
          <a:endParaRPr lang="ru-RU"/>
        </a:p>
      </dgm:t>
    </dgm:pt>
    <dgm:pt modelId="{9ECEAD09-98A2-4278-B63B-B3CF677AA51C}" type="pres">
      <dgm:prSet presAssocID="{9B601DA3-E95B-4A4E-A682-8A5F9146CFF5}" presName="parTransOne" presStyleCnt="0"/>
      <dgm:spPr/>
    </dgm:pt>
    <dgm:pt modelId="{88CCC15B-CD92-4501-AAC6-9DB0CC743F2B}" type="pres">
      <dgm:prSet presAssocID="{9B601DA3-E95B-4A4E-A682-8A5F9146CFF5}" presName="horzOne" presStyleCnt="0"/>
      <dgm:spPr/>
    </dgm:pt>
    <dgm:pt modelId="{646D0294-B9A3-4D3A-AC3D-82BFF0407E27}" type="pres">
      <dgm:prSet presAssocID="{F13920F0-EE76-4342-A0A8-200D6A1B9F3B}" presName="vertTwo" presStyleCnt="0"/>
      <dgm:spPr/>
    </dgm:pt>
    <dgm:pt modelId="{52A6B115-D882-4F49-BB2C-D816693F346C}" type="pres">
      <dgm:prSet presAssocID="{F13920F0-EE76-4342-A0A8-200D6A1B9F3B}" presName="txTwo" presStyleLbl="node2" presStyleIdx="0" presStyleCnt="2" custScaleY="15890" custLinFactNeighborX="-3736" custLinFactNeighborY="-41308">
        <dgm:presLayoutVars>
          <dgm:chPref val="3"/>
        </dgm:presLayoutVars>
      </dgm:prSet>
      <dgm:spPr/>
      <dgm:t>
        <a:bodyPr/>
        <a:lstStyle/>
        <a:p>
          <a:endParaRPr lang="ru-RU"/>
        </a:p>
      </dgm:t>
    </dgm:pt>
    <dgm:pt modelId="{7E759D11-474C-42BC-A48B-D095DDE1172B}" type="pres">
      <dgm:prSet presAssocID="{F13920F0-EE76-4342-A0A8-200D6A1B9F3B}" presName="parTransTwo" presStyleCnt="0"/>
      <dgm:spPr/>
    </dgm:pt>
    <dgm:pt modelId="{3EE54FFA-3049-4C50-8F5B-F03CA5C40533}" type="pres">
      <dgm:prSet presAssocID="{F13920F0-EE76-4342-A0A8-200D6A1B9F3B}" presName="horzTwo" presStyleCnt="0"/>
      <dgm:spPr/>
    </dgm:pt>
    <dgm:pt modelId="{70A94431-8B0E-495B-881D-032EEE986DB0}" type="pres">
      <dgm:prSet presAssocID="{47C4CBB8-E2E8-43DF-BDBB-567D82D7BC5C}" presName="vertThree" presStyleCnt="0"/>
      <dgm:spPr/>
    </dgm:pt>
    <dgm:pt modelId="{AA941DA0-632D-4B23-85CB-9EF9236E21F8}" type="pres">
      <dgm:prSet presAssocID="{47C4CBB8-E2E8-43DF-BDBB-567D82D7BC5C}" presName="txThree" presStyleLbl="node3" presStyleIdx="0" presStyleCnt="1" custScaleX="92683" custScaleY="15980" custLinFactX="13347" custLinFactNeighborX="100000" custLinFactNeighborY="-26026">
        <dgm:presLayoutVars>
          <dgm:chPref val="3"/>
        </dgm:presLayoutVars>
      </dgm:prSet>
      <dgm:spPr/>
      <dgm:t>
        <a:bodyPr/>
        <a:lstStyle/>
        <a:p>
          <a:endParaRPr lang="ru-RU"/>
        </a:p>
      </dgm:t>
    </dgm:pt>
    <dgm:pt modelId="{6D25849D-22B1-48DA-87F1-D0484352C932}" type="pres">
      <dgm:prSet presAssocID="{47C4CBB8-E2E8-43DF-BDBB-567D82D7BC5C}" presName="horzThree" presStyleCnt="0"/>
      <dgm:spPr/>
    </dgm:pt>
    <dgm:pt modelId="{7D541977-54CA-409C-ABF4-09C11C1395CF}" type="pres">
      <dgm:prSet presAssocID="{6D4E55DB-7D68-4D4E-99F9-41C13FA2923F}" presName="sibSpaceTwo" presStyleCnt="0"/>
      <dgm:spPr/>
    </dgm:pt>
    <dgm:pt modelId="{7D8CA7D7-361B-4D5B-A4AB-1B8A3939AD65}" type="pres">
      <dgm:prSet presAssocID="{C528526D-925F-4D7E-AF88-9AE08A554201}" presName="vertTwo" presStyleCnt="0"/>
      <dgm:spPr/>
    </dgm:pt>
    <dgm:pt modelId="{60BF2CDD-1C13-434F-BE9F-4A28D4300E34}" type="pres">
      <dgm:prSet presAssocID="{C528526D-925F-4D7E-AF88-9AE08A554201}" presName="txTwo" presStyleLbl="node2" presStyleIdx="1" presStyleCnt="2" custScaleX="102971" custScaleY="16702" custLinFactNeighborX="-50967" custLinFactNeighborY="26250">
        <dgm:presLayoutVars>
          <dgm:chPref val="3"/>
        </dgm:presLayoutVars>
      </dgm:prSet>
      <dgm:spPr/>
      <dgm:t>
        <a:bodyPr/>
        <a:lstStyle/>
        <a:p>
          <a:endParaRPr lang="ru-RU"/>
        </a:p>
      </dgm:t>
    </dgm:pt>
    <dgm:pt modelId="{787FDDB5-F3BB-4A02-BB88-29B1E9521847}" type="pres">
      <dgm:prSet presAssocID="{C528526D-925F-4D7E-AF88-9AE08A554201}" presName="horzTwo" presStyleCnt="0"/>
      <dgm:spPr/>
    </dgm:pt>
  </dgm:ptLst>
  <dgm:cxnLst>
    <dgm:cxn modelId="{57185AC9-70EC-4483-B04D-5BE791BC7F3A}" type="presOf" srcId="{9B601DA3-E95B-4A4E-A682-8A5F9146CFF5}" destId="{41B124B8-FA01-4A9C-9F69-4A30EC2ABF75}" srcOrd="0" destOrd="0" presId="urn:microsoft.com/office/officeart/2005/8/layout/hierarchy4"/>
    <dgm:cxn modelId="{365201C5-B630-4D2C-806F-49329F9EAB80}" srcId="{B82C7469-11A6-42E6-8A4F-1675C1AC655F}" destId="{9B601DA3-E95B-4A4E-A682-8A5F9146CFF5}" srcOrd="0" destOrd="0" parTransId="{032A3418-4259-4F73-8D67-EABC3C15B7CA}" sibTransId="{A5270690-6EE7-4F52-BCF5-3AE83E3FFC10}"/>
    <dgm:cxn modelId="{B07525EA-3DCA-4452-B84E-6B11FE5BB22E}" srcId="{9B601DA3-E95B-4A4E-A682-8A5F9146CFF5}" destId="{F13920F0-EE76-4342-A0A8-200D6A1B9F3B}" srcOrd="0" destOrd="0" parTransId="{FC07039D-2E41-4AF6-BFEE-94B28A96DB57}" sibTransId="{6D4E55DB-7D68-4D4E-99F9-41C13FA2923F}"/>
    <dgm:cxn modelId="{20D03EC1-AAD1-407D-813B-BCA7DA301836}" srcId="{9B601DA3-E95B-4A4E-A682-8A5F9146CFF5}" destId="{C528526D-925F-4D7E-AF88-9AE08A554201}" srcOrd="1" destOrd="0" parTransId="{868351F4-0E43-4D3F-98DD-C7C3E28F0F44}" sibTransId="{23A2DABC-C4D3-48C5-A679-077CD7962158}"/>
    <dgm:cxn modelId="{7BCAC64A-84E9-423A-B119-54A9E814051D}" type="presOf" srcId="{F13920F0-EE76-4342-A0A8-200D6A1B9F3B}" destId="{52A6B115-D882-4F49-BB2C-D816693F346C}" srcOrd="0" destOrd="0" presId="urn:microsoft.com/office/officeart/2005/8/layout/hierarchy4"/>
    <dgm:cxn modelId="{3AAD1ECE-9D85-40A9-A070-9AAECB41C094}" type="presOf" srcId="{C528526D-925F-4D7E-AF88-9AE08A554201}" destId="{60BF2CDD-1C13-434F-BE9F-4A28D4300E34}" srcOrd="0" destOrd="0" presId="urn:microsoft.com/office/officeart/2005/8/layout/hierarchy4"/>
    <dgm:cxn modelId="{AE662D26-3F0D-40A8-AE66-095548C09D46}" srcId="{F13920F0-EE76-4342-A0A8-200D6A1B9F3B}" destId="{47C4CBB8-E2E8-43DF-BDBB-567D82D7BC5C}" srcOrd="0" destOrd="0" parTransId="{E51C9BE9-67BF-402C-BC4F-B34E61BC8BCB}" sibTransId="{4E85AB2C-EC03-48D1-80AC-96959FBC0E99}"/>
    <dgm:cxn modelId="{AF2657FE-CD16-4ABB-87AC-3AE27E449AAF}" type="presOf" srcId="{47C4CBB8-E2E8-43DF-BDBB-567D82D7BC5C}" destId="{AA941DA0-632D-4B23-85CB-9EF9236E21F8}" srcOrd="0" destOrd="0" presId="urn:microsoft.com/office/officeart/2005/8/layout/hierarchy4"/>
    <dgm:cxn modelId="{43727420-49B3-4D45-A4DD-9B8DF2E06B32}" type="presOf" srcId="{B82C7469-11A6-42E6-8A4F-1675C1AC655F}" destId="{CD8E2F9A-2E4B-47E0-813D-670D865D63AE}" srcOrd="0" destOrd="0" presId="urn:microsoft.com/office/officeart/2005/8/layout/hierarchy4"/>
    <dgm:cxn modelId="{68591F5F-2788-42C1-B4B1-73637244D2D4}" type="presParOf" srcId="{CD8E2F9A-2E4B-47E0-813D-670D865D63AE}" destId="{0EB019C5-9928-4177-9FBD-21ECF4553E28}" srcOrd="0" destOrd="0" presId="urn:microsoft.com/office/officeart/2005/8/layout/hierarchy4"/>
    <dgm:cxn modelId="{9F3C634A-DF36-485E-83A8-17ECDA9EEEA2}" type="presParOf" srcId="{0EB019C5-9928-4177-9FBD-21ECF4553E28}" destId="{41B124B8-FA01-4A9C-9F69-4A30EC2ABF75}" srcOrd="0" destOrd="0" presId="urn:microsoft.com/office/officeart/2005/8/layout/hierarchy4"/>
    <dgm:cxn modelId="{3B985048-8E83-41D5-A548-C5B0FB10A8B7}" type="presParOf" srcId="{0EB019C5-9928-4177-9FBD-21ECF4553E28}" destId="{9ECEAD09-98A2-4278-B63B-B3CF677AA51C}" srcOrd="1" destOrd="0" presId="urn:microsoft.com/office/officeart/2005/8/layout/hierarchy4"/>
    <dgm:cxn modelId="{7798DD67-52CB-4B6C-9F7B-B7DF29A49D5F}" type="presParOf" srcId="{0EB019C5-9928-4177-9FBD-21ECF4553E28}" destId="{88CCC15B-CD92-4501-AAC6-9DB0CC743F2B}" srcOrd="2" destOrd="0" presId="urn:microsoft.com/office/officeart/2005/8/layout/hierarchy4"/>
    <dgm:cxn modelId="{AD4EAB3B-B559-492D-9185-4E5923631B39}" type="presParOf" srcId="{88CCC15B-CD92-4501-AAC6-9DB0CC743F2B}" destId="{646D0294-B9A3-4D3A-AC3D-82BFF0407E27}" srcOrd="0" destOrd="0" presId="urn:microsoft.com/office/officeart/2005/8/layout/hierarchy4"/>
    <dgm:cxn modelId="{491885B7-BEA7-48EB-A2EF-EA6E29D7DDEF}" type="presParOf" srcId="{646D0294-B9A3-4D3A-AC3D-82BFF0407E27}" destId="{52A6B115-D882-4F49-BB2C-D816693F346C}" srcOrd="0" destOrd="0" presId="urn:microsoft.com/office/officeart/2005/8/layout/hierarchy4"/>
    <dgm:cxn modelId="{4BA45E25-15BE-4BB9-8E0A-408B54B3FDF1}" type="presParOf" srcId="{646D0294-B9A3-4D3A-AC3D-82BFF0407E27}" destId="{7E759D11-474C-42BC-A48B-D095DDE1172B}" srcOrd="1" destOrd="0" presId="urn:microsoft.com/office/officeart/2005/8/layout/hierarchy4"/>
    <dgm:cxn modelId="{156D8496-2388-47FD-882C-A005DE3CB8A6}" type="presParOf" srcId="{646D0294-B9A3-4D3A-AC3D-82BFF0407E27}" destId="{3EE54FFA-3049-4C50-8F5B-F03CA5C40533}" srcOrd="2" destOrd="0" presId="urn:microsoft.com/office/officeart/2005/8/layout/hierarchy4"/>
    <dgm:cxn modelId="{F2FC30C6-D1E9-4EAF-BBCD-4C815EE4082A}" type="presParOf" srcId="{3EE54FFA-3049-4C50-8F5B-F03CA5C40533}" destId="{70A94431-8B0E-495B-881D-032EEE986DB0}" srcOrd="0" destOrd="0" presId="urn:microsoft.com/office/officeart/2005/8/layout/hierarchy4"/>
    <dgm:cxn modelId="{029B3C9D-B809-4E2A-898A-4ED78E52F65E}" type="presParOf" srcId="{70A94431-8B0E-495B-881D-032EEE986DB0}" destId="{AA941DA0-632D-4B23-85CB-9EF9236E21F8}" srcOrd="0" destOrd="0" presId="urn:microsoft.com/office/officeart/2005/8/layout/hierarchy4"/>
    <dgm:cxn modelId="{5A13A875-459F-4FB9-930F-70C9ABC10259}" type="presParOf" srcId="{70A94431-8B0E-495B-881D-032EEE986DB0}" destId="{6D25849D-22B1-48DA-87F1-D0484352C932}" srcOrd="1" destOrd="0" presId="urn:microsoft.com/office/officeart/2005/8/layout/hierarchy4"/>
    <dgm:cxn modelId="{86486F60-1082-4360-909A-5B567FB45E67}" type="presParOf" srcId="{88CCC15B-CD92-4501-AAC6-9DB0CC743F2B}" destId="{7D541977-54CA-409C-ABF4-09C11C1395CF}" srcOrd="1" destOrd="0" presId="urn:microsoft.com/office/officeart/2005/8/layout/hierarchy4"/>
    <dgm:cxn modelId="{0257C6E7-CA07-400B-BFE6-ADA4C4F831E4}" type="presParOf" srcId="{88CCC15B-CD92-4501-AAC6-9DB0CC743F2B}" destId="{7D8CA7D7-361B-4D5B-A4AB-1B8A3939AD65}" srcOrd="2" destOrd="0" presId="urn:microsoft.com/office/officeart/2005/8/layout/hierarchy4"/>
    <dgm:cxn modelId="{4A9E0335-60B0-4CFA-9E0A-485B283BA9E2}" type="presParOf" srcId="{7D8CA7D7-361B-4D5B-A4AB-1B8A3939AD65}" destId="{60BF2CDD-1C13-434F-BE9F-4A28D4300E34}" srcOrd="0" destOrd="0" presId="urn:microsoft.com/office/officeart/2005/8/layout/hierarchy4"/>
    <dgm:cxn modelId="{235127AF-266D-4A98-9A6F-B4D872BB7F8B}" type="presParOf" srcId="{7D8CA7D7-361B-4D5B-A4AB-1B8A3939AD65}" destId="{787FDDB5-F3BB-4A02-BB88-29B1E9521847}"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1B124B8-FA01-4A9C-9F69-4A30EC2ABF75}">
      <dsp:nvSpPr>
        <dsp:cNvPr id="0" name=""/>
        <dsp:cNvSpPr/>
      </dsp:nvSpPr>
      <dsp:spPr>
        <a:xfrm>
          <a:off x="10" y="648076"/>
          <a:ext cx="8201181" cy="11981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lvl="0" algn="ctr" defTabSz="2311400">
            <a:lnSpc>
              <a:spcPct val="90000"/>
            </a:lnSpc>
            <a:spcBef>
              <a:spcPct val="0"/>
            </a:spcBef>
            <a:spcAft>
              <a:spcPct val="35000"/>
            </a:spcAft>
          </a:pPr>
          <a:r>
            <a:rPr lang="ru-RU" sz="5200" kern="1200" baseline="0" dirty="0" smtClean="0">
              <a:solidFill>
                <a:schemeClr val="tx2">
                  <a:lumMod val="75000"/>
                </a:schemeClr>
              </a:solidFill>
            </a:rPr>
            <a:t>Тип  Членистоногие</a:t>
          </a:r>
          <a:endParaRPr lang="ru-RU" sz="5200" kern="1200" baseline="0" dirty="0">
            <a:solidFill>
              <a:schemeClr val="tx2">
                <a:lumMod val="75000"/>
              </a:schemeClr>
            </a:solidFill>
          </a:endParaRPr>
        </a:p>
      </dsp:txBody>
      <dsp:txXfrm>
        <a:off x="10" y="648076"/>
        <a:ext cx="8201181" cy="1198108"/>
      </dsp:txXfrm>
    </dsp:sp>
    <dsp:sp modelId="{52A6B115-D882-4F49-BB2C-D816693F346C}">
      <dsp:nvSpPr>
        <dsp:cNvPr id="0" name=""/>
        <dsp:cNvSpPr/>
      </dsp:nvSpPr>
      <dsp:spPr>
        <a:xfrm>
          <a:off x="0" y="2592289"/>
          <a:ext cx="3879993" cy="10183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ru-RU" sz="3200" kern="1200" dirty="0" smtClean="0">
              <a:solidFill>
                <a:schemeClr val="accent5">
                  <a:lumMod val="50000"/>
                </a:schemeClr>
              </a:solidFill>
            </a:rPr>
            <a:t>Класс </a:t>
          </a:r>
          <a:r>
            <a:rPr lang="ru-RU" sz="2800" kern="1200" dirty="0" smtClean="0">
              <a:solidFill>
                <a:schemeClr val="accent5">
                  <a:lumMod val="50000"/>
                </a:schemeClr>
              </a:solidFill>
            </a:rPr>
            <a:t>Ракообразные</a:t>
          </a:r>
          <a:endParaRPr lang="ru-RU" sz="2800" kern="1200" dirty="0">
            <a:solidFill>
              <a:schemeClr val="accent5">
                <a:lumMod val="50000"/>
              </a:schemeClr>
            </a:solidFill>
          </a:endParaRPr>
        </a:p>
      </dsp:txBody>
      <dsp:txXfrm>
        <a:off x="0" y="2592289"/>
        <a:ext cx="3879993" cy="1018344"/>
      </dsp:txXfrm>
    </dsp:sp>
    <dsp:sp modelId="{AA941DA0-632D-4B23-85CB-9EF9236E21F8}">
      <dsp:nvSpPr>
        <dsp:cNvPr id="0" name=""/>
        <dsp:cNvSpPr/>
      </dsp:nvSpPr>
      <dsp:spPr>
        <a:xfrm>
          <a:off x="4543671" y="2592294"/>
          <a:ext cx="3596094" cy="10241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kern="1200" dirty="0" smtClean="0">
              <a:solidFill>
                <a:schemeClr val="accent5">
                  <a:lumMod val="50000"/>
                </a:schemeClr>
              </a:solidFill>
            </a:rPr>
            <a:t>Класс Паукообразные</a:t>
          </a:r>
          <a:endParaRPr lang="ru-RU" sz="2800" kern="1200" dirty="0">
            <a:solidFill>
              <a:schemeClr val="accent5">
                <a:lumMod val="50000"/>
              </a:schemeClr>
            </a:solidFill>
          </a:endParaRPr>
        </a:p>
      </dsp:txBody>
      <dsp:txXfrm>
        <a:off x="4543671" y="2592294"/>
        <a:ext cx="3596094" cy="1024112"/>
      </dsp:txXfrm>
    </dsp:sp>
    <dsp:sp modelId="{60BF2CDD-1C13-434F-BE9F-4A28D4300E34}">
      <dsp:nvSpPr>
        <dsp:cNvPr id="0" name=""/>
        <dsp:cNvSpPr/>
      </dsp:nvSpPr>
      <dsp:spPr>
        <a:xfrm>
          <a:off x="2232262" y="4464468"/>
          <a:ext cx="3995268" cy="10703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ru-RU" sz="2800" kern="1200" dirty="0" smtClean="0">
              <a:solidFill>
                <a:schemeClr val="accent5">
                  <a:lumMod val="50000"/>
                </a:schemeClr>
              </a:solidFill>
            </a:rPr>
            <a:t>Класс Насекомые</a:t>
          </a:r>
          <a:endParaRPr lang="ru-RU" sz="2800" kern="1200" dirty="0">
            <a:solidFill>
              <a:schemeClr val="accent5">
                <a:lumMod val="50000"/>
              </a:schemeClr>
            </a:solidFill>
          </a:endParaRPr>
        </a:p>
      </dsp:txBody>
      <dsp:txXfrm>
        <a:off x="2232262" y="4464468"/>
        <a:ext cx="3995268" cy="107038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22.11.2015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22.11.2015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22.11.2015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22.11.2015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22.11.2015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22.11.2015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22.11.2015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22.11.2015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ideo" Target="file:///C:\Users\Lenovo\Desktop\&#1056;&#1040;&#1041;&#1054;&#1058;&#1040;\&#1051;&#1077;&#1075;&#1077;&#1085;&#1076;&#1072;%20&#1086;&#1073;%20&#1040;&#1088;&#1072;&#1093;&#1085;&#1077;.mp4"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UserXP\Рабочий стол\паук\pautina-pauka-makro-foto-14.jpg"/>
          <p:cNvPicPr>
            <a:picLocks noChangeAspect="1" noChangeArrowheads="1"/>
          </p:cNvPicPr>
          <p:nvPr/>
        </p:nvPicPr>
        <p:blipFill>
          <a:blip r:embed="rId2" cstate="print">
            <a:duotone>
              <a:schemeClr val="bg2">
                <a:shade val="45000"/>
                <a:satMod val="135000"/>
              </a:schemeClr>
              <a:prstClr val="white"/>
            </a:duotone>
          </a:blip>
          <a:stretch>
            <a:fillRect/>
          </a:stretch>
        </p:blipFill>
        <p:spPr bwMode="auto">
          <a:xfrm>
            <a:off x="0" y="0"/>
            <a:ext cx="9143999" cy="7029400"/>
          </a:xfrm>
          <a:prstGeom prst="rect">
            <a:avLst/>
          </a:prstGeom>
          <a:noFill/>
          <a:ln>
            <a:noFill/>
          </a:ln>
        </p:spPr>
      </p:pic>
      <p:sp>
        <p:nvSpPr>
          <p:cNvPr id="5" name="Прямоугольник 4"/>
          <p:cNvSpPr/>
          <p:nvPr/>
        </p:nvSpPr>
        <p:spPr>
          <a:xfrm>
            <a:off x="899592" y="1772817"/>
            <a:ext cx="7128792" cy="1384995"/>
          </a:xfrm>
          <a:prstGeom prst="rect">
            <a:avLst/>
          </a:prstGeom>
        </p:spPr>
        <p:txBody>
          <a:bodyPr wrap="square">
            <a:spAutoFit/>
          </a:bodyPr>
          <a:lstStyle/>
          <a:p>
            <a:pPr algn="ctr"/>
            <a:r>
              <a:rPr lang="ru-RU" sz="2800" i="1" dirty="0" smtClean="0">
                <a:solidFill>
                  <a:schemeClr val="accent5">
                    <a:lumMod val="50000"/>
                  </a:schemeClr>
                </a:solidFill>
              </a:rPr>
              <a:t>Презентация </a:t>
            </a:r>
          </a:p>
          <a:p>
            <a:pPr algn="ctr"/>
            <a:r>
              <a:rPr lang="ru-RU" sz="2800" i="1" dirty="0" smtClean="0">
                <a:solidFill>
                  <a:schemeClr val="accent5">
                    <a:lumMod val="50000"/>
                  </a:schemeClr>
                </a:solidFill>
              </a:rPr>
              <a:t>Тип Членистоногие. Класс  </a:t>
            </a:r>
            <a:r>
              <a:rPr lang="ru-RU" sz="2800" i="1" dirty="0" smtClean="0">
                <a:solidFill>
                  <a:schemeClr val="accent5">
                    <a:lumMod val="50000"/>
                  </a:schemeClr>
                </a:solidFill>
              </a:rPr>
              <a:t>Паукообразные</a:t>
            </a:r>
          </a:p>
          <a:p>
            <a:pPr algn="ctr"/>
            <a:r>
              <a:rPr lang="ru-RU" sz="2800" i="1" dirty="0" smtClean="0">
                <a:solidFill>
                  <a:schemeClr val="accent5">
                    <a:lumMod val="50000"/>
                  </a:schemeClr>
                </a:solidFill>
              </a:rPr>
              <a:t>7 класс</a:t>
            </a:r>
            <a:endParaRPr lang="ru-RU" sz="2800" i="1" dirty="0">
              <a:solidFill>
                <a:schemeClr val="accent5">
                  <a:lumMod val="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UserXP\Рабочий стол\паук\pautina-pauka-makro-foto-14.jpg"/>
          <p:cNvPicPr>
            <a:picLocks noChangeAspect="1" noChangeArrowheads="1"/>
          </p:cNvPicPr>
          <p:nvPr/>
        </p:nvPicPr>
        <p:blipFill>
          <a:blip r:embed="rId2" cstate="print">
            <a:duotone>
              <a:schemeClr val="bg2">
                <a:shade val="45000"/>
                <a:satMod val="135000"/>
              </a:schemeClr>
              <a:prstClr val="white"/>
            </a:duotone>
          </a:blip>
          <a:stretch>
            <a:fillRect/>
          </a:stretch>
        </p:blipFill>
        <p:spPr bwMode="auto">
          <a:xfrm>
            <a:off x="1" y="0"/>
            <a:ext cx="9143999" cy="6858000"/>
          </a:xfrm>
          <a:prstGeom prst="rect">
            <a:avLst/>
          </a:prstGeom>
          <a:noFill/>
          <a:ln>
            <a:noFill/>
          </a:ln>
        </p:spPr>
      </p:pic>
      <p:sp>
        <p:nvSpPr>
          <p:cNvPr id="2" name="Заголовок 1"/>
          <p:cNvSpPr>
            <a:spLocks noGrp="1"/>
          </p:cNvSpPr>
          <p:nvPr>
            <p:ph type="title"/>
          </p:nvPr>
        </p:nvSpPr>
        <p:spPr/>
        <p:txBody>
          <a:bodyPr/>
          <a:lstStyle/>
          <a:p>
            <a:endParaRPr lang="ru-RU"/>
          </a:p>
        </p:txBody>
      </p:sp>
      <p:pic>
        <p:nvPicPr>
          <p:cNvPr id="2050" name="Picture 2"/>
          <p:cNvPicPr>
            <a:picLocks noGrp="1" noChangeAspect="1" noChangeArrowheads="1"/>
          </p:cNvPicPr>
          <p:nvPr>
            <p:ph idx="1"/>
          </p:nvPr>
        </p:nvPicPr>
        <p:blipFill>
          <a:blip r:embed="rId3" cstate="print"/>
          <a:srcRect/>
          <a:stretch>
            <a:fillRect/>
          </a:stretch>
        </p:blipFill>
        <p:spPr bwMode="auto">
          <a:xfrm>
            <a:off x="1043608" y="1268760"/>
            <a:ext cx="7272808" cy="5112568"/>
          </a:xfrm>
          <a:prstGeom prst="rect">
            <a:avLst/>
          </a:prstGeom>
          <a:noFill/>
          <a:ln w="9525">
            <a:noFill/>
            <a:miter lim="800000"/>
            <a:headEnd/>
            <a:tailEnd/>
          </a:ln>
        </p:spPr>
      </p:pic>
      <p:sp>
        <p:nvSpPr>
          <p:cNvPr id="6" name="TextBox 5"/>
          <p:cNvSpPr txBox="1"/>
          <p:nvPr/>
        </p:nvSpPr>
        <p:spPr>
          <a:xfrm>
            <a:off x="179512" y="404664"/>
            <a:ext cx="8964488" cy="646331"/>
          </a:xfrm>
          <a:prstGeom prst="rect">
            <a:avLst/>
          </a:prstGeom>
          <a:noFill/>
        </p:spPr>
        <p:txBody>
          <a:bodyPr wrap="square" rtlCol="0">
            <a:spAutoFit/>
          </a:bodyPr>
          <a:lstStyle/>
          <a:p>
            <a:r>
              <a:rPr lang="ru-RU" sz="3600" b="1" dirty="0" smtClean="0">
                <a:solidFill>
                  <a:schemeClr val="accent5">
                    <a:lumMod val="75000"/>
                  </a:schemeClr>
                </a:solidFill>
              </a:rPr>
              <a:t>Извержение вулкана на острове Кракатау</a:t>
            </a:r>
            <a:endParaRPr lang="ru-RU" sz="3600" b="1" dirty="0">
              <a:solidFill>
                <a:schemeClr val="accent5">
                  <a:lumMod val="75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pic>
        <p:nvPicPr>
          <p:cNvPr id="26626" name="Picture 2" descr="C:\Documents and Settings\UserXP\Рабочий стол\паук\680501_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7650" name="Picture 2" descr="C:\Documents and Settings\UserXP\Рабочий стол\паук\vetton_ru_newwallpapers229-1920x1200.jpg"/>
          <p:cNvPicPr>
            <a:picLocks noGrp="1" noChangeAspect="1" noChangeArrowheads="1"/>
          </p:cNvPicPr>
          <p:nvPr>
            <p:ph idx="1"/>
          </p:nvPr>
        </p:nvPicPr>
        <p:blipFill>
          <a:blip r:embed="rId2" cstate="print"/>
          <a:srcRect/>
          <a:stretch>
            <a:fillRect/>
          </a:stretch>
        </p:blipFill>
        <p:spPr bwMode="auto">
          <a:xfrm>
            <a:off x="-39926" y="0"/>
            <a:ext cx="9269611" cy="6858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p:txBody>
          <a:bodyPr/>
          <a:lstStyle/>
          <a:p>
            <a:endParaRPr lang="ru-RU"/>
          </a:p>
        </p:txBody>
      </p:sp>
      <p:pic>
        <p:nvPicPr>
          <p:cNvPr id="1026" name="Picture 2" descr="C:\Documents and Settings\UserXP\Рабочий стол\паук\pautina-pauka-makro-foto-14.jpg"/>
          <p:cNvPicPr>
            <a:picLocks noGrp="1" noChangeAspect="1" noChangeArrowheads="1"/>
          </p:cNvPicPr>
          <p:nvPr>
            <p:ph sz="half" idx="1"/>
          </p:nvPr>
        </p:nvPicPr>
        <p:blipFill>
          <a:blip r:embed="rId2" cstate="print">
            <a:duotone>
              <a:schemeClr val="bg2">
                <a:shade val="45000"/>
                <a:satMod val="135000"/>
              </a:schemeClr>
              <a:prstClr val="white"/>
            </a:duotone>
          </a:blip>
          <a:stretch>
            <a:fillRect/>
          </a:stretch>
        </p:blipFill>
        <p:spPr bwMode="auto">
          <a:xfrm>
            <a:off x="457200" y="2346734"/>
            <a:ext cx="4038600" cy="3032894"/>
          </a:xfrm>
          <a:prstGeom prst="rect">
            <a:avLst/>
          </a:prstGeom>
          <a:noFill/>
          <a:ln>
            <a:noFill/>
          </a:ln>
        </p:spPr>
      </p:pic>
      <p:sp>
        <p:nvSpPr>
          <p:cNvPr id="11" name="Содержимое 10"/>
          <p:cNvSpPr>
            <a:spLocks noGrp="1"/>
          </p:cNvSpPr>
          <p:nvPr>
            <p:ph sz="half" idx="2"/>
          </p:nvPr>
        </p:nvSpPr>
        <p:spPr/>
        <p:txBody>
          <a:bodyPr/>
          <a:lstStyle/>
          <a:p>
            <a:endParaRPr lang="ru-RU"/>
          </a:p>
        </p:txBody>
      </p:sp>
      <p:pic>
        <p:nvPicPr>
          <p:cNvPr id="4" name="Picture 2" descr="C:\Documents and Settings\UserXP\Рабочий стол\паук\pautina-pauka-makro-foto-14.jpg"/>
          <p:cNvPicPr>
            <a:picLocks noChangeAspect="1" noChangeArrowheads="1"/>
          </p:cNvPicPr>
          <p:nvPr/>
        </p:nvPicPr>
        <p:blipFill>
          <a:blip r:embed="rId2" cstate="print">
            <a:duotone>
              <a:schemeClr val="bg2">
                <a:shade val="45000"/>
                <a:satMod val="135000"/>
              </a:schemeClr>
              <a:prstClr val="white"/>
            </a:duotone>
          </a:blip>
          <a:stretch>
            <a:fillRect/>
          </a:stretch>
        </p:blipFill>
        <p:spPr bwMode="auto">
          <a:xfrm>
            <a:off x="1" y="0"/>
            <a:ext cx="9143999" cy="6858000"/>
          </a:xfrm>
          <a:prstGeom prst="rect">
            <a:avLst/>
          </a:prstGeom>
          <a:noFill/>
          <a:ln>
            <a:noFill/>
          </a:ln>
        </p:spPr>
      </p:pic>
      <p:pic>
        <p:nvPicPr>
          <p:cNvPr id="6" name="Picture 2" descr="C:\Documents and Settings\UserXP\Рабочий стол\паук\pautina-pauka-makro-foto-14.jpg"/>
          <p:cNvPicPr>
            <a:picLocks noChangeAspect="1" noChangeArrowheads="1"/>
          </p:cNvPicPr>
          <p:nvPr/>
        </p:nvPicPr>
        <p:blipFill>
          <a:blip r:embed="rId2" cstate="print">
            <a:duotone>
              <a:schemeClr val="bg2">
                <a:shade val="45000"/>
                <a:satMod val="135000"/>
              </a:schemeClr>
              <a:prstClr val="white"/>
            </a:duotone>
          </a:blip>
          <a:stretch>
            <a:fillRect/>
          </a:stretch>
        </p:blipFill>
        <p:spPr bwMode="auto">
          <a:xfrm>
            <a:off x="0" y="-171400"/>
            <a:ext cx="9143999" cy="6858000"/>
          </a:xfrm>
          <a:prstGeom prst="rect">
            <a:avLst/>
          </a:prstGeom>
          <a:noFill/>
          <a:ln>
            <a:noFill/>
          </a:ln>
        </p:spPr>
      </p:pic>
      <p:sp>
        <p:nvSpPr>
          <p:cNvPr id="7" name="Прямоугольник 6"/>
          <p:cNvSpPr/>
          <p:nvPr/>
        </p:nvSpPr>
        <p:spPr>
          <a:xfrm>
            <a:off x="323528" y="260649"/>
            <a:ext cx="8208912" cy="2062103"/>
          </a:xfrm>
          <a:prstGeom prst="rect">
            <a:avLst/>
          </a:prstGeom>
        </p:spPr>
        <p:txBody>
          <a:bodyPr wrap="square">
            <a:spAutoFit/>
          </a:bodyPr>
          <a:lstStyle/>
          <a:p>
            <a:r>
              <a:rPr lang="ru-RU" sz="2800" b="1" dirty="0" smtClean="0">
                <a:solidFill>
                  <a:schemeClr val="accent5">
                    <a:lumMod val="75000"/>
                  </a:schemeClr>
                </a:solidFill>
              </a:rPr>
              <a:t>«Плетение пауком круговых сетей — спектакль,</a:t>
            </a:r>
            <a:br>
              <a:rPr lang="ru-RU" sz="2800" b="1" dirty="0" smtClean="0">
                <a:solidFill>
                  <a:schemeClr val="accent5">
                    <a:lumMod val="75000"/>
                  </a:schemeClr>
                </a:solidFill>
              </a:rPr>
            </a:br>
            <a:r>
              <a:rPr lang="ru-RU" sz="2800" b="1" dirty="0" smtClean="0">
                <a:solidFill>
                  <a:schemeClr val="accent5">
                    <a:lumMod val="75000"/>
                  </a:schemeClr>
                </a:solidFill>
              </a:rPr>
              <a:t>который можно смотреть, смотреть и смотреть».</a:t>
            </a:r>
          </a:p>
          <a:p>
            <a:pPr algn="r"/>
            <a:r>
              <a:rPr lang="ru-RU" sz="2400" dirty="0" smtClean="0">
                <a:solidFill>
                  <a:schemeClr val="accent5">
                    <a:lumMod val="75000"/>
                  </a:schemeClr>
                </a:solidFill>
              </a:rPr>
              <a:t/>
            </a:r>
            <a:br>
              <a:rPr lang="ru-RU" sz="2400" dirty="0" smtClean="0">
                <a:solidFill>
                  <a:schemeClr val="accent5">
                    <a:lumMod val="75000"/>
                  </a:schemeClr>
                </a:solidFill>
              </a:rPr>
            </a:br>
            <a:r>
              <a:rPr lang="ru-RU" sz="2400" i="1" dirty="0" smtClean="0">
                <a:solidFill>
                  <a:schemeClr val="accent5">
                    <a:lumMod val="75000"/>
                  </a:schemeClr>
                </a:solidFill>
              </a:rPr>
              <a:t>                                                                                                                   </a:t>
            </a:r>
            <a:r>
              <a:rPr lang="ru-RU" sz="2400" b="1" i="1" dirty="0" smtClean="0">
                <a:solidFill>
                  <a:schemeClr val="accent5">
                    <a:lumMod val="75000"/>
                  </a:schemeClr>
                </a:solidFill>
              </a:rPr>
              <a:t>Теодор </a:t>
            </a:r>
            <a:r>
              <a:rPr lang="ru-RU" sz="2400" b="1" i="1" dirty="0" err="1" smtClean="0">
                <a:solidFill>
                  <a:schemeClr val="accent5">
                    <a:lumMod val="75000"/>
                  </a:schemeClr>
                </a:solidFill>
              </a:rPr>
              <a:t>Сэйвори</a:t>
            </a:r>
            <a:endParaRPr lang="ru-RU" sz="2400" b="1" dirty="0">
              <a:solidFill>
                <a:schemeClr val="accent5">
                  <a:lumMod val="75000"/>
                </a:schemeClr>
              </a:solidFill>
            </a:endParaRPr>
          </a:p>
        </p:txBody>
      </p:sp>
      <p:pic>
        <p:nvPicPr>
          <p:cNvPr id="12" name="Рисунок 11" descr="http://dzh-natali.narod.ru/biologiya/pic/pau1.jpg"/>
          <p:cNvPicPr/>
          <p:nvPr/>
        </p:nvPicPr>
        <p:blipFill>
          <a:blip r:embed="rId3" cstate="print"/>
          <a:srcRect/>
          <a:stretch>
            <a:fillRect/>
          </a:stretch>
        </p:blipFill>
        <p:spPr bwMode="auto">
          <a:xfrm>
            <a:off x="323528" y="1412776"/>
            <a:ext cx="4248472" cy="2592288"/>
          </a:xfrm>
          <a:prstGeom prst="rect">
            <a:avLst/>
          </a:prstGeom>
          <a:noFill/>
          <a:ln w="9525">
            <a:noFill/>
            <a:miter lim="800000"/>
            <a:headEnd/>
            <a:tailEnd/>
          </a:ln>
        </p:spPr>
      </p:pic>
      <p:pic>
        <p:nvPicPr>
          <p:cNvPr id="13" name="Рисунок 12" descr="http://dzh-natali.narod.ru/biologiya/pic/pau3.jpg"/>
          <p:cNvPicPr/>
          <p:nvPr/>
        </p:nvPicPr>
        <p:blipFill>
          <a:blip r:embed="rId4" cstate="print"/>
          <a:srcRect/>
          <a:stretch>
            <a:fillRect/>
          </a:stretch>
        </p:blipFill>
        <p:spPr bwMode="auto">
          <a:xfrm>
            <a:off x="4572000" y="3933056"/>
            <a:ext cx="4392488" cy="2592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pic>
        <p:nvPicPr>
          <p:cNvPr id="1026" name="Picture 2" descr="C:\Documents and Settings\UserXP\Рабочий стол\паук\pautina-pauka-makro-foto-14.jpg"/>
          <p:cNvPicPr>
            <a:picLocks noGrp="1" noChangeAspect="1" noChangeArrowheads="1"/>
          </p:cNvPicPr>
          <p:nvPr>
            <p:ph idx="1"/>
          </p:nvPr>
        </p:nvPicPr>
        <p:blipFill>
          <a:blip r:embed="rId2" cstate="print">
            <a:duotone>
              <a:schemeClr val="bg2">
                <a:shade val="45000"/>
                <a:satMod val="135000"/>
              </a:schemeClr>
              <a:prstClr val="white"/>
            </a:duotone>
          </a:blip>
          <a:stretch>
            <a:fillRect/>
          </a:stretch>
        </p:blipFill>
        <p:spPr bwMode="auto">
          <a:xfrm>
            <a:off x="0" y="0"/>
            <a:ext cx="9143999" cy="6858000"/>
          </a:xfrm>
          <a:prstGeom prst="rect">
            <a:avLst/>
          </a:prstGeom>
          <a:noFill/>
          <a:ln>
            <a:noFill/>
          </a:ln>
        </p:spPr>
      </p:pic>
      <p:pic>
        <p:nvPicPr>
          <p:cNvPr id="4" name="Picture 2" descr="C:\Documents and Settings\UserXP\Рабочий стол\паук\pautina-pauka-makro-foto-14.jpg"/>
          <p:cNvPicPr>
            <a:picLocks noChangeAspect="1" noChangeArrowheads="1"/>
          </p:cNvPicPr>
          <p:nvPr/>
        </p:nvPicPr>
        <p:blipFill>
          <a:blip r:embed="rId2" cstate="print">
            <a:duotone>
              <a:schemeClr val="bg2">
                <a:shade val="45000"/>
                <a:satMod val="135000"/>
              </a:schemeClr>
              <a:prstClr val="white"/>
            </a:duotone>
          </a:blip>
          <a:stretch>
            <a:fillRect/>
          </a:stretch>
        </p:blipFill>
        <p:spPr bwMode="auto">
          <a:xfrm>
            <a:off x="0" y="0"/>
            <a:ext cx="9143999" cy="6858000"/>
          </a:xfrm>
          <a:prstGeom prst="rect">
            <a:avLst/>
          </a:prstGeom>
          <a:noFill/>
          <a:ln>
            <a:noFill/>
          </a:ln>
        </p:spPr>
      </p:pic>
      <p:pic>
        <p:nvPicPr>
          <p:cNvPr id="2" name="Picture 2" descr="C:\Documents and Settings\UserXP\Рабочий стол\паук\0014-014-Vnutrennee-stroenie-pauka.jpg"/>
          <p:cNvPicPr>
            <a:picLocks noChangeAspect="1" noChangeArrowheads="1"/>
          </p:cNvPicPr>
          <p:nvPr/>
        </p:nvPicPr>
        <p:blipFill>
          <a:blip r:embed="rId3" cstate="print"/>
          <a:srcRect/>
          <a:stretch>
            <a:fillRect/>
          </a:stretch>
        </p:blipFill>
        <p:spPr bwMode="auto">
          <a:xfrm>
            <a:off x="-93306" y="0"/>
            <a:ext cx="9330612" cy="6858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pic>
        <p:nvPicPr>
          <p:cNvPr id="1026" name="Picture 2" descr="C:\Documents and Settings\UserXP\Рабочий стол\паук\pautina-pauka-makro-foto-14.jpg"/>
          <p:cNvPicPr>
            <a:picLocks noGrp="1" noChangeAspect="1" noChangeArrowheads="1"/>
          </p:cNvPicPr>
          <p:nvPr>
            <p:ph idx="1"/>
          </p:nvPr>
        </p:nvPicPr>
        <p:blipFill>
          <a:blip r:embed="rId2" cstate="print">
            <a:duotone>
              <a:schemeClr val="bg2">
                <a:shade val="45000"/>
                <a:satMod val="135000"/>
              </a:schemeClr>
              <a:prstClr val="white"/>
            </a:duotone>
          </a:blip>
          <a:stretch>
            <a:fillRect/>
          </a:stretch>
        </p:blipFill>
        <p:spPr bwMode="auto">
          <a:xfrm>
            <a:off x="0" y="0"/>
            <a:ext cx="9143999" cy="6858000"/>
          </a:xfrm>
          <a:prstGeom prst="rect">
            <a:avLst/>
          </a:prstGeom>
          <a:noFill/>
          <a:ln>
            <a:noFill/>
          </a:ln>
        </p:spPr>
      </p:pic>
      <p:pic>
        <p:nvPicPr>
          <p:cNvPr id="4" name="Picture 2" descr="C:\Documents and Settings\UserXP\Рабочий стол\паук\pautina-pauka-makro-foto-14.jpg"/>
          <p:cNvPicPr>
            <a:picLocks noChangeAspect="1" noChangeArrowheads="1"/>
          </p:cNvPicPr>
          <p:nvPr/>
        </p:nvPicPr>
        <p:blipFill>
          <a:blip r:embed="rId2" cstate="print">
            <a:duotone>
              <a:schemeClr val="bg2">
                <a:shade val="45000"/>
                <a:satMod val="135000"/>
              </a:schemeClr>
              <a:prstClr val="white"/>
            </a:duotone>
          </a:blip>
          <a:stretch>
            <a:fillRect/>
          </a:stretch>
        </p:blipFill>
        <p:spPr bwMode="auto">
          <a:xfrm>
            <a:off x="1" y="0"/>
            <a:ext cx="9143999" cy="6858000"/>
          </a:xfrm>
          <a:prstGeom prst="rect">
            <a:avLst/>
          </a:prstGeom>
          <a:noFill/>
          <a:ln>
            <a:noFill/>
          </a:ln>
        </p:spPr>
      </p:pic>
      <p:pic>
        <p:nvPicPr>
          <p:cNvPr id="28674" name="Picture 2" descr="C:\Documents and Settings\UserXP\Рабочий стол\паук\nh_colorato_mating_copul.jpg"/>
          <p:cNvPicPr>
            <a:picLocks noChangeAspect="1" noChangeArrowheads="1"/>
          </p:cNvPicPr>
          <p:nvPr/>
        </p:nvPicPr>
        <p:blipFill>
          <a:blip r:embed="rId3" cstate="print"/>
          <a:srcRect/>
          <a:stretch>
            <a:fillRect/>
          </a:stretch>
        </p:blipFill>
        <p:spPr bwMode="auto">
          <a:xfrm>
            <a:off x="683568" y="1988839"/>
            <a:ext cx="7848872" cy="4733429"/>
          </a:xfrm>
          <a:prstGeom prst="rect">
            <a:avLst/>
          </a:prstGeom>
          <a:noFill/>
        </p:spPr>
      </p:pic>
      <p:sp>
        <p:nvSpPr>
          <p:cNvPr id="6" name="TextBox 5"/>
          <p:cNvSpPr txBox="1"/>
          <p:nvPr/>
        </p:nvSpPr>
        <p:spPr>
          <a:xfrm>
            <a:off x="395536" y="404664"/>
            <a:ext cx="8280920" cy="1631216"/>
          </a:xfrm>
          <a:prstGeom prst="rect">
            <a:avLst/>
          </a:prstGeom>
          <a:noFill/>
        </p:spPr>
        <p:txBody>
          <a:bodyPr wrap="square" rtlCol="0">
            <a:spAutoFit/>
          </a:bodyPr>
          <a:lstStyle/>
          <a:p>
            <a:pPr lvl="0" fontAlgn="base">
              <a:spcBef>
                <a:spcPct val="0"/>
              </a:spcBef>
              <a:spcAft>
                <a:spcPct val="0"/>
              </a:spcAft>
            </a:pPr>
            <a:r>
              <a:rPr lang="ru-RU" sz="2000" b="1" i="1" dirty="0" smtClean="0">
                <a:solidFill>
                  <a:schemeClr val="accent5">
                    <a:lumMod val="75000"/>
                  </a:schemeClr>
                </a:solidFill>
                <a:latin typeface="Arial" pitchFamily="34" charset="0"/>
                <a:ea typeface="Times New Roman" pitchFamily="18" charset="0"/>
              </a:rPr>
              <a:t>«Подруга-то, как правило, покрупнее будет, да к тому же — хищница! Да к тому же — подслеповатая! Сожрёт! Как пить дать — сожрёт! Не со зла, а со </a:t>
            </a:r>
            <a:r>
              <a:rPr lang="ru-RU" sz="2000" b="1" i="1" dirty="0" err="1" smtClean="0">
                <a:solidFill>
                  <a:schemeClr val="accent5">
                    <a:lumMod val="75000"/>
                  </a:schemeClr>
                </a:solidFill>
                <a:latin typeface="Arial" pitchFamily="34" charset="0"/>
                <a:ea typeface="Times New Roman" pitchFamily="18" charset="0"/>
              </a:rPr>
              <a:t>слепу</a:t>
            </a:r>
            <a:r>
              <a:rPr lang="ru-RU" sz="2000" b="1" i="1" dirty="0" smtClean="0">
                <a:solidFill>
                  <a:schemeClr val="accent5">
                    <a:lumMod val="75000"/>
                  </a:schemeClr>
                </a:solidFill>
                <a:latin typeface="Arial" pitchFamily="34" charset="0"/>
                <a:ea typeface="Times New Roman" pitchFamily="18" charset="0"/>
              </a:rPr>
              <a:t>. Надо бы как-то ей объяснить, что ты вроде бы не совсем на ужин пришел.»                          (И.Акимушкин)</a:t>
            </a:r>
            <a:endParaRPr lang="ru-RU" sz="3200" b="1" dirty="0" smtClean="0">
              <a:solidFill>
                <a:schemeClr val="accent5">
                  <a:lumMod val="75000"/>
                </a:schemeClr>
              </a:solidFill>
              <a:latin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pic>
        <p:nvPicPr>
          <p:cNvPr id="1026" name="Picture 2" descr="C:\Documents and Settings\UserXP\Рабочий стол\паук\pautina-pauka-makro-foto-14.jpg"/>
          <p:cNvPicPr>
            <a:picLocks noGrp="1" noChangeAspect="1" noChangeArrowheads="1"/>
          </p:cNvPicPr>
          <p:nvPr>
            <p:ph idx="1"/>
          </p:nvPr>
        </p:nvPicPr>
        <p:blipFill>
          <a:blip r:embed="rId2" cstate="print">
            <a:duotone>
              <a:schemeClr val="bg2">
                <a:shade val="45000"/>
                <a:satMod val="135000"/>
              </a:schemeClr>
              <a:prstClr val="white"/>
            </a:duotone>
          </a:blip>
          <a:stretch>
            <a:fillRect/>
          </a:stretch>
        </p:blipFill>
        <p:spPr bwMode="auto">
          <a:xfrm>
            <a:off x="0" y="0"/>
            <a:ext cx="9143999" cy="6858000"/>
          </a:xfrm>
          <a:prstGeom prst="rect">
            <a:avLst/>
          </a:prstGeom>
          <a:noFill/>
          <a:ln>
            <a:noFill/>
          </a:ln>
        </p:spPr>
      </p:pic>
      <p:pic>
        <p:nvPicPr>
          <p:cNvPr id="4" name="Picture 2" descr="C:\Documents and Settings\UserXP\Рабочий стол\паук\pautina-pauka-makro-foto-14.jpg"/>
          <p:cNvPicPr>
            <a:picLocks noChangeAspect="1" noChangeArrowheads="1"/>
          </p:cNvPicPr>
          <p:nvPr/>
        </p:nvPicPr>
        <p:blipFill>
          <a:blip r:embed="rId2" cstate="print">
            <a:duotone>
              <a:schemeClr val="bg2">
                <a:shade val="45000"/>
                <a:satMod val="135000"/>
              </a:schemeClr>
              <a:prstClr val="white"/>
            </a:duotone>
          </a:blip>
          <a:stretch>
            <a:fillRect/>
          </a:stretch>
        </p:blipFill>
        <p:spPr bwMode="auto">
          <a:xfrm>
            <a:off x="1" y="0"/>
            <a:ext cx="9143999" cy="6858000"/>
          </a:xfrm>
          <a:prstGeom prst="rect">
            <a:avLst/>
          </a:prstGeom>
          <a:noFill/>
          <a:ln>
            <a:noFill/>
          </a:ln>
        </p:spPr>
      </p:pic>
      <p:pic>
        <p:nvPicPr>
          <p:cNvPr id="29698" name="Picture 2" descr="C:\Documents and Settings\UserXP\Рабочий стол\паук\2opist10fotopu5.jpg"/>
          <p:cNvPicPr>
            <a:picLocks noChangeAspect="1" noChangeArrowheads="1"/>
          </p:cNvPicPr>
          <p:nvPr/>
        </p:nvPicPr>
        <p:blipFill>
          <a:blip r:embed="rId3" cstate="print"/>
          <a:srcRect/>
          <a:stretch>
            <a:fillRect/>
          </a:stretch>
        </p:blipFill>
        <p:spPr bwMode="auto">
          <a:xfrm>
            <a:off x="755576" y="476672"/>
            <a:ext cx="8040893" cy="597666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pic>
        <p:nvPicPr>
          <p:cNvPr id="1026" name="Picture 2" descr="C:\Documents and Settings\UserXP\Рабочий стол\паук\pautina-pauka-makro-foto-14.jpg"/>
          <p:cNvPicPr>
            <a:picLocks noGrp="1" noChangeAspect="1" noChangeArrowheads="1"/>
          </p:cNvPicPr>
          <p:nvPr>
            <p:ph idx="1"/>
          </p:nvPr>
        </p:nvPicPr>
        <p:blipFill>
          <a:blip r:embed="rId2" cstate="print">
            <a:duotone>
              <a:schemeClr val="bg2">
                <a:shade val="45000"/>
                <a:satMod val="135000"/>
              </a:schemeClr>
              <a:prstClr val="white"/>
            </a:duotone>
          </a:blip>
          <a:stretch>
            <a:fillRect/>
          </a:stretch>
        </p:blipFill>
        <p:spPr bwMode="auto">
          <a:xfrm>
            <a:off x="0" y="0"/>
            <a:ext cx="9143999" cy="6858000"/>
          </a:xfrm>
          <a:prstGeom prst="rect">
            <a:avLst/>
          </a:prstGeom>
          <a:noFill/>
          <a:ln>
            <a:noFill/>
          </a:ln>
        </p:spPr>
      </p:pic>
      <p:pic>
        <p:nvPicPr>
          <p:cNvPr id="4" name="Picture 2" descr="C:\Documents and Settings\UserXP\Рабочий стол\паук\pautina-pauka-makro-foto-14.jpg"/>
          <p:cNvPicPr>
            <a:picLocks noChangeAspect="1" noChangeArrowheads="1"/>
          </p:cNvPicPr>
          <p:nvPr/>
        </p:nvPicPr>
        <p:blipFill>
          <a:blip r:embed="rId2" cstate="print">
            <a:duotone>
              <a:schemeClr val="bg2">
                <a:shade val="45000"/>
                <a:satMod val="135000"/>
              </a:schemeClr>
              <a:prstClr val="white"/>
            </a:duotone>
          </a:blip>
          <a:stretch>
            <a:fillRect/>
          </a:stretch>
        </p:blipFill>
        <p:spPr bwMode="auto">
          <a:xfrm>
            <a:off x="1" y="0"/>
            <a:ext cx="9143999" cy="6858000"/>
          </a:xfrm>
          <a:prstGeom prst="rect">
            <a:avLst/>
          </a:prstGeom>
          <a:noFill/>
          <a:ln>
            <a:noFill/>
          </a:ln>
        </p:spPr>
      </p:pic>
      <p:sp>
        <p:nvSpPr>
          <p:cNvPr id="1025" name="Rectangle 1"/>
          <p:cNvSpPr>
            <a:spLocks noChangeArrowheads="1"/>
          </p:cNvSpPr>
          <p:nvPr/>
        </p:nvSpPr>
        <p:spPr bwMode="auto">
          <a:xfrm>
            <a:off x="1403648" y="1792024"/>
            <a:ext cx="4824536"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Arial" pitchFamily="34" charset="0"/>
                <a:ea typeface="Times New Roman" pitchFamily="18" charset="0"/>
              </a:rPr>
              <a:t>«</a:t>
            </a:r>
            <a:endParaRPr kumimoji="0" lang="ru-RU" sz="1800" b="0" i="0" u="none" strike="noStrike" cap="none" normalizeH="0" baseline="0" dirty="0" smtClean="0">
              <a:ln>
                <a:noFill/>
              </a:ln>
              <a:solidFill>
                <a:schemeClr val="tx1"/>
              </a:solidFill>
              <a:effectLst/>
              <a:latin typeface="Arial" pitchFamily="34" charset="0"/>
            </a:endParaRPr>
          </a:p>
        </p:txBody>
      </p:sp>
      <p:sp>
        <p:nvSpPr>
          <p:cNvPr id="5121" name="Rectangle 1"/>
          <p:cNvSpPr>
            <a:spLocks noChangeArrowheads="1"/>
          </p:cNvSpPr>
          <p:nvPr/>
        </p:nvSpPr>
        <p:spPr bwMode="auto">
          <a:xfrm>
            <a:off x="50634" y="186335"/>
            <a:ext cx="7905742"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lang="ru-RU" sz="1400" dirty="0" smtClean="0">
              <a:latin typeface="Arial" pitchFamily="34" charset="0"/>
              <a:ea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lang="ru-RU" sz="1400" dirty="0" smtClean="0">
              <a:latin typeface="Arial" pitchFamily="34" charset="0"/>
              <a:ea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lang="ru-RU" sz="1400" dirty="0" smtClean="0">
              <a:latin typeface="Arial" pitchFamily="34" charset="0"/>
              <a:ea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lang="ru-RU" sz="1400" dirty="0" smtClean="0">
              <a:latin typeface="Arial" pitchFamily="34" charset="0"/>
              <a:ea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lang="ru-RU" sz="1400" dirty="0" smtClean="0">
              <a:latin typeface="Arial" pitchFamily="34" charset="0"/>
              <a:ea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lang="ru-RU" sz="1400" dirty="0" smtClean="0">
              <a:latin typeface="Arial" pitchFamily="34" charset="0"/>
              <a:ea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lang="ru-RU" sz="1400" dirty="0" smtClean="0">
              <a:latin typeface="Arial" pitchFamily="34" charset="0"/>
              <a:ea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lang="ru-RU" sz="1400" dirty="0" smtClean="0">
              <a:latin typeface="Arial" pitchFamily="34" charset="0"/>
              <a:ea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lang="ru-RU" sz="1400" dirty="0" smtClean="0">
              <a:latin typeface="Arial" pitchFamily="34" charset="0"/>
              <a:ea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lang="ru-RU" sz="1400" dirty="0" smtClean="0">
              <a:latin typeface="Arial" pitchFamily="34" charset="0"/>
              <a:ea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lang="ru-RU" sz="1400" dirty="0" smtClean="0">
              <a:latin typeface="Arial" pitchFamily="34" charset="0"/>
              <a:ea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lang="ru-RU" sz="1400" dirty="0" smtClean="0">
              <a:latin typeface="Arial" pitchFamily="34" charset="0"/>
              <a:ea typeface="Times New Roman" pitchFamily="18" charset="0"/>
            </a:endParaRPr>
          </a:p>
        </p:txBody>
      </p:sp>
      <p:sp>
        <p:nvSpPr>
          <p:cNvPr id="8" name="TextBox 7"/>
          <p:cNvSpPr txBox="1"/>
          <p:nvPr/>
        </p:nvSpPr>
        <p:spPr>
          <a:xfrm>
            <a:off x="0" y="0"/>
            <a:ext cx="9144000" cy="7017306"/>
          </a:xfrm>
          <a:prstGeom prst="rect">
            <a:avLst/>
          </a:prstGeom>
          <a:noFill/>
        </p:spPr>
        <p:txBody>
          <a:bodyPr wrap="square" rtlCol="0">
            <a:spAutoFit/>
          </a:bodyPr>
          <a:lstStyle/>
          <a:p>
            <a:r>
              <a:rPr lang="ru-RU" sz="2400" b="1" dirty="0" smtClean="0">
                <a:solidFill>
                  <a:schemeClr val="accent5">
                    <a:lumMod val="75000"/>
                  </a:schemeClr>
                </a:solidFill>
              </a:rPr>
              <a:t>Выберите правильные утверждения и определите название паука.</a:t>
            </a:r>
          </a:p>
          <a:p>
            <a:r>
              <a:rPr lang="ru-RU" sz="2400" b="1" dirty="0" smtClean="0">
                <a:solidFill>
                  <a:schemeClr val="accent5">
                    <a:lumMod val="75000"/>
                  </a:schemeClr>
                </a:solidFill>
              </a:rPr>
              <a:t>1) тело пауков состоит из головогруди и нерасчлененного брюшка(К)</a:t>
            </a:r>
          </a:p>
          <a:p>
            <a:r>
              <a:rPr lang="ru-RU" sz="2400" b="1" dirty="0" smtClean="0">
                <a:solidFill>
                  <a:schemeClr val="accent5">
                    <a:lumMod val="75000"/>
                  </a:schemeClr>
                </a:solidFill>
              </a:rPr>
              <a:t>2) пауки дышат кислородом, растворенным в воде (О)</a:t>
            </a:r>
          </a:p>
          <a:p>
            <a:r>
              <a:rPr lang="ru-RU" sz="2400" b="1" dirty="0" smtClean="0">
                <a:solidFill>
                  <a:schemeClr val="accent5">
                    <a:lumMod val="75000"/>
                  </a:schemeClr>
                </a:solidFill>
              </a:rPr>
              <a:t>3) у паука несколько пар простых глазков (А)</a:t>
            </a:r>
          </a:p>
          <a:p>
            <a:r>
              <a:rPr lang="ru-RU" sz="2400" b="1" dirty="0" smtClean="0">
                <a:solidFill>
                  <a:schemeClr val="accent5">
                    <a:lumMod val="75000"/>
                  </a:schemeClr>
                </a:solidFill>
              </a:rPr>
              <a:t>4) ловчие сети пауки ткут </a:t>
            </a:r>
            <a:r>
              <a:rPr lang="ru-RU" sz="2400" b="1" dirty="0" err="1" smtClean="0">
                <a:solidFill>
                  <a:schemeClr val="accent5">
                    <a:lumMod val="75000"/>
                  </a:schemeClr>
                </a:solidFill>
              </a:rPr>
              <a:t>ногочелюстями</a:t>
            </a:r>
            <a:r>
              <a:rPr lang="ru-RU" sz="2400" b="1" dirty="0" smtClean="0">
                <a:solidFill>
                  <a:schemeClr val="accent5">
                    <a:lumMod val="75000"/>
                  </a:schemeClr>
                </a:solidFill>
              </a:rPr>
              <a:t> (М)</a:t>
            </a:r>
          </a:p>
          <a:p>
            <a:r>
              <a:rPr lang="ru-RU" sz="2400" b="1" dirty="0" smtClean="0">
                <a:solidFill>
                  <a:schemeClr val="accent5">
                    <a:lumMod val="75000"/>
                  </a:schemeClr>
                </a:solidFill>
              </a:rPr>
              <a:t>5) паутина может служить пауку средством защиты, передвижения, выведения и охраны потомства (Р)</a:t>
            </a:r>
          </a:p>
          <a:p>
            <a:r>
              <a:rPr lang="ru-RU" sz="2400" b="1" dirty="0" smtClean="0">
                <a:solidFill>
                  <a:schemeClr val="accent5">
                    <a:lumMod val="75000"/>
                  </a:schemeClr>
                </a:solidFill>
              </a:rPr>
              <a:t>6) все пауки дышат атмосферным воздухом (А)</a:t>
            </a:r>
          </a:p>
          <a:p>
            <a:r>
              <a:rPr lang="ru-RU" sz="2400" b="1" dirty="0" smtClean="0">
                <a:solidFill>
                  <a:schemeClr val="accent5">
                    <a:lumMod val="75000"/>
                  </a:schemeClr>
                </a:solidFill>
              </a:rPr>
              <a:t>7) переваривание пищи происходит в сосательном желудке паука (Н)</a:t>
            </a:r>
          </a:p>
          <a:p>
            <a:r>
              <a:rPr lang="ru-RU" sz="2400" b="1" dirty="0" smtClean="0">
                <a:solidFill>
                  <a:schemeClr val="accent5">
                    <a:lumMod val="75000"/>
                  </a:schemeClr>
                </a:solidFill>
              </a:rPr>
              <a:t>8)у  пауков  3 пары конечностей (В)</a:t>
            </a:r>
          </a:p>
          <a:p>
            <a:r>
              <a:rPr lang="ru-RU" sz="2400" b="1" dirty="0" smtClean="0">
                <a:solidFill>
                  <a:schemeClr val="accent5">
                    <a:lumMod val="75000"/>
                  </a:schemeClr>
                </a:solidFill>
              </a:rPr>
              <a:t>9) паукообразные – гермафродиты (Е)</a:t>
            </a:r>
          </a:p>
          <a:p>
            <a:r>
              <a:rPr lang="ru-RU" sz="2400" b="1" dirty="0" smtClean="0">
                <a:solidFill>
                  <a:schemeClr val="accent5">
                    <a:lumMod val="75000"/>
                  </a:schemeClr>
                </a:solidFill>
              </a:rPr>
              <a:t>10) кровеносная система – незамкнутая (К)</a:t>
            </a:r>
          </a:p>
          <a:p>
            <a:r>
              <a:rPr lang="ru-RU" sz="2400" b="1" dirty="0" smtClean="0">
                <a:solidFill>
                  <a:schemeClr val="accent5">
                    <a:lumMod val="75000"/>
                  </a:schemeClr>
                </a:solidFill>
              </a:rPr>
              <a:t>11)пауки имеют 4 пары ходильных ног (У)</a:t>
            </a:r>
          </a:p>
          <a:p>
            <a:r>
              <a:rPr lang="ru-RU" sz="2400" b="1" dirty="0" smtClean="0">
                <a:solidFill>
                  <a:schemeClr val="accent5">
                    <a:lumMod val="75000"/>
                  </a:schemeClr>
                </a:solidFill>
              </a:rPr>
              <a:t>12)органы выделения – </a:t>
            </a:r>
            <a:r>
              <a:rPr lang="ru-RU" sz="2400" b="1" dirty="0" err="1" smtClean="0">
                <a:solidFill>
                  <a:schemeClr val="accent5">
                    <a:lumMod val="75000"/>
                  </a:schemeClr>
                </a:solidFill>
              </a:rPr>
              <a:t>мальпигиевы</a:t>
            </a:r>
            <a:r>
              <a:rPr lang="ru-RU" sz="2400" b="1" dirty="0" smtClean="0">
                <a:solidFill>
                  <a:schemeClr val="accent5">
                    <a:lumMod val="75000"/>
                  </a:schemeClr>
                </a:solidFill>
              </a:rPr>
              <a:t> сосуды (Р)</a:t>
            </a:r>
          </a:p>
          <a:p>
            <a:r>
              <a:rPr lang="ru-RU" sz="2400" b="1" dirty="0" smtClean="0">
                <a:solidFill>
                  <a:schemeClr val="accent5">
                    <a:lumMod val="75000"/>
                  </a:schemeClr>
                </a:solidFill>
              </a:rPr>
              <a:t>13)пауки имеют две пары усиков (Н)</a:t>
            </a:r>
          </a:p>
          <a:p>
            <a:r>
              <a:rPr lang="ru-RU" sz="2400" b="1" dirty="0" smtClean="0">
                <a:solidFill>
                  <a:schemeClr val="accent5">
                    <a:lumMod val="75000"/>
                  </a:schemeClr>
                </a:solidFill>
              </a:rPr>
              <a:t>14)Органы дыхания пауков –трахеи и легкие (Т)</a:t>
            </a:r>
          </a:p>
          <a:p>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pic>
        <p:nvPicPr>
          <p:cNvPr id="1026" name="Picture 2" descr="C:\Documents and Settings\UserXP\Рабочий стол\паук\pautina-pauka-makro-foto-14.jpg"/>
          <p:cNvPicPr>
            <a:picLocks noGrp="1" noChangeAspect="1" noChangeArrowheads="1"/>
          </p:cNvPicPr>
          <p:nvPr>
            <p:ph idx="1"/>
          </p:nvPr>
        </p:nvPicPr>
        <p:blipFill>
          <a:blip r:embed="rId2" cstate="print">
            <a:duotone>
              <a:schemeClr val="bg2">
                <a:shade val="45000"/>
                <a:satMod val="135000"/>
              </a:schemeClr>
              <a:prstClr val="white"/>
            </a:duotone>
          </a:blip>
          <a:stretch>
            <a:fillRect/>
          </a:stretch>
        </p:blipFill>
        <p:spPr bwMode="auto">
          <a:xfrm>
            <a:off x="0" y="0"/>
            <a:ext cx="9143999" cy="6858000"/>
          </a:xfrm>
          <a:prstGeom prst="rect">
            <a:avLst/>
          </a:prstGeom>
          <a:noFill/>
          <a:ln>
            <a:noFill/>
          </a:ln>
        </p:spPr>
      </p:pic>
      <p:pic>
        <p:nvPicPr>
          <p:cNvPr id="4" name="Picture 2" descr="C:\Documents and Settings\UserXP\Рабочий стол\паук\pautina-pauka-makro-foto-14.jpg"/>
          <p:cNvPicPr>
            <a:picLocks noChangeAspect="1" noChangeArrowheads="1"/>
          </p:cNvPicPr>
          <p:nvPr/>
        </p:nvPicPr>
        <p:blipFill>
          <a:blip r:embed="rId2" cstate="print">
            <a:duotone>
              <a:schemeClr val="bg2">
                <a:shade val="45000"/>
                <a:satMod val="135000"/>
              </a:schemeClr>
              <a:prstClr val="white"/>
            </a:duotone>
          </a:blip>
          <a:stretch>
            <a:fillRect/>
          </a:stretch>
        </p:blipFill>
        <p:spPr bwMode="auto">
          <a:xfrm>
            <a:off x="1" y="0"/>
            <a:ext cx="9143999" cy="6858000"/>
          </a:xfrm>
          <a:prstGeom prst="rect">
            <a:avLst/>
          </a:prstGeom>
          <a:noFill/>
          <a:ln>
            <a:noFill/>
          </a:ln>
        </p:spPr>
      </p:pic>
      <p:pic>
        <p:nvPicPr>
          <p:cNvPr id="6" name="Picture 2" descr="C:\Documents and Settings\UserXP\Рабочий стол\паук\pautina-pauka-makro-foto-14.jpg"/>
          <p:cNvPicPr>
            <a:picLocks noChangeAspect="1" noChangeArrowheads="1"/>
          </p:cNvPicPr>
          <p:nvPr/>
        </p:nvPicPr>
        <p:blipFill>
          <a:blip r:embed="rId2" cstate="print">
            <a:duotone>
              <a:schemeClr val="bg2">
                <a:shade val="45000"/>
                <a:satMod val="135000"/>
              </a:schemeClr>
              <a:prstClr val="white"/>
            </a:duotone>
          </a:blip>
          <a:stretch>
            <a:fillRect/>
          </a:stretch>
        </p:blipFill>
        <p:spPr bwMode="auto">
          <a:xfrm>
            <a:off x="0" y="-315416"/>
            <a:ext cx="9143999" cy="6858000"/>
          </a:xfrm>
          <a:prstGeom prst="rect">
            <a:avLst/>
          </a:prstGeom>
          <a:noFill/>
          <a:ln>
            <a:noFill/>
          </a:ln>
        </p:spPr>
      </p:pic>
      <p:sp>
        <p:nvSpPr>
          <p:cNvPr id="1025" name="Rectangle 1"/>
          <p:cNvSpPr>
            <a:spLocks noChangeArrowheads="1"/>
          </p:cNvSpPr>
          <p:nvPr/>
        </p:nvSpPr>
        <p:spPr bwMode="auto">
          <a:xfrm>
            <a:off x="1403648" y="1792024"/>
            <a:ext cx="4824536"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dirty="0" smtClean="0">
                <a:ln>
                  <a:noFill/>
                </a:ln>
                <a:solidFill>
                  <a:schemeClr val="tx1"/>
                </a:solidFill>
                <a:effectLst/>
                <a:latin typeface="Arial" pitchFamily="34" charset="0"/>
                <a:ea typeface="Times New Roman" pitchFamily="18" charset="0"/>
              </a:rPr>
              <a:t>«</a:t>
            </a:r>
            <a:endParaRPr kumimoji="0" lang="ru-RU" sz="1800" b="0" i="0" u="none" strike="noStrike" cap="none" normalizeH="0" baseline="0" dirty="0" smtClean="0">
              <a:ln>
                <a:noFill/>
              </a:ln>
              <a:solidFill>
                <a:schemeClr val="tx1"/>
              </a:solidFill>
              <a:effectLst/>
              <a:latin typeface="Arial" pitchFamily="34" charset="0"/>
            </a:endParaRPr>
          </a:p>
        </p:txBody>
      </p:sp>
      <p:sp>
        <p:nvSpPr>
          <p:cNvPr id="8" name="TextBox 7"/>
          <p:cNvSpPr txBox="1"/>
          <p:nvPr/>
        </p:nvSpPr>
        <p:spPr>
          <a:xfrm>
            <a:off x="755576" y="404664"/>
            <a:ext cx="7560840" cy="3970318"/>
          </a:xfrm>
          <a:prstGeom prst="rect">
            <a:avLst/>
          </a:prstGeom>
          <a:noFill/>
        </p:spPr>
        <p:txBody>
          <a:bodyPr wrap="square" rtlCol="0">
            <a:spAutoFit/>
          </a:bodyPr>
          <a:lstStyle/>
          <a:p>
            <a:r>
              <a:rPr lang="ru-RU" sz="2800" b="1" dirty="0" smtClean="0">
                <a:solidFill>
                  <a:schemeClr val="accent5">
                    <a:lumMod val="75000"/>
                  </a:schemeClr>
                </a:solidFill>
              </a:rPr>
              <a:t>Задача. </a:t>
            </a:r>
          </a:p>
          <a:p>
            <a:r>
              <a:rPr lang="ru-RU" sz="2800" b="1" dirty="0" smtClean="0">
                <a:solidFill>
                  <a:schemeClr val="accent5">
                    <a:lumMod val="75000"/>
                  </a:schemeClr>
                </a:solidFill>
              </a:rPr>
              <a:t>Пауки прожорливы: каждый в день может съесть столько, сколько весит сам. Основная их добыча – мухи. В лесу на каждом гектаре живет 5000 пауков. Если каждый паук от восхода до захода поймает хотя бы две мухи (это уж наверняка!), то сколько же этих окаянных насекомых гибнет каждые сутки? Давайте подсчитаем</a:t>
            </a:r>
            <a:r>
              <a:rPr lang="ru-RU" sz="2400" dirty="0" smtClean="0">
                <a:solidFill>
                  <a:schemeClr val="accent5">
                    <a:lumMod val="75000"/>
                  </a:schemeClr>
                </a:solidFill>
              </a:rPr>
              <a:t>.</a:t>
            </a:r>
            <a:endParaRPr lang="ru-RU" sz="2400" dirty="0">
              <a:solidFill>
                <a:schemeClr val="accent5">
                  <a:lumMod val="75000"/>
                </a:schemeClr>
              </a:solidFill>
            </a:endParaRPr>
          </a:p>
        </p:txBody>
      </p:sp>
      <p:sp>
        <p:nvSpPr>
          <p:cNvPr id="9" name="TextBox 8"/>
          <p:cNvSpPr txBox="1"/>
          <p:nvPr/>
        </p:nvSpPr>
        <p:spPr>
          <a:xfrm>
            <a:off x="1115616" y="5013176"/>
            <a:ext cx="7509620" cy="584775"/>
          </a:xfrm>
          <a:prstGeom prst="rect">
            <a:avLst/>
          </a:prstGeom>
          <a:noFill/>
        </p:spPr>
        <p:txBody>
          <a:bodyPr wrap="none" rtlCol="0">
            <a:spAutoFit/>
          </a:bodyPr>
          <a:lstStyle/>
          <a:p>
            <a:r>
              <a:rPr lang="ru-RU" sz="3200" b="1" dirty="0" smtClean="0">
                <a:solidFill>
                  <a:schemeClr val="accent5">
                    <a:lumMod val="75000"/>
                  </a:schemeClr>
                </a:solidFill>
              </a:rPr>
              <a:t>Что вы можете сказать о  пользе пауков</a:t>
            </a:r>
            <a:r>
              <a:rPr lang="en-US" sz="3200" b="1" dirty="0" smtClean="0">
                <a:solidFill>
                  <a:schemeClr val="accent5">
                    <a:lumMod val="75000"/>
                  </a:schemeClr>
                </a:solidFill>
              </a:rPr>
              <a:t>?</a:t>
            </a:r>
            <a:endParaRPr lang="ru-RU" sz="3200" b="1" dirty="0">
              <a:solidFill>
                <a:schemeClr val="accent5">
                  <a:lumMod val="75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pic>
        <p:nvPicPr>
          <p:cNvPr id="1026" name="Picture 2" descr="C:\Documents and Settings\UserXP\Рабочий стол\паук\pautina-pauka-makro-foto-14.jpg"/>
          <p:cNvPicPr>
            <a:picLocks noGrp="1" noChangeAspect="1" noChangeArrowheads="1"/>
          </p:cNvPicPr>
          <p:nvPr>
            <p:ph idx="1"/>
          </p:nvPr>
        </p:nvPicPr>
        <p:blipFill>
          <a:blip r:embed="rId2" cstate="print">
            <a:duotone>
              <a:schemeClr val="bg2">
                <a:shade val="45000"/>
                <a:satMod val="135000"/>
              </a:schemeClr>
              <a:prstClr val="white"/>
            </a:duotone>
          </a:blip>
          <a:stretch>
            <a:fillRect/>
          </a:stretch>
        </p:blipFill>
        <p:spPr bwMode="auto">
          <a:xfrm>
            <a:off x="0" y="0"/>
            <a:ext cx="9143999" cy="6858000"/>
          </a:xfrm>
          <a:prstGeom prst="rect">
            <a:avLst/>
          </a:prstGeom>
          <a:noFill/>
          <a:ln>
            <a:noFill/>
          </a:ln>
        </p:spPr>
      </p:pic>
      <p:pic>
        <p:nvPicPr>
          <p:cNvPr id="4" name="Picture 2" descr="C:\Documents and Settings\UserXP\Рабочий стол\паук\pautina-pauka-makro-foto-14.jpg"/>
          <p:cNvPicPr>
            <a:picLocks noChangeAspect="1" noChangeArrowheads="1"/>
          </p:cNvPicPr>
          <p:nvPr/>
        </p:nvPicPr>
        <p:blipFill>
          <a:blip r:embed="rId2" cstate="print">
            <a:duotone>
              <a:schemeClr val="bg2">
                <a:shade val="45000"/>
                <a:satMod val="135000"/>
              </a:schemeClr>
              <a:prstClr val="white"/>
            </a:duotone>
          </a:blip>
          <a:stretch>
            <a:fillRect/>
          </a:stretch>
        </p:blipFill>
        <p:spPr bwMode="auto">
          <a:xfrm>
            <a:off x="1" y="0"/>
            <a:ext cx="9143999" cy="6858000"/>
          </a:xfrm>
          <a:prstGeom prst="rect">
            <a:avLst/>
          </a:prstGeom>
          <a:noFill/>
          <a:ln>
            <a:noFill/>
          </a:ln>
        </p:spPr>
      </p:pic>
      <p:pic>
        <p:nvPicPr>
          <p:cNvPr id="6" name="Picture 2" descr="C:\Documents and Settings\UserXP\Рабочий стол\паук\pautina-pauka-makro-foto-14.jpg"/>
          <p:cNvPicPr>
            <a:picLocks noChangeAspect="1" noChangeArrowheads="1"/>
          </p:cNvPicPr>
          <p:nvPr/>
        </p:nvPicPr>
        <p:blipFill>
          <a:blip r:embed="rId2" cstate="print">
            <a:duotone>
              <a:schemeClr val="bg2">
                <a:shade val="45000"/>
                <a:satMod val="135000"/>
              </a:schemeClr>
              <a:prstClr val="white"/>
            </a:duotone>
          </a:blip>
          <a:stretch>
            <a:fillRect/>
          </a:stretch>
        </p:blipFill>
        <p:spPr bwMode="auto">
          <a:xfrm>
            <a:off x="0" y="0"/>
            <a:ext cx="9143999" cy="6858000"/>
          </a:xfrm>
          <a:prstGeom prst="rect">
            <a:avLst/>
          </a:prstGeom>
          <a:noFill/>
          <a:ln>
            <a:noFill/>
          </a:ln>
        </p:spPr>
      </p:pic>
      <p:sp>
        <p:nvSpPr>
          <p:cNvPr id="8" name="TextBox 7"/>
          <p:cNvSpPr txBox="1"/>
          <p:nvPr/>
        </p:nvSpPr>
        <p:spPr>
          <a:xfrm>
            <a:off x="683568" y="764704"/>
            <a:ext cx="7776864" cy="646331"/>
          </a:xfrm>
          <a:prstGeom prst="rect">
            <a:avLst/>
          </a:prstGeom>
          <a:noFill/>
        </p:spPr>
        <p:txBody>
          <a:bodyPr wrap="square" rtlCol="0">
            <a:spAutoFit/>
          </a:bodyPr>
          <a:lstStyle/>
          <a:p>
            <a:pPr algn="ctr"/>
            <a:r>
              <a:rPr lang="ru-RU" sz="3600" b="1" i="1" dirty="0" smtClean="0">
                <a:solidFill>
                  <a:schemeClr val="accent5">
                    <a:lumMod val="75000"/>
                  </a:schemeClr>
                </a:solidFill>
              </a:rPr>
              <a:t>Правила составления </a:t>
            </a:r>
            <a:r>
              <a:rPr lang="ru-RU" sz="3600" b="1" i="1" dirty="0" err="1" smtClean="0">
                <a:solidFill>
                  <a:schemeClr val="accent5">
                    <a:lumMod val="75000"/>
                  </a:schemeClr>
                </a:solidFill>
              </a:rPr>
              <a:t>синквейна</a:t>
            </a:r>
            <a:endParaRPr lang="ru-RU" sz="3600" dirty="0">
              <a:solidFill>
                <a:schemeClr val="accent5">
                  <a:lumMod val="75000"/>
                </a:schemeClr>
              </a:solidFill>
            </a:endParaRPr>
          </a:p>
        </p:txBody>
      </p:sp>
      <p:sp>
        <p:nvSpPr>
          <p:cNvPr id="9" name="TextBox 8"/>
          <p:cNvSpPr txBox="1"/>
          <p:nvPr/>
        </p:nvSpPr>
        <p:spPr>
          <a:xfrm>
            <a:off x="611560" y="1556792"/>
            <a:ext cx="7920880" cy="3970318"/>
          </a:xfrm>
          <a:prstGeom prst="rect">
            <a:avLst/>
          </a:prstGeom>
          <a:noFill/>
        </p:spPr>
        <p:txBody>
          <a:bodyPr wrap="square" rtlCol="0">
            <a:spAutoFit/>
          </a:bodyPr>
          <a:lstStyle/>
          <a:p>
            <a:pPr>
              <a:lnSpc>
                <a:spcPct val="90000"/>
              </a:lnSpc>
            </a:pPr>
            <a:r>
              <a:rPr lang="ru-RU" sz="2800" b="1" dirty="0" smtClean="0">
                <a:solidFill>
                  <a:schemeClr val="accent5">
                    <a:lumMod val="75000"/>
                  </a:schemeClr>
                </a:solidFill>
              </a:rPr>
              <a:t>1. В первой строчке тема называется одним словом (обычно существительным).</a:t>
            </a:r>
          </a:p>
          <a:p>
            <a:pPr>
              <a:lnSpc>
                <a:spcPct val="90000"/>
              </a:lnSpc>
            </a:pPr>
            <a:r>
              <a:rPr lang="ru-RU" sz="2800" b="1" dirty="0" smtClean="0">
                <a:solidFill>
                  <a:schemeClr val="accent5">
                    <a:lumMod val="75000"/>
                  </a:schemeClr>
                </a:solidFill>
              </a:rPr>
              <a:t>2. Вторая строчка – это описание темы в двух словах (двумя прилагательными).</a:t>
            </a:r>
          </a:p>
          <a:p>
            <a:pPr>
              <a:lnSpc>
                <a:spcPct val="90000"/>
              </a:lnSpc>
            </a:pPr>
            <a:r>
              <a:rPr lang="ru-RU" sz="2800" b="1" dirty="0" smtClean="0">
                <a:solidFill>
                  <a:schemeClr val="accent5">
                    <a:lumMod val="75000"/>
                  </a:schemeClr>
                </a:solidFill>
              </a:rPr>
              <a:t>3. Третья строчка – это описание действия в рамках этой темы тремя словами.</a:t>
            </a:r>
          </a:p>
          <a:p>
            <a:pPr>
              <a:lnSpc>
                <a:spcPct val="90000"/>
              </a:lnSpc>
            </a:pPr>
            <a:r>
              <a:rPr lang="ru-RU" sz="2800" b="1" dirty="0" smtClean="0">
                <a:solidFill>
                  <a:schemeClr val="accent5">
                    <a:lumMod val="75000"/>
                  </a:schemeClr>
                </a:solidFill>
              </a:rPr>
              <a:t>4. Четвертая строка – это фраза из четырех слов, показывающая отношение к теме.</a:t>
            </a:r>
          </a:p>
          <a:p>
            <a:pPr>
              <a:lnSpc>
                <a:spcPct val="90000"/>
              </a:lnSpc>
            </a:pPr>
            <a:r>
              <a:rPr lang="ru-RU" sz="2800" b="1" dirty="0" smtClean="0">
                <a:solidFill>
                  <a:schemeClr val="accent5">
                    <a:lumMod val="75000"/>
                  </a:schemeClr>
                </a:solidFill>
              </a:rPr>
              <a:t>5. Последняя строка – это синоним из одного слова, который повторяет суть темы.</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685800" y="381000"/>
            <a:ext cx="6870700" cy="1600200"/>
          </a:xfrm>
        </p:spPr>
        <p:txBody>
          <a:bodyPr/>
          <a:lstStyle/>
          <a:p>
            <a:r>
              <a:rPr lang="ru-RU" sz="4000" dirty="0"/>
              <a:t>Выберите настроение с которым вы пришли на урок.</a:t>
            </a:r>
          </a:p>
        </p:txBody>
      </p:sp>
      <p:sp>
        <p:nvSpPr>
          <p:cNvPr id="9" name="Содержимое 8"/>
          <p:cNvSpPr>
            <a:spLocks noGrp="1"/>
          </p:cNvSpPr>
          <p:nvPr>
            <p:ph sz="half" idx="1"/>
          </p:nvPr>
        </p:nvSpPr>
        <p:spPr>
          <a:xfrm flipH="1">
            <a:off x="12492880" y="1600200"/>
            <a:ext cx="792088" cy="4525963"/>
          </a:xfrm>
        </p:spPr>
        <p:txBody>
          <a:bodyPr/>
          <a:lstStyle/>
          <a:p>
            <a:endParaRPr lang="ru-RU" dirty="0"/>
          </a:p>
        </p:txBody>
      </p:sp>
      <p:sp>
        <p:nvSpPr>
          <p:cNvPr id="133124" name="AutoShape 4"/>
          <p:cNvSpPr>
            <a:spLocks noChangeArrowheads="1"/>
          </p:cNvSpPr>
          <p:nvPr/>
        </p:nvSpPr>
        <p:spPr bwMode="auto">
          <a:xfrm>
            <a:off x="899592" y="2708920"/>
            <a:ext cx="1905000" cy="1676400"/>
          </a:xfrm>
          <a:prstGeom prst="smileyFace">
            <a:avLst>
              <a:gd name="adj" fmla="val 4653"/>
            </a:avLst>
          </a:prstGeom>
          <a:solidFill>
            <a:schemeClr val="accent1"/>
          </a:solidFill>
          <a:ln w="9525">
            <a:solidFill>
              <a:schemeClr val="tx1"/>
            </a:solidFill>
            <a:round/>
            <a:headEnd/>
            <a:tailEnd/>
          </a:ln>
          <a:effectLst/>
        </p:spPr>
        <p:txBody>
          <a:bodyPr wrap="none" anchor="ctr"/>
          <a:lstStyle/>
          <a:p>
            <a:endParaRPr lang="ru-RU"/>
          </a:p>
        </p:txBody>
      </p:sp>
      <p:sp>
        <p:nvSpPr>
          <p:cNvPr id="133126" name="AutoShape 6"/>
          <p:cNvSpPr>
            <a:spLocks noChangeArrowheads="1"/>
          </p:cNvSpPr>
          <p:nvPr/>
        </p:nvSpPr>
        <p:spPr bwMode="auto">
          <a:xfrm>
            <a:off x="6372200" y="2564904"/>
            <a:ext cx="1905000" cy="1676400"/>
          </a:xfrm>
          <a:prstGeom prst="smileyFace">
            <a:avLst>
              <a:gd name="adj" fmla="val -4653"/>
            </a:avLst>
          </a:prstGeom>
          <a:solidFill>
            <a:schemeClr val="accent1"/>
          </a:solidFill>
          <a:ln w="9525">
            <a:solidFill>
              <a:schemeClr val="tx1"/>
            </a:solidFill>
            <a:round/>
            <a:headEnd/>
            <a:tailEnd/>
          </a:ln>
          <a:effectLst/>
        </p:spPr>
        <p:txBody>
          <a:bodyPr wrap="none" anchor="ctr"/>
          <a:lstStyle/>
          <a:p>
            <a:endParaRPr lang="ru-RU"/>
          </a:p>
        </p:txBody>
      </p:sp>
      <p:sp>
        <p:nvSpPr>
          <p:cNvPr id="133131" name="AutoShape 11"/>
          <p:cNvSpPr>
            <a:spLocks noChangeArrowheads="1"/>
          </p:cNvSpPr>
          <p:nvPr/>
        </p:nvSpPr>
        <p:spPr bwMode="auto">
          <a:xfrm>
            <a:off x="3707904" y="2636912"/>
            <a:ext cx="1905000" cy="1676400"/>
          </a:xfrm>
          <a:prstGeom prst="smileyFace">
            <a:avLst>
              <a:gd name="adj" fmla="val 1005"/>
            </a:avLst>
          </a:prstGeom>
          <a:solidFill>
            <a:schemeClr val="accent1"/>
          </a:solidFill>
          <a:ln w="9525">
            <a:solidFill>
              <a:schemeClr val="tx1"/>
            </a:solidFill>
            <a:round/>
            <a:headEnd/>
            <a:tailEnd/>
          </a:ln>
          <a:effectLst/>
        </p:spPr>
        <p:txBody>
          <a:bodyPr wrap="none" anchor="ctr"/>
          <a:lstStyle/>
          <a:p>
            <a:endParaRPr lang="ru-RU"/>
          </a:p>
        </p:txBody>
      </p:sp>
      <p:sp>
        <p:nvSpPr>
          <p:cNvPr id="10" name="Содержимое 9"/>
          <p:cNvSpPr>
            <a:spLocks noGrp="1"/>
          </p:cNvSpPr>
          <p:nvPr>
            <p:ph sz="half" idx="2"/>
          </p:nvPr>
        </p:nvSpPr>
        <p:spPr>
          <a:xfrm flipH="1">
            <a:off x="11772800" y="1600201"/>
            <a:ext cx="1008112" cy="2620888"/>
          </a:xfrm>
        </p:spPr>
        <p:txBody>
          <a:bodyPr/>
          <a:lstStyle/>
          <a:p>
            <a:endParaRPr lang="ru-RU" dirty="0"/>
          </a:p>
        </p:txBody>
      </p:sp>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133122"/>
                                        </p:tgtEl>
                                        <p:attrNameLst>
                                          <p:attrName>style.visibility</p:attrName>
                                        </p:attrNameLst>
                                      </p:cBhvr>
                                      <p:to>
                                        <p:strVal val="visible"/>
                                      </p:to>
                                    </p:set>
                                    <p:anim calcmode="lin" valueType="num">
                                      <p:cBhvr>
                                        <p:cTn id="7" dur="500" fill="hold"/>
                                        <p:tgtEl>
                                          <p:spTgt spid="13312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3312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3312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331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pic>
        <p:nvPicPr>
          <p:cNvPr id="1026" name="Picture 2" descr="C:\Documents and Settings\UserXP\Рабочий стол\паук\pautina-pauka-makro-foto-14.jpg"/>
          <p:cNvPicPr>
            <a:picLocks noGrp="1" noChangeAspect="1" noChangeArrowheads="1"/>
          </p:cNvPicPr>
          <p:nvPr>
            <p:ph idx="1"/>
          </p:nvPr>
        </p:nvPicPr>
        <p:blipFill>
          <a:blip r:embed="rId2" cstate="print">
            <a:duotone>
              <a:schemeClr val="bg2">
                <a:shade val="45000"/>
                <a:satMod val="135000"/>
              </a:schemeClr>
              <a:prstClr val="white"/>
            </a:duotone>
          </a:blip>
          <a:stretch>
            <a:fillRect/>
          </a:stretch>
        </p:blipFill>
        <p:spPr bwMode="auto">
          <a:xfrm>
            <a:off x="0" y="0"/>
            <a:ext cx="9143999" cy="6858000"/>
          </a:xfrm>
          <a:prstGeom prst="rect">
            <a:avLst/>
          </a:prstGeom>
          <a:noFill/>
          <a:ln>
            <a:noFill/>
          </a:ln>
        </p:spPr>
      </p:pic>
      <p:pic>
        <p:nvPicPr>
          <p:cNvPr id="4" name="Picture 2" descr="C:\Documents and Settings\UserXP\Рабочий стол\паук\pautina-pauka-makro-foto-14.jpg"/>
          <p:cNvPicPr>
            <a:picLocks noChangeAspect="1" noChangeArrowheads="1"/>
          </p:cNvPicPr>
          <p:nvPr/>
        </p:nvPicPr>
        <p:blipFill>
          <a:blip r:embed="rId2" cstate="print">
            <a:duotone>
              <a:schemeClr val="bg2">
                <a:shade val="45000"/>
                <a:satMod val="135000"/>
              </a:schemeClr>
              <a:prstClr val="white"/>
            </a:duotone>
          </a:blip>
          <a:stretch>
            <a:fillRect/>
          </a:stretch>
        </p:blipFill>
        <p:spPr bwMode="auto">
          <a:xfrm>
            <a:off x="1" y="0"/>
            <a:ext cx="9143999" cy="6858000"/>
          </a:xfrm>
          <a:prstGeom prst="rect">
            <a:avLst/>
          </a:prstGeom>
          <a:noFill/>
          <a:ln>
            <a:noFill/>
          </a:ln>
        </p:spPr>
      </p:pic>
      <p:sp>
        <p:nvSpPr>
          <p:cNvPr id="1025" name="Rectangle 1"/>
          <p:cNvSpPr>
            <a:spLocks noChangeArrowheads="1"/>
          </p:cNvSpPr>
          <p:nvPr/>
        </p:nvSpPr>
        <p:spPr bwMode="auto">
          <a:xfrm>
            <a:off x="467544" y="2148761"/>
            <a:ext cx="7776864" cy="34470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4000" b="1" dirty="0" smtClean="0">
                <a:solidFill>
                  <a:schemeClr val="accent5">
                    <a:lumMod val="75000"/>
                  </a:schemeClr>
                </a:solidFill>
              </a:rPr>
              <a:t>Пауки</a:t>
            </a:r>
          </a:p>
          <a:p>
            <a:r>
              <a:rPr lang="ru-RU" sz="4000" b="1" dirty="0" smtClean="0">
                <a:solidFill>
                  <a:schemeClr val="accent5">
                    <a:lumMod val="75000"/>
                  </a:schemeClr>
                </a:solidFill>
              </a:rPr>
              <a:t>Страшные, ядовитые</a:t>
            </a:r>
          </a:p>
          <a:p>
            <a:r>
              <a:rPr lang="ru-RU" sz="4000" b="1" dirty="0" smtClean="0">
                <a:solidFill>
                  <a:schemeClr val="accent5">
                    <a:lumMod val="75000"/>
                  </a:schemeClr>
                </a:solidFill>
              </a:rPr>
              <a:t>Плетут, ловят, кусают</a:t>
            </a:r>
          </a:p>
          <a:p>
            <a:r>
              <a:rPr lang="ru-RU" sz="4000" b="1" dirty="0" smtClean="0">
                <a:solidFill>
                  <a:schemeClr val="accent5">
                    <a:lumMod val="75000"/>
                  </a:schemeClr>
                </a:solidFill>
              </a:rPr>
              <a:t>Пауки – наземные хищники.</a:t>
            </a:r>
          </a:p>
          <a:p>
            <a:r>
              <a:rPr lang="ru-RU" sz="4000" b="1" dirty="0" smtClean="0">
                <a:solidFill>
                  <a:schemeClr val="accent5">
                    <a:lumMod val="75000"/>
                  </a:schemeClr>
                </a:solidFill>
              </a:rPr>
              <a:t>Арахниды.</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7" name="TextBox 6"/>
          <p:cNvSpPr txBox="1"/>
          <p:nvPr/>
        </p:nvSpPr>
        <p:spPr>
          <a:xfrm>
            <a:off x="319306" y="620688"/>
            <a:ext cx="7997110" cy="707886"/>
          </a:xfrm>
          <a:prstGeom prst="rect">
            <a:avLst/>
          </a:prstGeom>
          <a:noFill/>
        </p:spPr>
        <p:txBody>
          <a:bodyPr wrap="square" rtlCol="0">
            <a:spAutoFit/>
          </a:bodyPr>
          <a:lstStyle/>
          <a:p>
            <a:pPr algn="ctr"/>
            <a:r>
              <a:rPr lang="ru-RU" sz="4000" b="1" i="1" dirty="0" err="1" smtClean="0">
                <a:solidFill>
                  <a:schemeClr val="accent5">
                    <a:lumMod val="75000"/>
                  </a:schemeClr>
                </a:solidFill>
              </a:rPr>
              <a:t>Синквейн</a:t>
            </a:r>
            <a:endParaRPr lang="ru-RU" sz="4000" b="1" i="1" dirty="0">
              <a:solidFill>
                <a:schemeClr val="accent5">
                  <a:lumMod val="75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pic>
        <p:nvPicPr>
          <p:cNvPr id="1026" name="Picture 2" descr="C:\Documents and Settings\UserXP\Рабочий стол\паук\pautina-pauka-makro-foto-14.jpg"/>
          <p:cNvPicPr>
            <a:picLocks noGrp="1" noChangeAspect="1" noChangeArrowheads="1"/>
          </p:cNvPicPr>
          <p:nvPr>
            <p:ph idx="1"/>
          </p:nvPr>
        </p:nvPicPr>
        <p:blipFill>
          <a:blip r:embed="rId2" cstate="print">
            <a:duotone>
              <a:schemeClr val="bg2">
                <a:shade val="45000"/>
                <a:satMod val="135000"/>
              </a:schemeClr>
              <a:prstClr val="white"/>
            </a:duotone>
          </a:blip>
          <a:stretch>
            <a:fillRect/>
          </a:stretch>
        </p:blipFill>
        <p:spPr bwMode="auto">
          <a:xfrm>
            <a:off x="0" y="0"/>
            <a:ext cx="9143999" cy="6858000"/>
          </a:xfrm>
          <a:prstGeom prst="rect">
            <a:avLst/>
          </a:prstGeom>
          <a:noFill/>
          <a:ln>
            <a:noFill/>
          </a:ln>
        </p:spPr>
      </p:pic>
      <p:pic>
        <p:nvPicPr>
          <p:cNvPr id="4" name="Picture 2" descr="C:\Documents and Settings\UserXP\Рабочий стол\паук\pautina-pauka-makro-foto-14.jpg"/>
          <p:cNvPicPr>
            <a:picLocks noChangeAspect="1" noChangeArrowheads="1"/>
          </p:cNvPicPr>
          <p:nvPr/>
        </p:nvPicPr>
        <p:blipFill>
          <a:blip r:embed="rId2" cstate="print">
            <a:duotone>
              <a:schemeClr val="bg2">
                <a:shade val="45000"/>
                <a:satMod val="135000"/>
              </a:schemeClr>
              <a:prstClr val="white"/>
            </a:duotone>
          </a:blip>
          <a:stretch>
            <a:fillRect/>
          </a:stretch>
        </p:blipFill>
        <p:spPr bwMode="auto">
          <a:xfrm>
            <a:off x="1" y="0"/>
            <a:ext cx="9143999" cy="6858000"/>
          </a:xfrm>
          <a:prstGeom prst="rect">
            <a:avLst/>
          </a:prstGeom>
          <a:noFill/>
          <a:ln>
            <a:noFill/>
          </a:ln>
        </p:spPr>
      </p:pic>
      <p:pic>
        <p:nvPicPr>
          <p:cNvPr id="6" name="Picture 2" descr="C:\Documents and Settings\UserXP\Рабочий стол\паук\pautina-pauka-makro-foto-14.jpg"/>
          <p:cNvPicPr>
            <a:picLocks noChangeAspect="1" noChangeArrowheads="1"/>
          </p:cNvPicPr>
          <p:nvPr/>
        </p:nvPicPr>
        <p:blipFill>
          <a:blip r:embed="rId2" cstate="print">
            <a:duotone>
              <a:schemeClr val="bg2">
                <a:shade val="45000"/>
                <a:satMod val="135000"/>
              </a:schemeClr>
              <a:prstClr val="white"/>
            </a:duotone>
          </a:blip>
          <a:stretch>
            <a:fillRect/>
          </a:stretch>
        </p:blipFill>
        <p:spPr bwMode="auto">
          <a:xfrm>
            <a:off x="0" y="0"/>
            <a:ext cx="9143999" cy="6858000"/>
          </a:xfrm>
          <a:prstGeom prst="rect">
            <a:avLst/>
          </a:prstGeom>
          <a:noFill/>
          <a:ln>
            <a:noFill/>
          </a:ln>
        </p:spPr>
      </p:pic>
      <p:sp>
        <p:nvSpPr>
          <p:cNvPr id="7" name="Прямоугольник 6"/>
          <p:cNvSpPr/>
          <p:nvPr/>
        </p:nvSpPr>
        <p:spPr>
          <a:xfrm>
            <a:off x="539552" y="548680"/>
            <a:ext cx="8352928" cy="5262979"/>
          </a:xfrm>
          <a:prstGeom prst="rect">
            <a:avLst/>
          </a:prstGeom>
        </p:spPr>
        <p:txBody>
          <a:bodyPr wrap="square">
            <a:spAutoFit/>
          </a:bodyPr>
          <a:lstStyle/>
          <a:p>
            <a:r>
              <a:rPr lang="ru-RU" sz="2800" b="1" i="1" dirty="0" err="1" smtClean="0">
                <a:solidFill>
                  <a:schemeClr val="accent5">
                    <a:lumMod val="75000"/>
                  </a:schemeClr>
                </a:solidFill>
              </a:rPr>
              <a:t>Хелицеры</a:t>
            </a:r>
            <a:r>
              <a:rPr lang="ru-RU" sz="2800" b="1" i="1" dirty="0" smtClean="0">
                <a:solidFill>
                  <a:schemeClr val="accent5">
                    <a:lumMod val="75000"/>
                  </a:schemeClr>
                </a:solidFill>
              </a:rPr>
              <a:t> </a:t>
            </a:r>
            <a:r>
              <a:rPr lang="ru-RU" sz="2800" b="1" dirty="0" smtClean="0">
                <a:solidFill>
                  <a:schemeClr val="accent5">
                    <a:lumMod val="75000"/>
                  </a:schemeClr>
                </a:solidFill>
              </a:rPr>
              <a:t>– </a:t>
            </a:r>
          </a:p>
          <a:p>
            <a:r>
              <a:rPr lang="ru-RU" sz="2800" b="1" dirty="0" smtClean="0">
                <a:solidFill>
                  <a:schemeClr val="accent5">
                    <a:lumMod val="75000"/>
                  </a:schemeClr>
                </a:solidFill>
              </a:rPr>
              <a:t>видоизмененные конечности, с острым коготком заканчивающиеся ядовитой железой</a:t>
            </a:r>
          </a:p>
          <a:p>
            <a:r>
              <a:rPr lang="ru-RU" sz="2800" b="1" i="1" dirty="0" err="1" smtClean="0">
                <a:solidFill>
                  <a:schemeClr val="accent5">
                    <a:lumMod val="75000"/>
                  </a:schemeClr>
                </a:solidFill>
              </a:rPr>
              <a:t>Педипальпы</a:t>
            </a:r>
            <a:r>
              <a:rPr lang="ru-RU" sz="2800" b="1" dirty="0" smtClean="0">
                <a:solidFill>
                  <a:schemeClr val="accent5">
                    <a:lumMod val="75000"/>
                  </a:schemeClr>
                </a:solidFill>
              </a:rPr>
              <a:t> –</a:t>
            </a:r>
          </a:p>
          <a:p>
            <a:r>
              <a:rPr lang="ru-RU" sz="2800" b="1" dirty="0" smtClean="0">
                <a:solidFill>
                  <a:schemeClr val="accent5">
                    <a:lumMod val="75000"/>
                  </a:schemeClr>
                </a:solidFill>
              </a:rPr>
              <a:t> видоизмененные конечности, используемые как щупики и хватательные структуры. </a:t>
            </a:r>
          </a:p>
          <a:p>
            <a:r>
              <a:rPr lang="ru-RU" sz="2800" b="1" i="1" dirty="0" smtClean="0">
                <a:solidFill>
                  <a:schemeClr val="accent5">
                    <a:lumMod val="75000"/>
                  </a:schemeClr>
                </a:solidFill>
              </a:rPr>
              <a:t>Дыхальца или стигмы</a:t>
            </a:r>
            <a:r>
              <a:rPr lang="ru-RU" sz="2800" b="1" dirty="0" smtClean="0">
                <a:solidFill>
                  <a:schemeClr val="accent5">
                    <a:lumMod val="75000"/>
                  </a:schemeClr>
                </a:solidFill>
              </a:rPr>
              <a:t>–</a:t>
            </a:r>
          </a:p>
          <a:p>
            <a:r>
              <a:rPr lang="ru-RU" sz="2800" b="1" dirty="0" smtClean="0">
                <a:solidFill>
                  <a:schemeClr val="accent5">
                    <a:lumMod val="75000"/>
                  </a:schemeClr>
                </a:solidFill>
              </a:rPr>
              <a:t>дыхательные отверстия, расположенные на брюшке</a:t>
            </a:r>
          </a:p>
          <a:p>
            <a:r>
              <a:rPr lang="ru-RU" sz="2800" b="1" i="1" dirty="0" err="1" smtClean="0">
                <a:solidFill>
                  <a:schemeClr val="accent5">
                    <a:lumMod val="75000"/>
                  </a:schemeClr>
                </a:solidFill>
              </a:rPr>
              <a:t>Ферромоны</a:t>
            </a:r>
            <a:r>
              <a:rPr lang="ru-RU" sz="2800" b="1" dirty="0" smtClean="0">
                <a:solidFill>
                  <a:schemeClr val="accent5">
                    <a:lumMod val="75000"/>
                  </a:schemeClr>
                </a:solidFill>
              </a:rPr>
              <a:t> – </a:t>
            </a:r>
          </a:p>
          <a:p>
            <a:r>
              <a:rPr lang="ru-RU" sz="2800" b="1" dirty="0" smtClean="0">
                <a:solidFill>
                  <a:schemeClr val="accent5">
                    <a:lumMod val="75000"/>
                  </a:schemeClr>
                </a:solidFill>
              </a:rPr>
              <a:t>химические вещества, выделяемые животными для общения с особями своего вида</a:t>
            </a:r>
            <a:endParaRPr lang="ru-RU" sz="2800" b="1" dirty="0">
              <a:solidFill>
                <a:schemeClr val="accent5">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 calcmode="lin" valueType="num">
                                      <p:cBhvr additive="base">
                                        <p:cTn id="4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xEl>
                                              <p:pRg st="7" end="7"/>
                                            </p:txEl>
                                          </p:spTgt>
                                        </p:tgtEl>
                                        <p:attrNameLst>
                                          <p:attrName>style.visibility</p:attrName>
                                        </p:attrNameLst>
                                      </p:cBhvr>
                                      <p:to>
                                        <p:strVal val="visible"/>
                                      </p:to>
                                    </p:set>
                                    <p:anim calcmode="lin" valueType="num">
                                      <p:cBhvr additive="base">
                                        <p:cTn id="49"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bodyPr>
          <a:lstStyle/>
          <a:p>
            <a:r>
              <a:rPr lang="ru-RU" sz="4800" b="1" i="1" dirty="0" smtClean="0">
                <a:solidFill>
                  <a:schemeClr val="accent5">
                    <a:lumMod val="75000"/>
                  </a:schemeClr>
                </a:solidFill>
                <a:latin typeface="Bookman Old Style" pitchFamily="18" charset="0"/>
              </a:rPr>
              <a:t>ПАУКООБРАЗНЫЕ</a:t>
            </a:r>
            <a:endParaRPr lang="ru-RU" sz="4800" b="1" i="1" dirty="0">
              <a:solidFill>
                <a:schemeClr val="accent5">
                  <a:lumMod val="75000"/>
                </a:schemeClr>
              </a:solidFill>
              <a:latin typeface="Bookman Old Style" pitchFamily="18" charset="0"/>
            </a:endParaRPr>
          </a:p>
        </p:txBody>
      </p:sp>
      <p:pic>
        <p:nvPicPr>
          <p:cNvPr id="1026" name="Picture 2" descr="C:\Documents and Settings\UserXP\Рабочий стол\паук\pautina-pauka-makro-foto-14.jpg"/>
          <p:cNvPicPr>
            <a:picLocks noGrp="1" noChangeAspect="1" noChangeArrowheads="1"/>
          </p:cNvPicPr>
          <p:nvPr>
            <p:ph idx="1"/>
          </p:nvPr>
        </p:nvPicPr>
        <p:blipFill>
          <a:blip r:embed="rId2" cstate="print">
            <a:duotone>
              <a:schemeClr val="bg2">
                <a:shade val="45000"/>
                <a:satMod val="135000"/>
              </a:schemeClr>
              <a:prstClr val="white"/>
            </a:duotone>
          </a:blip>
          <a:stretch>
            <a:fillRect/>
          </a:stretch>
        </p:blipFill>
        <p:spPr bwMode="auto">
          <a:xfrm>
            <a:off x="0" y="-171400"/>
            <a:ext cx="9143999" cy="7029400"/>
          </a:xfrm>
          <a:prstGeom prst="rect">
            <a:avLst/>
          </a:prstGeom>
          <a:noFill/>
          <a:ln>
            <a:noFill/>
          </a:ln>
        </p:spPr>
      </p:pic>
      <p:graphicFrame>
        <p:nvGraphicFramePr>
          <p:cNvPr id="7" name="Схема 6"/>
          <p:cNvGraphicFramePr/>
          <p:nvPr/>
        </p:nvGraphicFramePr>
        <p:xfrm>
          <a:off x="539552" y="188640"/>
          <a:ext cx="8208912" cy="6408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Стрелка вниз 8"/>
          <p:cNvSpPr/>
          <p:nvPr/>
        </p:nvSpPr>
        <p:spPr>
          <a:xfrm>
            <a:off x="2267744" y="2060848"/>
            <a:ext cx="484632" cy="792088"/>
          </a:xfrm>
          <a:prstGeom prst="down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низ 9"/>
          <p:cNvSpPr/>
          <p:nvPr/>
        </p:nvSpPr>
        <p:spPr>
          <a:xfrm>
            <a:off x="6732240" y="2060848"/>
            <a:ext cx="484632" cy="792088"/>
          </a:xfrm>
          <a:prstGeom prst="down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5">
                  <a:lumMod val="50000"/>
                </a:schemeClr>
              </a:solidFill>
            </a:endParaRPr>
          </a:p>
        </p:txBody>
      </p:sp>
      <p:sp>
        <p:nvSpPr>
          <p:cNvPr id="11" name="Стрелка вниз 10"/>
          <p:cNvSpPr/>
          <p:nvPr/>
        </p:nvSpPr>
        <p:spPr>
          <a:xfrm>
            <a:off x="4572000" y="2060848"/>
            <a:ext cx="484632" cy="2592288"/>
          </a:xfrm>
          <a:prstGeom prst="down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5">
                  <a:lumMod val="50000"/>
                </a:schemeClr>
              </a:solidFill>
            </a:endParaRPr>
          </a:p>
        </p:txBody>
      </p:sp>
    </p:spTree>
  </p:cSld>
  <p:clrMapOvr>
    <a:masterClrMapping/>
  </p:clrMapOvr>
  <p:transition>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pic>
        <p:nvPicPr>
          <p:cNvPr id="6" name="Содержимое 5" descr="uzn_1411484490.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pic>
        <p:nvPicPr>
          <p:cNvPr id="1026" name="Picture 2" descr="C:\Documents and Settings\UserXP\Рабочий стол\паук\pautina-pauka-makro-foto-14.jpg"/>
          <p:cNvPicPr>
            <a:picLocks noGrp="1" noChangeAspect="1" noChangeArrowheads="1"/>
          </p:cNvPicPr>
          <p:nvPr>
            <p:ph idx="1"/>
          </p:nvPr>
        </p:nvPicPr>
        <p:blipFill>
          <a:blip r:embed="rId2" cstate="print">
            <a:duotone>
              <a:schemeClr val="bg2">
                <a:shade val="45000"/>
                <a:satMod val="135000"/>
              </a:schemeClr>
              <a:prstClr val="white"/>
            </a:duotone>
          </a:blip>
          <a:stretch>
            <a:fillRect/>
          </a:stretch>
        </p:blipFill>
        <p:spPr bwMode="auto">
          <a:xfrm>
            <a:off x="-33360" y="0"/>
            <a:ext cx="9248666" cy="6945532"/>
          </a:xfrm>
          <a:prstGeom prst="rect">
            <a:avLst/>
          </a:prstGeom>
          <a:noFill/>
          <a:ln>
            <a:noFill/>
          </a:ln>
        </p:spPr>
      </p:pic>
      <p:sp>
        <p:nvSpPr>
          <p:cNvPr id="6" name="Прямоугольник 5"/>
          <p:cNvSpPr/>
          <p:nvPr/>
        </p:nvSpPr>
        <p:spPr>
          <a:xfrm>
            <a:off x="827584" y="2136338"/>
            <a:ext cx="7848872" cy="3970318"/>
          </a:xfrm>
          <a:prstGeom prst="rect">
            <a:avLst/>
          </a:prstGeom>
        </p:spPr>
        <p:txBody>
          <a:bodyPr wrap="square">
            <a:spAutoFit/>
          </a:bodyPr>
          <a:lstStyle/>
          <a:p>
            <a:pPr>
              <a:spcBef>
                <a:spcPct val="50000"/>
              </a:spcBef>
              <a:buFontTx/>
              <a:buChar char="•"/>
              <a:defRPr/>
            </a:pPr>
            <a:r>
              <a:rPr lang="ru-RU" sz="2800" b="1" i="1" dirty="0" smtClean="0">
                <a:solidFill>
                  <a:schemeClr val="accent5">
                    <a:lumMod val="75000"/>
                  </a:schemeClr>
                </a:solidFill>
                <a:latin typeface="Arial" pitchFamily="34" charset="0"/>
              </a:rPr>
              <a:t>Познакомиться с характерными признаками класса паукообразных.</a:t>
            </a:r>
          </a:p>
          <a:p>
            <a:pPr>
              <a:spcBef>
                <a:spcPct val="50000"/>
              </a:spcBef>
              <a:buFontTx/>
              <a:buChar char="•"/>
              <a:defRPr/>
            </a:pPr>
            <a:r>
              <a:rPr lang="ru-RU" sz="2800" b="1" i="1" dirty="0" smtClean="0">
                <a:solidFill>
                  <a:schemeClr val="accent5">
                    <a:lumMod val="75000"/>
                  </a:schemeClr>
                </a:solidFill>
                <a:latin typeface="Arial" pitchFamily="34" charset="0"/>
              </a:rPr>
              <a:t>Изучить особенности строения паукообразных, связанные с жизнью на  суше.</a:t>
            </a:r>
          </a:p>
          <a:p>
            <a:pPr>
              <a:spcBef>
                <a:spcPct val="50000"/>
              </a:spcBef>
              <a:buFontTx/>
              <a:buChar char="•"/>
              <a:defRPr/>
            </a:pPr>
            <a:r>
              <a:rPr lang="ru-RU" sz="2800" b="1" i="1" dirty="0" smtClean="0">
                <a:solidFill>
                  <a:schemeClr val="accent5">
                    <a:lumMod val="75000"/>
                  </a:schemeClr>
                </a:solidFill>
                <a:latin typeface="Arial" pitchFamily="34" charset="0"/>
              </a:rPr>
              <a:t> Расширить знания о многообразии пауков, их охране, а также роли в природе и жизни человека</a:t>
            </a:r>
            <a:endParaRPr lang="ru-RU" sz="2800" dirty="0">
              <a:solidFill>
                <a:schemeClr val="accent5">
                  <a:lumMod val="75000"/>
                </a:schemeClr>
              </a:solidFill>
            </a:endParaRPr>
          </a:p>
        </p:txBody>
      </p:sp>
      <p:sp>
        <p:nvSpPr>
          <p:cNvPr id="7" name="TextBox 6"/>
          <p:cNvSpPr txBox="1"/>
          <p:nvPr/>
        </p:nvSpPr>
        <p:spPr>
          <a:xfrm>
            <a:off x="2267744" y="836712"/>
            <a:ext cx="5464958" cy="830997"/>
          </a:xfrm>
          <a:prstGeom prst="rect">
            <a:avLst/>
          </a:prstGeom>
          <a:noFill/>
        </p:spPr>
        <p:txBody>
          <a:bodyPr wrap="none" rtlCol="0">
            <a:spAutoFit/>
          </a:bodyPr>
          <a:lstStyle/>
          <a:p>
            <a:r>
              <a:rPr lang="ru-RU" sz="4800" b="1" i="1" dirty="0" smtClean="0">
                <a:solidFill>
                  <a:schemeClr val="accent5">
                    <a:lumMod val="75000"/>
                  </a:schemeClr>
                </a:solidFill>
                <a:latin typeface="Bookman Old Style" pitchFamily="18" charset="0"/>
              </a:rPr>
              <a:t>ЗАДАЧИ УРОКА</a:t>
            </a:r>
            <a:endParaRPr lang="ru-RU" sz="4800" b="1" i="1" dirty="0">
              <a:solidFill>
                <a:schemeClr val="accent5">
                  <a:lumMod val="75000"/>
                </a:schemeClr>
              </a:solidFill>
              <a:latin typeface="Bookman Old Style"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Легенда об Арахне.mp4">
            <a:hlinkClick r:id="" action="ppaction://media"/>
          </p:cNvPr>
          <p:cNvPicPr>
            <a:picLocks noRot="1" noChangeAspect="1"/>
          </p:cNvPicPr>
          <p:nvPr>
            <a:videoFile r:link="rId1"/>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pic>
        <p:nvPicPr>
          <p:cNvPr id="1026" name="Picture 2" descr="C:\Documents and Settings\UserXP\Рабочий стол\паук\pautina-pauka-makro-foto-14.jpg"/>
          <p:cNvPicPr>
            <a:picLocks noGrp="1" noChangeAspect="1" noChangeArrowheads="1"/>
          </p:cNvPicPr>
          <p:nvPr>
            <p:ph idx="1"/>
          </p:nvPr>
        </p:nvPicPr>
        <p:blipFill>
          <a:blip r:embed="rId2" cstate="print">
            <a:duotone>
              <a:schemeClr val="bg2">
                <a:shade val="45000"/>
                <a:satMod val="135000"/>
              </a:schemeClr>
              <a:prstClr val="white"/>
            </a:duotone>
          </a:blip>
          <a:stretch>
            <a:fillRect/>
          </a:stretch>
        </p:blipFill>
        <p:spPr bwMode="auto">
          <a:xfrm>
            <a:off x="0" y="0"/>
            <a:ext cx="9143999" cy="6858000"/>
          </a:xfrm>
          <a:prstGeom prst="rect">
            <a:avLst/>
          </a:prstGeom>
          <a:noFill/>
          <a:ln>
            <a:noFill/>
          </a:ln>
        </p:spPr>
      </p:pic>
      <p:pic>
        <p:nvPicPr>
          <p:cNvPr id="4" name="Picture 2" descr="C:\Documents and Settings\UserXP\Рабочий стол\паук\pautina-pauka-makro-foto-14.jpg"/>
          <p:cNvPicPr>
            <a:picLocks noChangeAspect="1" noChangeArrowheads="1"/>
          </p:cNvPicPr>
          <p:nvPr/>
        </p:nvPicPr>
        <p:blipFill>
          <a:blip r:embed="rId2" cstate="print">
            <a:duotone>
              <a:schemeClr val="bg2">
                <a:shade val="45000"/>
                <a:satMod val="135000"/>
              </a:schemeClr>
              <a:prstClr val="white"/>
            </a:duotone>
          </a:blip>
          <a:stretch>
            <a:fillRect/>
          </a:stretch>
        </p:blipFill>
        <p:spPr bwMode="auto">
          <a:xfrm>
            <a:off x="1" y="0"/>
            <a:ext cx="9143999" cy="6858000"/>
          </a:xfrm>
          <a:prstGeom prst="rect">
            <a:avLst/>
          </a:prstGeom>
          <a:noFill/>
          <a:ln>
            <a:noFill/>
          </a:ln>
        </p:spPr>
      </p:pic>
      <p:pic>
        <p:nvPicPr>
          <p:cNvPr id="6" name="Picture 2" descr="C:\Documents and Settings\UserXP\Рабочий стол\паук\pautina-pauka-makro-foto-14.jpg"/>
          <p:cNvPicPr>
            <a:picLocks noChangeAspect="1" noChangeArrowheads="1"/>
          </p:cNvPicPr>
          <p:nvPr/>
        </p:nvPicPr>
        <p:blipFill>
          <a:blip r:embed="rId2" cstate="print">
            <a:duotone>
              <a:schemeClr val="bg2">
                <a:shade val="45000"/>
                <a:satMod val="135000"/>
              </a:schemeClr>
              <a:prstClr val="white"/>
            </a:duotone>
          </a:blip>
          <a:stretch>
            <a:fillRect/>
          </a:stretch>
        </p:blipFill>
        <p:spPr bwMode="auto">
          <a:xfrm>
            <a:off x="0" y="0"/>
            <a:ext cx="9143999" cy="6858000"/>
          </a:xfrm>
          <a:prstGeom prst="rect">
            <a:avLst/>
          </a:prstGeom>
          <a:noFill/>
          <a:ln>
            <a:noFill/>
          </a:ln>
        </p:spPr>
      </p:pic>
      <p:pic>
        <p:nvPicPr>
          <p:cNvPr id="4097" name="Picture 1" descr="C:\Documents and Settings\UserXP\Рабочий стол\паук\0003-003-Aromorfozy.png"/>
          <p:cNvPicPr>
            <a:picLocks noChangeAspect="1" noChangeArrowheads="1"/>
          </p:cNvPicPr>
          <p:nvPr/>
        </p:nvPicPr>
        <p:blipFill>
          <a:blip r:embed="rId3" cstate="print"/>
          <a:srcRect/>
          <a:stretch>
            <a:fillRect/>
          </a:stretch>
        </p:blipFill>
        <p:spPr bwMode="auto">
          <a:xfrm>
            <a:off x="0" y="0"/>
            <a:ext cx="9144000" cy="6857999"/>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Documents and Settings\UserXP\Рабочий стол\паук\pict.png"/>
          <p:cNvPicPr>
            <a:picLocks noGrp="1" noChangeAspect="1" noChangeArrowheads="1"/>
          </p:cNvPicPr>
          <p:nvPr>
            <p:ph idx="1"/>
          </p:nvPr>
        </p:nvPicPr>
        <p:blipFill>
          <a:blip r:embed="rId2" cstate="print"/>
          <a:srcRect/>
          <a:stretch>
            <a:fillRect/>
          </a:stretch>
        </p:blipFill>
        <p:spPr bwMode="auto">
          <a:xfrm>
            <a:off x="-17559" y="0"/>
            <a:ext cx="9161559" cy="6858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pic>
        <p:nvPicPr>
          <p:cNvPr id="1026" name="Picture 2" descr="C:\Documents and Settings\UserXP\Рабочий стол\паук\pautina-pauka-makro-foto-14.jpg"/>
          <p:cNvPicPr>
            <a:picLocks noGrp="1" noChangeAspect="1" noChangeArrowheads="1"/>
          </p:cNvPicPr>
          <p:nvPr>
            <p:ph idx="1"/>
          </p:nvPr>
        </p:nvPicPr>
        <p:blipFill>
          <a:blip r:embed="rId2" cstate="print">
            <a:duotone>
              <a:schemeClr val="bg2">
                <a:shade val="45000"/>
                <a:satMod val="135000"/>
              </a:schemeClr>
              <a:prstClr val="white"/>
            </a:duotone>
          </a:blip>
          <a:stretch>
            <a:fillRect/>
          </a:stretch>
        </p:blipFill>
        <p:spPr bwMode="auto">
          <a:xfrm>
            <a:off x="0" y="0"/>
            <a:ext cx="9143999" cy="6858000"/>
          </a:xfrm>
          <a:prstGeom prst="rect">
            <a:avLst/>
          </a:prstGeom>
          <a:noFill/>
          <a:ln>
            <a:noFill/>
          </a:ln>
        </p:spPr>
      </p:pic>
      <p:pic>
        <p:nvPicPr>
          <p:cNvPr id="4" name="Picture 2" descr="C:\Documents and Settings\UserXP\Рабочий стол\паук\pautina-pauka-makro-foto-14.jpg"/>
          <p:cNvPicPr>
            <a:picLocks noChangeAspect="1" noChangeArrowheads="1"/>
          </p:cNvPicPr>
          <p:nvPr/>
        </p:nvPicPr>
        <p:blipFill>
          <a:blip r:embed="rId2" cstate="print">
            <a:duotone>
              <a:schemeClr val="bg2">
                <a:shade val="45000"/>
                <a:satMod val="135000"/>
              </a:schemeClr>
              <a:prstClr val="white"/>
            </a:duotone>
          </a:blip>
          <a:stretch>
            <a:fillRect/>
          </a:stretch>
        </p:blipFill>
        <p:spPr bwMode="auto">
          <a:xfrm>
            <a:off x="1" y="0"/>
            <a:ext cx="9143999" cy="6858000"/>
          </a:xfrm>
          <a:prstGeom prst="rect">
            <a:avLst/>
          </a:prstGeom>
          <a:noFill/>
          <a:ln>
            <a:noFill/>
          </a:ln>
        </p:spPr>
      </p:pic>
      <p:pic>
        <p:nvPicPr>
          <p:cNvPr id="6" name="Picture 2" descr="C:\Documents and Settings\UserXP\Рабочий стол\паук\pautina-pauka-makro-foto-14.jpg"/>
          <p:cNvPicPr>
            <a:picLocks noChangeAspect="1" noChangeArrowheads="1"/>
          </p:cNvPicPr>
          <p:nvPr/>
        </p:nvPicPr>
        <p:blipFill>
          <a:blip r:embed="rId2" cstate="print">
            <a:duotone>
              <a:schemeClr val="bg2">
                <a:shade val="45000"/>
                <a:satMod val="135000"/>
              </a:schemeClr>
              <a:prstClr val="white"/>
            </a:duotone>
          </a:blip>
          <a:stretch>
            <a:fillRect/>
          </a:stretch>
        </p:blipFill>
        <p:spPr bwMode="auto">
          <a:xfrm>
            <a:off x="0" y="0"/>
            <a:ext cx="9143999" cy="6858000"/>
          </a:xfrm>
          <a:prstGeom prst="rect">
            <a:avLst/>
          </a:prstGeom>
          <a:noFill/>
          <a:ln>
            <a:noFill/>
          </a:ln>
        </p:spPr>
      </p:pic>
      <p:grpSp>
        <p:nvGrpSpPr>
          <p:cNvPr id="8" name="Group 17"/>
          <p:cNvGrpSpPr>
            <a:grpSpLocks/>
          </p:cNvGrpSpPr>
          <p:nvPr/>
        </p:nvGrpSpPr>
        <p:grpSpPr bwMode="auto">
          <a:xfrm>
            <a:off x="250825" y="1125538"/>
            <a:ext cx="8497888" cy="5308600"/>
            <a:chOff x="158" y="572"/>
            <a:chExt cx="5353" cy="3481"/>
          </a:xfrm>
        </p:grpSpPr>
        <p:pic>
          <p:nvPicPr>
            <p:cNvPr id="9" name="Picture 4"/>
            <p:cNvPicPr>
              <a:picLocks noChangeAspect="1" noChangeArrowheads="1"/>
            </p:cNvPicPr>
            <p:nvPr/>
          </p:nvPicPr>
          <p:blipFill>
            <a:blip r:embed="rId3" cstate="print"/>
            <a:srcRect/>
            <a:stretch>
              <a:fillRect/>
            </a:stretch>
          </p:blipFill>
          <p:spPr bwMode="auto">
            <a:xfrm>
              <a:off x="657" y="572"/>
              <a:ext cx="4445" cy="3481"/>
            </a:xfrm>
            <a:prstGeom prst="rect">
              <a:avLst/>
            </a:prstGeom>
            <a:noFill/>
          </p:spPr>
        </p:pic>
        <p:sp>
          <p:nvSpPr>
            <p:cNvPr id="10" name="Rectangle 5"/>
            <p:cNvSpPr>
              <a:spLocks noChangeArrowheads="1"/>
            </p:cNvSpPr>
            <p:nvPr/>
          </p:nvSpPr>
          <p:spPr bwMode="auto">
            <a:xfrm>
              <a:off x="3878" y="1344"/>
              <a:ext cx="1270" cy="317"/>
            </a:xfrm>
            <a:prstGeom prst="rect">
              <a:avLst/>
            </a:prstGeom>
            <a:solidFill>
              <a:schemeClr val="bg1"/>
            </a:solidFill>
            <a:ln w="9525">
              <a:solidFill>
                <a:schemeClr val="tx1"/>
              </a:solidFill>
              <a:miter lim="800000"/>
              <a:headEnd/>
              <a:tailEnd/>
            </a:ln>
            <a:effectLst/>
          </p:spPr>
          <p:txBody>
            <a:bodyPr wrap="none" anchor="ctr"/>
            <a:lstStyle/>
            <a:p>
              <a:pPr algn="ctr"/>
              <a:r>
                <a:rPr lang="ru-RU"/>
                <a:t>Ногощупальце </a:t>
              </a:r>
            </a:p>
          </p:txBody>
        </p:sp>
        <p:sp>
          <p:nvSpPr>
            <p:cNvPr id="11" name="Line 6"/>
            <p:cNvSpPr>
              <a:spLocks noChangeShapeType="1"/>
            </p:cNvSpPr>
            <p:nvPr/>
          </p:nvSpPr>
          <p:spPr bwMode="auto">
            <a:xfrm flipH="1">
              <a:off x="3606" y="1661"/>
              <a:ext cx="363" cy="363"/>
            </a:xfrm>
            <a:prstGeom prst="line">
              <a:avLst/>
            </a:prstGeom>
            <a:noFill/>
            <a:ln w="28575">
              <a:solidFill>
                <a:schemeClr val="tx1"/>
              </a:solidFill>
              <a:round/>
              <a:headEnd/>
              <a:tailEnd type="triangle" w="med" len="med"/>
            </a:ln>
            <a:effectLst/>
          </p:spPr>
          <p:txBody>
            <a:bodyPr/>
            <a:lstStyle/>
            <a:p>
              <a:endParaRPr lang="ru-RU"/>
            </a:p>
          </p:txBody>
        </p:sp>
        <p:sp>
          <p:nvSpPr>
            <p:cNvPr id="12" name="Rectangle 7"/>
            <p:cNvSpPr>
              <a:spLocks noChangeArrowheads="1"/>
            </p:cNvSpPr>
            <p:nvPr/>
          </p:nvSpPr>
          <p:spPr bwMode="auto">
            <a:xfrm>
              <a:off x="4241" y="2750"/>
              <a:ext cx="1270" cy="272"/>
            </a:xfrm>
            <a:prstGeom prst="rect">
              <a:avLst/>
            </a:prstGeom>
            <a:solidFill>
              <a:schemeClr val="bg1"/>
            </a:solidFill>
            <a:ln w="9525">
              <a:solidFill>
                <a:schemeClr val="tx1"/>
              </a:solidFill>
              <a:miter lim="800000"/>
              <a:headEnd/>
              <a:tailEnd/>
            </a:ln>
            <a:effectLst/>
          </p:spPr>
          <p:txBody>
            <a:bodyPr wrap="none" anchor="ctr"/>
            <a:lstStyle/>
            <a:p>
              <a:pPr algn="ctr"/>
              <a:r>
                <a:rPr lang="ru-RU"/>
                <a:t>Нога </a:t>
              </a:r>
            </a:p>
          </p:txBody>
        </p:sp>
        <p:sp>
          <p:nvSpPr>
            <p:cNvPr id="13" name="Line 8"/>
            <p:cNvSpPr>
              <a:spLocks noChangeShapeType="1"/>
            </p:cNvSpPr>
            <p:nvPr/>
          </p:nvSpPr>
          <p:spPr bwMode="auto">
            <a:xfrm flipH="1" flipV="1">
              <a:off x="4422" y="2341"/>
              <a:ext cx="182" cy="409"/>
            </a:xfrm>
            <a:prstGeom prst="line">
              <a:avLst/>
            </a:prstGeom>
            <a:noFill/>
            <a:ln w="28575">
              <a:solidFill>
                <a:schemeClr val="tx1"/>
              </a:solidFill>
              <a:round/>
              <a:headEnd/>
              <a:tailEnd type="triangle" w="med" len="med"/>
            </a:ln>
            <a:effectLst/>
          </p:spPr>
          <p:txBody>
            <a:bodyPr/>
            <a:lstStyle/>
            <a:p>
              <a:endParaRPr lang="ru-RU"/>
            </a:p>
          </p:txBody>
        </p:sp>
        <p:sp>
          <p:nvSpPr>
            <p:cNvPr id="14" name="Rectangle 9"/>
            <p:cNvSpPr>
              <a:spLocks noChangeArrowheads="1"/>
            </p:cNvSpPr>
            <p:nvPr/>
          </p:nvSpPr>
          <p:spPr bwMode="auto">
            <a:xfrm>
              <a:off x="1973" y="981"/>
              <a:ext cx="1270" cy="272"/>
            </a:xfrm>
            <a:prstGeom prst="rect">
              <a:avLst/>
            </a:prstGeom>
            <a:solidFill>
              <a:schemeClr val="bg1"/>
            </a:solidFill>
            <a:ln w="9525">
              <a:solidFill>
                <a:schemeClr val="tx1"/>
              </a:solidFill>
              <a:miter lim="800000"/>
              <a:headEnd/>
              <a:tailEnd/>
            </a:ln>
            <a:effectLst/>
          </p:spPr>
          <p:txBody>
            <a:bodyPr wrap="none" anchor="ctr"/>
            <a:lstStyle/>
            <a:p>
              <a:pPr algn="ctr"/>
              <a:r>
                <a:rPr lang="ru-RU"/>
                <a:t>Глаз </a:t>
              </a:r>
            </a:p>
          </p:txBody>
        </p:sp>
        <p:sp>
          <p:nvSpPr>
            <p:cNvPr id="15" name="Line 10"/>
            <p:cNvSpPr>
              <a:spLocks noChangeShapeType="1"/>
            </p:cNvSpPr>
            <p:nvPr/>
          </p:nvSpPr>
          <p:spPr bwMode="auto">
            <a:xfrm>
              <a:off x="3152" y="1253"/>
              <a:ext cx="182" cy="816"/>
            </a:xfrm>
            <a:prstGeom prst="line">
              <a:avLst/>
            </a:prstGeom>
            <a:noFill/>
            <a:ln w="28575">
              <a:solidFill>
                <a:schemeClr val="tx1"/>
              </a:solidFill>
              <a:round/>
              <a:headEnd/>
              <a:tailEnd type="triangle" w="med" len="med"/>
            </a:ln>
            <a:effectLst/>
          </p:spPr>
          <p:txBody>
            <a:bodyPr/>
            <a:lstStyle/>
            <a:p>
              <a:endParaRPr lang="ru-RU"/>
            </a:p>
          </p:txBody>
        </p:sp>
        <p:sp>
          <p:nvSpPr>
            <p:cNvPr id="16" name="Rectangle 11"/>
            <p:cNvSpPr>
              <a:spLocks noChangeArrowheads="1"/>
            </p:cNvSpPr>
            <p:nvPr/>
          </p:nvSpPr>
          <p:spPr bwMode="auto">
            <a:xfrm>
              <a:off x="3515" y="3430"/>
              <a:ext cx="1360" cy="227"/>
            </a:xfrm>
            <a:prstGeom prst="rect">
              <a:avLst/>
            </a:prstGeom>
            <a:solidFill>
              <a:schemeClr val="bg1"/>
            </a:solidFill>
            <a:ln w="9525">
              <a:solidFill>
                <a:schemeClr val="tx1"/>
              </a:solidFill>
              <a:miter lim="800000"/>
              <a:headEnd/>
              <a:tailEnd/>
            </a:ln>
            <a:effectLst/>
          </p:spPr>
          <p:txBody>
            <a:bodyPr wrap="none" anchor="ctr"/>
            <a:lstStyle/>
            <a:p>
              <a:pPr algn="ctr"/>
              <a:r>
                <a:rPr lang="ru-RU"/>
                <a:t>Головогрудь </a:t>
              </a:r>
            </a:p>
          </p:txBody>
        </p:sp>
        <p:sp>
          <p:nvSpPr>
            <p:cNvPr id="17" name="Line 12"/>
            <p:cNvSpPr>
              <a:spLocks noChangeShapeType="1"/>
            </p:cNvSpPr>
            <p:nvPr/>
          </p:nvSpPr>
          <p:spPr bwMode="auto">
            <a:xfrm flipH="1" flipV="1">
              <a:off x="3334" y="2432"/>
              <a:ext cx="635" cy="998"/>
            </a:xfrm>
            <a:prstGeom prst="line">
              <a:avLst/>
            </a:prstGeom>
            <a:noFill/>
            <a:ln w="28575">
              <a:solidFill>
                <a:schemeClr val="tx1"/>
              </a:solidFill>
              <a:round/>
              <a:headEnd/>
              <a:tailEnd type="triangle" w="med" len="med"/>
            </a:ln>
            <a:effectLst/>
          </p:spPr>
          <p:txBody>
            <a:bodyPr/>
            <a:lstStyle/>
            <a:p>
              <a:endParaRPr lang="ru-RU"/>
            </a:p>
          </p:txBody>
        </p:sp>
        <p:sp>
          <p:nvSpPr>
            <p:cNvPr id="18" name="Rectangle 13"/>
            <p:cNvSpPr>
              <a:spLocks noChangeArrowheads="1"/>
            </p:cNvSpPr>
            <p:nvPr/>
          </p:nvSpPr>
          <p:spPr bwMode="auto">
            <a:xfrm>
              <a:off x="158" y="1752"/>
              <a:ext cx="1497" cy="272"/>
            </a:xfrm>
            <a:prstGeom prst="rect">
              <a:avLst/>
            </a:prstGeom>
            <a:solidFill>
              <a:schemeClr val="bg1"/>
            </a:solidFill>
            <a:ln w="9525">
              <a:solidFill>
                <a:schemeClr val="tx1"/>
              </a:solidFill>
              <a:miter lim="800000"/>
              <a:headEnd/>
              <a:tailEnd/>
            </a:ln>
            <a:effectLst/>
          </p:spPr>
          <p:txBody>
            <a:bodyPr wrap="none" anchor="ctr"/>
            <a:lstStyle/>
            <a:p>
              <a:pPr algn="ctr"/>
              <a:r>
                <a:rPr lang="ru-RU"/>
                <a:t>Брюшко </a:t>
              </a:r>
            </a:p>
          </p:txBody>
        </p:sp>
        <p:sp>
          <p:nvSpPr>
            <p:cNvPr id="19" name="Line 14"/>
            <p:cNvSpPr>
              <a:spLocks noChangeShapeType="1"/>
            </p:cNvSpPr>
            <p:nvPr/>
          </p:nvSpPr>
          <p:spPr bwMode="auto">
            <a:xfrm>
              <a:off x="1655" y="2069"/>
              <a:ext cx="454" cy="486"/>
            </a:xfrm>
            <a:prstGeom prst="line">
              <a:avLst/>
            </a:prstGeom>
            <a:noFill/>
            <a:ln w="28575">
              <a:solidFill>
                <a:schemeClr val="tx1"/>
              </a:solidFill>
              <a:round/>
              <a:headEnd/>
              <a:tailEnd type="triangle" w="med" len="med"/>
            </a:ln>
            <a:effectLst/>
          </p:spPr>
          <p:txBody>
            <a:bodyPr/>
            <a:lstStyle/>
            <a:p>
              <a:endParaRPr lang="ru-RU"/>
            </a:p>
          </p:txBody>
        </p:sp>
        <p:sp>
          <p:nvSpPr>
            <p:cNvPr id="20" name="Rectangle 15"/>
            <p:cNvSpPr>
              <a:spLocks noChangeArrowheads="1"/>
            </p:cNvSpPr>
            <p:nvPr/>
          </p:nvSpPr>
          <p:spPr bwMode="auto">
            <a:xfrm>
              <a:off x="158" y="3566"/>
              <a:ext cx="1769" cy="317"/>
            </a:xfrm>
            <a:prstGeom prst="rect">
              <a:avLst/>
            </a:prstGeom>
            <a:solidFill>
              <a:schemeClr val="bg1"/>
            </a:solidFill>
            <a:ln w="9525">
              <a:solidFill>
                <a:schemeClr val="tx1"/>
              </a:solidFill>
              <a:miter lim="800000"/>
              <a:headEnd/>
              <a:tailEnd/>
            </a:ln>
            <a:effectLst/>
          </p:spPr>
          <p:txBody>
            <a:bodyPr wrap="none" anchor="ctr"/>
            <a:lstStyle/>
            <a:p>
              <a:pPr algn="ctr"/>
              <a:r>
                <a:rPr lang="ru-RU"/>
                <a:t>Паутинные бородавки </a:t>
              </a:r>
            </a:p>
          </p:txBody>
        </p:sp>
        <p:sp>
          <p:nvSpPr>
            <p:cNvPr id="21" name="Line 16"/>
            <p:cNvSpPr>
              <a:spLocks noChangeShapeType="1"/>
            </p:cNvSpPr>
            <p:nvPr/>
          </p:nvSpPr>
          <p:spPr bwMode="auto">
            <a:xfrm flipV="1">
              <a:off x="1701" y="3263"/>
              <a:ext cx="317" cy="272"/>
            </a:xfrm>
            <a:prstGeom prst="line">
              <a:avLst/>
            </a:prstGeom>
            <a:noFill/>
            <a:ln w="28575">
              <a:solidFill>
                <a:schemeClr val="tx1"/>
              </a:solidFill>
              <a:round/>
              <a:headEnd/>
              <a:tailEnd type="triangle" w="med" len="med"/>
            </a:ln>
            <a:effectLst/>
          </p:spPr>
          <p:txBody>
            <a:bodyPr/>
            <a:lstStyle/>
            <a:p>
              <a:endParaRPr lang="ru-RU"/>
            </a:p>
          </p:txBody>
        </p:sp>
      </p:grpSp>
      <p:sp>
        <p:nvSpPr>
          <p:cNvPr id="22" name="TextBox 21"/>
          <p:cNvSpPr txBox="1"/>
          <p:nvPr/>
        </p:nvSpPr>
        <p:spPr>
          <a:xfrm>
            <a:off x="2051720" y="476672"/>
            <a:ext cx="5184624" cy="646331"/>
          </a:xfrm>
          <a:prstGeom prst="rect">
            <a:avLst/>
          </a:prstGeom>
          <a:noFill/>
        </p:spPr>
        <p:txBody>
          <a:bodyPr wrap="none" rtlCol="0">
            <a:spAutoFit/>
          </a:bodyPr>
          <a:lstStyle/>
          <a:p>
            <a:r>
              <a:rPr lang="ru-RU" sz="3600" b="1" dirty="0" smtClean="0">
                <a:solidFill>
                  <a:schemeClr val="accent5">
                    <a:lumMod val="75000"/>
                  </a:schemeClr>
                </a:solidFill>
              </a:rPr>
              <a:t>Внешнее строение паука</a:t>
            </a:r>
            <a:endParaRPr lang="ru-RU" sz="3600" b="1" dirty="0">
              <a:solidFill>
                <a:schemeClr val="accent5">
                  <a:lumMod val="75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Другая 1">
      <a:dk1>
        <a:srgbClr val="3F3F3F"/>
      </a:dk1>
      <a:lt1>
        <a:sysClr val="window" lastClr="FFFFFF"/>
      </a:lt1>
      <a:dk2>
        <a:srgbClr val="31859B"/>
      </a:dk2>
      <a:lt2>
        <a:srgbClr val="EEECE1"/>
      </a:lt2>
      <a:accent1>
        <a:srgbClr val="FFC000"/>
      </a:accent1>
      <a:accent2>
        <a:srgbClr val="FFFF00"/>
      </a:accent2>
      <a:accent3>
        <a:srgbClr val="92D050"/>
      </a:accent3>
      <a:accent4>
        <a:srgbClr val="4F6128"/>
      </a:accent4>
      <a:accent5>
        <a:srgbClr val="00B050"/>
      </a:accent5>
      <a:accent6>
        <a:srgbClr val="205867"/>
      </a:accent6>
      <a:hlink>
        <a:srgbClr val="0000FF"/>
      </a:hlink>
      <a:folHlink>
        <a:srgbClr val="E36C09"/>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342</TotalTime>
  <Words>510</Words>
  <Application>Microsoft Office PowerPoint</Application>
  <PresentationFormat>Экран (4:3)</PresentationFormat>
  <Paragraphs>86</Paragraphs>
  <Slides>21</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Слайд 1</vt:lpstr>
      <vt:lpstr>Выберите настроение с которым вы пришли на урок.</vt:lpstr>
      <vt:lpstr>ПАУКООБРАЗНЫЕ</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впрвап</dc:creator>
  <cp:lastModifiedBy>WeraUkader Tarasowa</cp:lastModifiedBy>
  <cp:revision>49</cp:revision>
  <dcterms:modified xsi:type="dcterms:W3CDTF">2015-11-22T13:34:13Z</dcterms:modified>
</cp:coreProperties>
</file>