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94" r:id="rId2"/>
    <p:sldMasterId id="2147483698" r:id="rId3"/>
    <p:sldMasterId id="2147483713" r:id="rId4"/>
    <p:sldMasterId id="2147483993" r:id="rId5"/>
    <p:sldMasterId id="2147484017" r:id="rId6"/>
  </p:sldMasterIdLst>
  <p:notesMasterIdLst>
    <p:notesMasterId r:id="rId14"/>
  </p:notesMasterIdLst>
  <p:sldIdLst>
    <p:sldId id="256" r:id="rId7"/>
    <p:sldId id="257" r:id="rId8"/>
    <p:sldId id="258" r:id="rId9"/>
    <p:sldId id="261" r:id="rId10"/>
    <p:sldId id="259" r:id="rId11"/>
    <p:sldId id="260" r:id="rId12"/>
    <p:sldId id="26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FFFF"/>
    <a:srgbClr val="000066"/>
    <a:srgbClr val="CCFFFF"/>
    <a:srgbClr val="FFCC00"/>
    <a:srgbClr val="FF6600"/>
    <a:srgbClr val="FF9933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70" autoAdjust="0"/>
  </p:normalViewPr>
  <p:slideViewPr>
    <p:cSldViewPr showGuides="1">
      <p:cViewPr varScale="1">
        <p:scale>
          <a:sx n="50" d="100"/>
          <a:sy n="50" d="100"/>
        </p:scale>
        <p:origin x="-4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787D0D0-02D3-4C11-B0CF-C956E8E08077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1EE7025-D789-49C6-8050-A4EE881D0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CEF0A2-9C14-4906-8E9E-9785849B4518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573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573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36053-C967-4FC1-A3F1-257FBFB1B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CC2FF-44E9-487D-BD8D-E8976209D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ED82F-5FBE-4C10-AE1A-06998396F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056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056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4A268-D48E-4A77-AFD0-D95F02A2E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948DA-5A91-4BCE-B4EB-54235DF34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8A527-885A-42F3-9266-77D3FEA1C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F6A6B-7A9C-422F-B007-B7DB04262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6F96D-6FB2-4C7A-AF6E-8C6DE30EA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8EC29-2367-454C-8612-A6208A091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B7B6B-DABF-49CB-A2BB-9903C158E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24604-6A39-4C5B-95DC-7A5B763EE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BE883-EB65-4E57-992C-D6766E71A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2975B-E860-450A-BE19-CE50A83D9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D24BF-9FC9-4E1D-8401-2885D35D4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697C-718C-4262-8162-126E75237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69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69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18700-2F13-4437-8A3D-E189A2981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6873B-F30B-47EC-AF3B-660828E51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4669C-461F-47D6-8155-1D7A68DE8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E3F0-0B58-4E5F-89BF-CB977DD2B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41FD2-A621-4475-BE42-281A9A0D4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E2742-BF0D-4DB7-BB81-A39B55590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6338D-069F-4550-B6E1-13F1B6F5D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0F3C8-1D91-44A2-80CC-F5BC05E7C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AEFBC-2ADC-4CB6-8C99-A7D11891F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1E0EA-C8AD-49DA-A0B9-4BB8982DA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226C1-C8CD-48EA-A99E-2DFE72755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0F093-57CF-4012-B947-CAAD9DCD0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8745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746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ACA3E-C898-4083-8E85-6E292E1DC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1C5F8-051C-44BF-A821-39B90988A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62BBA-5244-48B5-BBB5-2327524D3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D6262-5832-498D-8C51-5BFEE288C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14FBB-F857-4970-9ABF-FC6406D35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CB658-D0DE-4428-B9B7-A7EFF2DA7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1C496-ADD6-4EB2-818C-B9CB7B975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B624F-D078-4363-8AC3-0DB1F9ED2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38D06-5D6F-4D04-B2BA-E718B6DA0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8DBD2-6A69-4B0E-A37B-0CB6ADB82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732C-829F-439D-9FAE-04514D30A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1B52C-2235-4BC0-A23A-59DF5DD2D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B3B65-29F5-4FE8-8494-76522E2F8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94425-0D32-4C6C-A5CF-1BBE54536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D6FB2-4922-4EAC-AA62-AC0100D7E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50A5C-248E-415E-A30A-818106A11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9ADAC-3DFD-465E-A73A-F765B66D8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CF21F-D5F5-484A-9A5A-8C87B7BD8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13229-ACB5-47E2-8DD7-FE3C9A05B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7517B-943A-46F3-B1A0-89BF2C51F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B67E7-1BE8-47E1-B160-E636910F5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2298D-3E18-4A6E-B897-20E4AC941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15721-8693-4987-B1F5-11CC0418F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4015B-717E-4139-A47C-FAE6D819D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E8F270-7AFE-4462-89EB-1FC66EB3D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A1147-4DB0-44B7-8B1F-54D5B18AA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CE5D2-EAE3-4B2A-B287-EBC19C27B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5364-2AFA-403C-A3E2-F035135CF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11C74-DC2C-4685-BCCA-7430A7FC5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C0F1AB0-963E-4D00-994B-55924C6E3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15B48-23F4-402B-B332-3669AC0DE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15A2B-628A-4BB8-BBF4-16F8F94A3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23CF468-705C-43B9-892B-6B346AF17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7E19BB5-F192-493D-B50C-8D1F7EC32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28D87-4C17-4321-BA4D-8E91E2ED6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A0B5A-4A06-4CBD-ABA2-671860E5B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CE878-0AA8-4735-AB0C-107442D23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74DCA-93D5-4F61-AA35-E224D274D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6AE35-CE33-43BD-8299-B29F926B6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1469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69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69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69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69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69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69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69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69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1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1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471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471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471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71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A7300F2-F343-4D03-9D93-6FB2FC1B6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471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50" r:id="rId1"/>
    <p:sldLayoutId id="2147484195" r:id="rId2"/>
    <p:sldLayoutId id="2147484196" r:id="rId3"/>
    <p:sldLayoutId id="2147484197" r:id="rId4"/>
    <p:sldLayoutId id="2147484198" r:id="rId5"/>
    <p:sldLayoutId id="2147484199" r:id="rId6"/>
    <p:sldLayoutId id="2147484200" r:id="rId7"/>
    <p:sldLayoutId id="2147484201" r:id="rId8"/>
    <p:sldLayoutId id="2147484202" r:id="rId9"/>
    <p:sldLayoutId id="2147484203" r:id="rId10"/>
    <p:sldLayoutId id="21474842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4950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0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0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1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1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1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1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1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1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1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1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1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1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2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2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2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2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2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2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2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2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2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2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3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3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3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3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3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3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3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3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3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3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4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954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954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954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4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4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429744-DB02-4DB8-A49D-C2EDD0794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51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0B7F81D-90DC-42FD-A5A1-6C90949AC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6589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89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89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89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89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6589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90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590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59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9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52" r:id="rId1"/>
    <p:sldLayoutId id="2147484215" r:id="rId2"/>
    <p:sldLayoutId id="2147484216" r:id="rId3"/>
    <p:sldLayoutId id="2147484217" r:id="rId4"/>
    <p:sldLayoutId id="2147484218" r:id="rId5"/>
    <p:sldLayoutId id="2147484219" r:id="rId6"/>
    <p:sldLayoutId id="2147484220" r:id="rId7"/>
    <p:sldLayoutId id="2147484221" r:id="rId8"/>
    <p:sldLayoutId id="2147484222" r:id="rId9"/>
    <p:sldLayoutId id="2147484223" r:id="rId10"/>
    <p:sldLayoutId id="214748422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41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86371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05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86373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74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75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76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77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78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79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80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81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82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83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84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85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86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87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88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89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90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91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92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93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94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95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96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397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4131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8639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0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0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0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0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0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0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0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0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0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0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1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1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1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1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413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8641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1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4133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8641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1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2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2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2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2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2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2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42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86427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428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429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430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431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432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433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6434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8643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6436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643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643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1234671-406C-49FE-BD49-B175F859D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8643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53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12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D4B4058-ED9D-4892-8A8A-46394A5DE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54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63C5E"/>
            </a:gs>
            <a:gs pos="60001">
              <a:srgbClr val="36537F"/>
            </a:gs>
            <a:gs pos="100000">
              <a:srgbClr val="657F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26798A5-7116-4F48-A035-2C1DCF29C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45" r:id="rId4"/>
    <p:sldLayoutId id="2147484258" r:id="rId5"/>
    <p:sldLayoutId id="2147484246" r:id="rId6"/>
    <p:sldLayoutId id="2147484247" r:id="rId7"/>
    <p:sldLayoutId id="2147484259" r:id="rId8"/>
    <p:sldLayoutId id="2147484260" r:id="rId9"/>
    <p:sldLayoutId id="2147484248" r:id="rId10"/>
    <p:sldLayoutId id="214748424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99F166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ABDE9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772400" cy="1828800"/>
          </a:xfrm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CC00"/>
                </a:solidFill>
                <a:cs typeface="Tahoma" pitchFamily="34" charset="0"/>
              </a:rPr>
              <a:t>‹‹</a:t>
            </a:r>
            <a:r>
              <a:rPr lang="ru-RU" smtClean="0">
                <a:solidFill>
                  <a:srgbClr val="FFCC00"/>
                </a:solidFill>
              </a:rPr>
              <a:t>Всё тайное становится явным.</a:t>
            </a:r>
            <a:r>
              <a:rPr lang="ru-RU" smtClean="0">
                <a:solidFill>
                  <a:srgbClr val="FFCC00"/>
                </a:solidFill>
                <a:cs typeface="Tahoma" pitchFamily="34" charset="0"/>
              </a:rPr>
              <a:t>››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886200"/>
            <a:ext cx="6985000" cy="1487488"/>
          </a:xfrm>
          <a:effectLst>
            <a:outerShdw dist="35921" dir="2700000" algn="ctr" rotWithShape="0">
              <a:schemeClr val="accent2"/>
            </a:outerShdw>
          </a:effec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 smtClean="0">
                <a:solidFill>
                  <a:srgbClr val="FFCC00"/>
                </a:solidFill>
              </a:rPr>
              <a:t>Над проектом работали: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err="1" smtClean="0">
                <a:solidFill>
                  <a:srgbClr val="FFCC00"/>
                </a:solidFill>
              </a:rPr>
              <a:t>Кунайко</a:t>
            </a:r>
            <a:r>
              <a:rPr lang="ru-RU" dirty="0" smtClean="0">
                <a:solidFill>
                  <a:srgbClr val="FFCC00"/>
                </a:solidFill>
              </a:rPr>
              <a:t> Наталья ,Склярова Дарья,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>
                <a:solidFill>
                  <a:srgbClr val="FFCC00"/>
                </a:solidFill>
              </a:rPr>
              <a:t>Конева Анна.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299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МОУ Гаврильцевская СОШ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6084888" y="5516563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2014год</a:t>
            </a:r>
            <a:r>
              <a:rPr lang="ru-RU" sz="18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971550" y="5589588"/>
            <a:ext cx="1266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2"/>
                </a:solidFill>
              </a:rPr>
              <a:t>7класс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41338" y="4797425"/>
            <a:ext cx="8602662" cy="254793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Тема исследования:</a:t>
            </a:r>
            <a:br>
              <a:rPr lang="ru-RU" sz="3600" dirty="0" smtClean="0"/>
            </a:br>
            <a:r>
              <a:rPr lang="ru-RU" sz="5400" b="1" dirty="0" smtClean="0"/>
              <a:t>Тайны углового коэффициента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/>
              <a:t>Цель</a:t>
            </a:r>
            <a:r>
              <a:rPr lang="ru-RU" sz="4000" dirty="0" smtClean="0"/>
              <a:t>: </a:t>
            </a:r>
            <a:r>
              <a:rPr lang="ru-RU" sz="3600" b="1" dirty="0" smtClean="0"/>
              <a:t>выяснить взаимное расположении графиков линейных  функций в зависимости от </a:t>
            </a:r>
            <a:r>
              <a:rPr lang="ru-RU" sz="3600" b="1" dirty="0" err="1" smtClean="0"/>
              <a:t>коэфициента</a:t>
            </a:r>
            <a:r>
              <a:rPr lang="ru-RU" sz="3600" b="1" dirty="0" smtClean="0"/>
              <a:t>  “</a:t>
            </a:r>
            <a:r>
              <a:rPr lang="en-US" sz="3600" b="1" dirty="0" smtClean="0"/>
              <a:t>k</a:t>
            </a:r>
            <a:r>
              <a:rPr lang="ru-RU" sz="3600" b="1" dirty="0" smtClean="0"/>
              <a:t>”.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b="1" dirty="0" smtClean="0"/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subTitle" idx="1"/>
          </p:nvPr>
        </p:nvSpPr>
        <p:spPr>
          <a:xfrm flipV="1">
            <a:off x="-71438" y="6858000"/>
            <a:ext cx="71438" cy="69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9" grpId="0"/>
      <p:bldP spid="100360" grpId="0" build="p" rev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00FFFF"/>
                </a:solidFill>
              </a:rPr>
              <a:t>Мы строили график функций</a:t>
            </a:r>
            <a:br>
              <a:rPr lang="ru-RU" sz="4000" dirty="0" smtClean="0">
                <a:solidFill>
                  <a:srgbClr val="00FFFF"/>
                </a:solidFill>
              </a:rPr>
            </a:br>
            <a:r>
              <a:rPr lang="en-US" sz="4000" dirty="0" smtClean="0">
                <a:solidFill>
                  <a:srgbClr val="00FFFF"/>
                </a:solidFill>
              </a:rPr>
              <a:t>y=3x</a:t>
            </a:r>
            <a:r>
              <a:rPr lang="ru-RU" sz="4000" dirty="0" smtClean="0">
                <a:solidFill>
                  <a:srgbClr val="00FFFF"/>
                </a:solidFill>
              </a:rPr>
              <a:t>          </a:t>
            </a:r>
            <a:r>
              <a:rPr lang="en-US" sz="4000" dirty="0" smtClean="0">
                <a:solidFill>
                  <a:srgbClr val="00FFFF"/>
                </a:solidFill>
              </a:rPr>
              <a:t>y=3x+2</a:t>
            </a:r>
            <a:r>
              <a:rPr lang="ru-RU" sz="4000" dirty="0" smtClean="0">
                <a:solidFill>
                  <a:srgbClr val="00FFFF"/>
                </a:solidFill>
              </a:rPr>
              <a:t>        </a:t>
            </a:r>
            <a:r>
              <a:rPr lang="en-US" sz="4000" dirty="0" smtClean="0">
                <a:solidFill>
                  <a:srgbClr val="00FFFF"/>
                </a:solidFill>
              </a:rPr>
              <a:t>y=3x-3.</a:t>
            </a:r>
            <a:endParaRPr lang="ru-RU" sz="4000" dirty="0" smtClean="0">
              <a:solidFill>
                <a:srgbClr val="00FFFF"/>
              </a:solidFill>
            </a:endParaRP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4572000" y="2060575"/>
            <a:ext cx="4691063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FFFF"/>
                </a:solidFill>
              </a:rPr>
              <a:t>Вывод: </a:t>
            </a:r>
          </a:p>
          <a:p>
            <a:pPr algn="ctr"/>
            <a:r>
              <a:rPr lang="ru-RU">
                <a:solidFill>
                  <a:srgbClr val="00FFFF"/>
                </a:solidFill>
              </a:rPr>
              <a:t>если коэффициенты </a:t>
            </a:r>
            <a:r>
              <a:rPr lang="en-US">
                <a:solidFill>
                  <a:srgbClr val="00FFFF"/>
                </a:solidFill>
              </a:rPr>
              <a:t>k </a:t>
            </a:r>
            <a:r>
              <a:rPr lang="ru-RU">
                <a:solidFill>
                  <a:srgbClr val="00FFFF"/>
                </a:solidFill>
              </a:rPr>
              <a:t>линейных функций одинаковы, то графики будут параллельны.</a:t>
            </a:r>
          </a:p>
        </p:txBody>
      </p:sp>
      <p:pic>
        <p:nvPicPr>
          <p:cNvPr id="120839" name="Picture 7" descr="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44675"/>
            <a:ext cx="420211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2066925" y="3130550"/>
            <a:ext cx="1841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>
                <a:solidFill>
                  <a:srgbClr val="000000"/>
                </a:solidFill>
              </a:rPr>
              <a:t>у</a:t>
            </a: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2051050" y="306863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solidFill>
                  <a:srgbClr val="000000"/>
                </a:solidFill>
              </a:rPr>
              <a:t>у</a:t>
            </a:r>
          </a:p>
        </p:txBody>
      </p:sp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3203575" y="5445125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solidFill>
                  <a:srgbClr val="000000"/>
                </a:solidFill>
              </a:rPr>
              <a:t>х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FFFF"/>
                </a:solidFill>
              </a:rPr>
              <a:t>Мы строили графики функций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en-US" dirty="0" smtClean="0">
                <a:solidFill>
                  <a:srgbClr val="00FFFF"/>
                </a:solidFill>
              </a:rPr>
              <a:t>y=-x+3</a:t>
            </a:r>
            <a:r>
              <a:rPr lang="ru-RU" dirty="0" smtClean="0">
                <a:solidFill>
                  <a:srgbClr val="00FFFF"/>
                </a:solidFill>
              </a:rPr>
              <a:t>                   </a:t>
            </a:r>
            <a:r>
              <a:rPr lang="en-US" dirty="0" smtClean="0">
                <a:solidFill>
                  <a:srgbClr val="00FFFF"/>
                </a:solidFill>
              </a:rPr>
              <a:t>y=-</a:t>
            </a:r>
            <a:r>
              <a:rPr lang="ru-RU" dirty="0" smtClean="0">
                <a:solidFill>
                  <a:srgbClr val="00FFFF"/>
                </a:solidFill>
              </a:rPr>
              <a:t>3</a:t>
            </a:r>
            <a:r>
              <a:rPr lang="en-US" dirty="0" smtClean="0">
                <a:solidFill>
                  <a:srgbClr val="00FFFF"/>
                </a:solidFill>
              </a:rPr>
              <a:t>x+</a:t>
            </a:r>
            <a:r>
              <a:rPr lang="ru-RU" dirty="0" smtClean="0">
                <a:solidFill>
                  <a:srgbClr val="00FFFF"/>
                </a:solidFill>
              </a:rPr>
              <a:t>4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50825" y="4149725"/>
            <a:ext cx="4321175" cy="0"/>
          </a:xfrm>
          <a:prstGeom prst="straightConnector1">
            <a:avLst/>
          </a:prstGeom>
          <a:ln w="25400">
            <a:solidFill>
              <a:schemeClr val="accent4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411413" y="1341438"/>
            <a:ext cx="0" cy="4967287"/>
          </a:xfrm>
          <a:prstGeom prst="straightConnector1">
            <a:avLst/>
          </a:prstGeom>
          <a:ln w="25400">
            <a:solidFill>
              <a:schemeClr val="accent4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39750" y="1341438"/>
            <a:ext cx="4032250" cy="381635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771775" y="4005263"/>
            <a:ext cx="0" cy="287337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268538" y="3789363"/>
            <a:ext cx="333375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268538" y="3436938"/>
            <a:ext cx="333375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268538" y="3068638"/>
            <a:ext cx="333375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268538" y="1989138"/>
            <a:ext cx="333375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268538" y="2349500"/>
            <a:ext cx="333375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268538" y="2708275"/>
            <a:ext cx="333375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11188" y="3933825"/>
            <a:ext cx="0" cy="287338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971550" y="4005263"/>
            <a:ext cx="0" cy="287337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331913" y="4005263"/>
            <a:ext cx="0" cy="287337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692275" y="4005263"/>
            <a:ext cx="0" cy="287337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979613" y="4005263"/>
            <a:ext cx="0" cy="287337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132138" y="4005263"/>
            <a:ext cx="0" cy="287337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492500" y="4005263"/>
            <a:ext cx="0" cy="287337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851275" y="4005263"/>
            <a:ext cx="0" cy="287337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195513" y="4508500"/>
            <a:ext cx="334962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195513" y="4868863"/>
            <a:ext cx="334962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195513" y="5229225"/>
            <a:ext cx="334962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268538" y="5589588"/>
            <a:ext cx="333375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2268538" y="5876925"/>
            <a:ext cx="333375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555875" y="1196975"/>
            <a:ext cx="3905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у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81475" y="4076700"/>
            <a:ext cx="39052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х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411413" y="4149725"/>
            <a:ext cx="3905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0</a:t>
            </a: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1979613" y="1412875"/>
            <a:ext cx="1800225" cy="496887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4" name="Прямоугольник 78"/>
          <p:cNvSpPr>
            <a:spLocks noChangeArrowheads="1"/>
          </p:cNvSpPr>
          <p:nvPr/>
        </p:nvSpPr>
        <p:spPr bwMode="auto">
          <a:xfrm>
            <a:off x="4572000" y="2151063"/>
            <a:ext cx="457200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FFFF"/>
                </a:solidFill>
              </a:rPr>
              <a:t>Вывод: </a:t>
            </a:r>
          </a:p>
          <a:p>
            <a:pPr algn="ctr"/>
            <a:r>
              <a:rPr lang="ru-RU">
                <a:solidFill>
                  <a:srgbClr val="00FFFF"/>
                </a:solidFill>
              </a:rPr>
              <a:t>если коэффициенты </a:t>
            </a:r>
            <a:r>
              <a:rPr lang="en-US">
                <a:solidFill>
                  <a:srgbClr val="00FFFF"/>
                </a:solidFill>
              </a:rPr>
              <a:t>k </a:t>
            </a:r>
            <a:r>
              <a:rPr lang="ru-RU">
                <a:solidFill>
                  <a:srgbClr val="00FFFF"/>
                </a:solidFill>
              </a:rPr>
              <a:t>линейных функций различны, то графики будут пересекаться</a:t>
            </a: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Задание классу.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989138"/>
            <a:ext cx="7304087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000" b="1" smtClean="0">
                <a:effectLst/>
              </a:rPr>
              <a:t>Выберите  формулы функций, графики которых</a:t>
            </a:r>
          </a:p>
          <a:p>
            <a:pPr eaLnBrk="1" hangingPunct="1">
              <a:lnSpc>
                <a:spcPct val="80000"/>
              </a:lnSpc>
            </a:pPr>
            <a:r>
              <a:rPr lang="ru-RU" sz="4000" b="1" smtClean="0">
                <a:effectLst/>
                <a:cs typeface="Tahoma" pitchFamily="34" charset="0"/>
              </a:rPr>
              <a:t>а) параллельны</a:t>
            </a:r>
          </a:p>
          <a:p>
            <a:pPr eaLnBrk="1" hangingPunct="1">
              <a:lnSpc>
                <a:spcPct val="80000"/>
              </a:lnSpc>
            </a:pPr>
            <a:r>
              <a:rPr lang="ru-RU" sz="4000" b="1" smtClean="0">
                <a:effectLst/>
                <a:cs typeface="Tahoma" pitchFamily="34" charset="0"/>
              </a:rPr>
              <a:t>б)пересекаются</a:t>
            </a:r>
            <a:endParaRPr lang="en-US" sz="4000" b="1" smtClean="0">
              <a:effectLst/>
              <a:cs typeface="Tahoma" pitchFamily="34" charset="0"/>
            </a:endParaRP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323850" y="4941888"/>
            <a:ext cx="864076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/>
              <a:t>y=2x-3</a:t>
            </a:r>
            <a:r>
              <a:rPr lang="ru-RU" sz="4400" b="1"/>
              <a:t>;   </a:t>
            </a:r>
            <a:r>
              <a:rPr lang="en-US" sz="4400" b="1"/>
              <a:t>y=3x-2</a:t>
            </a:r>
            <a:r>
              <a:rPr lang="ru-RU" sz="4400" b="1"/>
              <a:t>;    </a:t>
            </a:r>
            <a:r>
              <a:rPr lang="en-US" sz="4400" b="1"/>
              <a:t>y=2x</a:t>
            </a:r>
            <a:r>
              <a:rPr lang="ru-RU" sz="4400" b="1"/>
              <a:t>;    </a:t>
            </a:r>
            <a:r>
              <a:rPr lang="en-US" sz="4400" b="1"/>
              <a:t>y=5</a:t>
            </a:r>
            <a:r>
              <a:rPr lang="ru-RU" sz="4400" b="1"/>
              <a:t>х+2;   у=-2х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8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8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38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8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8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98" decel="100000" fill="hold"/>
                                        <p:tgtEl>
                                          <p:spTgt spid="138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/>
      <p:bldP spid="13824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Проверка: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250825" y="1876425"/>
            <a:ext cx="88931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а)Параллельны</a:t>
            </a:r>
          </a:p>
          <a:p>
            <a:r>
              <a:rPr lang="ru-RU" b="1"/>
              <a:t>у=2х-3 и у=2х</a:t>
            </a:r>
          </a:p>
          <a:p>
            <a:r>
              <a:rPr lang="ru-RU" b="1"/>
              <a:t>                                              </a:t>
            </a:r>
          </a:p>
          <a:p>
            <a:r>
              <a:rPr lang="ru-RU" b="1"/>
              <a:t> б)Пересекаются</a:t>
            </a:r>
          </a:p>
          <a:p>
            <a:r>
              <a:rPr lang="ru-RU" b="1"/>
              <a:t>у = 2х-3     и   у = 3х -2    и    у = 5х+2   и   у = -2х</a:t>
            </a:r>
          </a:p>
          <a:p>
            <a:endParaRPr lang="ru-RU" sz="2800"/>
          </a:p>
          <a:p>
            <a:endParaRPr lang="ru-RU" sz="2800"/>
          </a:p>
          <a:p>
            <a:endParaRPr lang="ru-RU" sz="2800"/>
          </a:p>
          <a:p>
            <a:endParaRPr lang="ru-RU" sz="2800"/>
          </a:p>
          <a:p>
            <a:endParaRPr lang="ru-RU" sz="2800"/>
          </a:p>
          <a:p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484313"/>
            <a:ext cx="8229600" cy="11430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Спасибо всему классу за просмотр и за работу!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чение">
  <a:themeElements>
    <a:clrScheme name="Течение 7">
      <a:dk1>
        <a:srgbClr val="7F6737"/>
      </a:dk1>
      <a:lt1>
        <a:srgbClr val="FFFFFF"/>
      </a:lt1>
      <a:dk2>
        <a:srgbClr val="BFA673"/>
      </a:dk2>
      <a:lt2>
        <a:srgbClr val="E6E3AA"/>
      </a:lt2>
      <a:accent1>
        <a:srgbClr val="FFCC00"/>
      </a:accent1>
      <a:accent2>
        <a:srgbClr val="808000"/>
      </a:accent2>
      <a:accent3>
        <a:srgbClr val="DCD0BC"/>
      </a:accent3>
      <a:accent4>
        <a:srgbClr val="DADADA"/>
      </a:accent4>
      <a:accent5>
        <a:srgbClr val="FFE2AA"/>
      </a:accent5>
      <a:accent6>
        <a:srgbClr val="737300"/>
      </a:accent6>
      <a:hlink>
        <a:srgbClr val="784700"/>
      </a:hlink>
      <a:folHlink>
        <a:srgbClr val="9A7200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159</TotalTime>
  <Words>131</Words>
  <Application>Microsoft Office PowerPoint</Application>
  <PresentationFormat>Экран (4:3)</PresentationFormat>
  <Paragraphs>37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7</vt:i4>
      </vt:variant>
    </vt:vector>
  </HeadingPairs>
  <TitlesOfParts>
    <vt:vector size="23" baseType="lpstr">
      <vt:lpstr>Tahoma</vt:lpstr>
      <vt:lpstr>Arial</vt:lpstr>
      <vt:lpstr>Wingdings</vt:lpstr>
      <vt:lpstr>Calibri</vt:lpstr>
      <vt:lpstr>Garamond</vt:lpstr>
      <vt:lpstr>Times New Roman</vt:lpstr>
      <vt:lpstr>Wingdings 2</vt:lpstr>
      <vt:lpstr>Wingdings 3</vt:lpstr>
      <vt:lpstr>Century Gothic</vt:lpstr>
      <vt:lpstr>Verdana</vt:lpstr>
      <vt:lpstr>Занавес</vt:lpstr>
      <vt:lpstr>Равновесие</vt:lpstr>
      <vt:lpstr>Течение</vt:lpstr>
      <vt:lpstr>Сетка с тенью</vt:lpstr>
      <vt:lpstr>Апекс</vt:lpstr>
      <vt:lpstr>Яркая</vt:lpstr>
      <vt:lpstr>‹‹Всё тайное становится явным.››</vt:lpstr>
      <vt:lpstr>Тема исследования: Тайны углового коэффициента  Цель: выяснить взаимное расположении графиков линейных  функций в зависимости от коэфициента  “k”.   </vt:lpstr>
      <vt:lpstr>Мы строили график функций y=3x          y=3x+2        y=3x-3.</vt:lpstr>
      <vt:lpstr>Мы строили графики функций y=-x+3                   y=-3x+4</vt:lpstr>
      <vt:lpstr>Задание классу.</vt:lpstr>
      <vt:lpstr>Проверка:</vt:lpstr>
      <vt:lpstr>Спасибо всему классу за просмотр и за работу!</vt:lpstr>
    </vt:vector>
  </TitlesOfParts>
  <Company>МОУ гаврильцевская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‹‹Всё тайное становится явным.››</dc:title>
  <dc:creator>МОУ гаврильцевская СОШ</dc:creator>
  <cp:lastModifiedBy>user</cp:lastModifiedBy>
  <cp:revision>14</cp:revision>
  <cp:lastPrinted>1601-01-01T00:00:00Z</cp:lastPrinted>
  <dcterms:created xsi:type="dcterms:W3CDTF">2001-12-31T21:02:36Z</dcterms:created>
  <dcterms:modified xsi:type="dcterms:W3CDTF">2015-11-29T07:49:16Z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