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5" r:id="rId7"/>
    <p:sldId id="263" r:id="rId8"/>
    <p:sldId id="266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3B6"/>
    <a:srgbClr val="09025E"/>
    <a:srgbClr val="BE0296"/>
    <a:srgbClr val="B5EE36"/>
    <a:srgbClr val="E7FF01"/>
    <a:srgbClr val="FBD1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809" autoAdjust="0"/>
    <p:restoredTop sz="94660"/>
  </p:normalViewPr>
  <p:slideViewPr>
    <p:cSldViewPr>
      <p:cViewPr varScale="1">
        <p:scale>
          <a:sx n="43" d="100"/>
          <a:sy n="43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0879A-4D7F-462B-B3A7-D34D566625E6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3F541-9C49-4E2A-9E30-E96994EE5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3F541-9C49-4E2A-9E30-E96994EE515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35518A-7865-48C1-8EC0-97C560155F1A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A410A32-9441-4769-B79E-83C0ABEC2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69891" y="805715"/>
            <a:ext cx="8604448" cy="2301240"/>
          </a:xfrm>
        </p:spPr>
        <p:txBody>
          <a:bodyPr numCol="1"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МОУ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Гаврильцевская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СОШ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</a:t>
            </a:r>
            <a:b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</a:t>
            </a:r>
            <a:r>
              <a:rPr lang="ru-RU" dirty="0" smtClean="0">
                <a:solidFill>
                  <a:srgbClr val="FFFF00"/>
                </a:solidFill>
              </a:rPr>
              <a:t>проект: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   </a:t>
            </a:r>
            <a:r>
              <a:rPr lang="en-US" dirty="0" smtClean="0">
                <a:solidFill>
                  <a:srgbClr val="FFFF00"/>
                </a:solidFill>
              </a:rPr>
              <a:t>”</a:t>
            </a:r>
            <a:r>
              <a:rPr lang="ru-RU" dirty="0" smtClean="0">
                <a:solidFill>
                  <a:srgbClr val="FFFF00"/>
                </a:solidFill>
              </a:rPr>
              <a:t>всё тайное 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         становится явным</a:t>
            </a:r>
            <a:r>
              <a:rPr lang="en-US" dirty="0" smtClean="0">
                <a:solidFill>
                  <a:srgbClr val="FFFF00"/>
                </a:solidFill>
              </a:rPr>
              <a:t>”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1944216" cy="14401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2014 год</a:t>
            </a:r>
            <a:endParaRPr lang="ru-RU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Ответ: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49327" t="3387" r="17431" b="66807"/>
          <a:stretch>
            <a:fillRect/>
          </a:stretch>
        </p:blipFill>
        <p:spPr bwMode="auto">
          <a:xfrm>
            <a:off x="395536" y="1844824"/>
            <a:ext cx="309634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88024" y="2204864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92D050"/>
                </a:solidFill>
              </a:rPr>
              <a:t>Этот график функции соответствует формуле</a:t>
            </a:r>
            <a:r>
              <a:rPr lang="en-US" sz="4000" dirty="0" smtClean="0">
                <a:solidFill>
                  <a:srgbClr val="92D050"/>
                </a:solidFill>
              </a:rPr>
              <a:t> y=b.</a:t>
            </a:r>
            <a:r>
              <a:rPr lang="ru-RU" sz="4000" dirty="0" smtClean="0">
                <a:solidFill>
                  <a:srgbClr val="92D050"/>
                </a:solidFill>
              </a:rPr>
              <a:t> 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2636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6531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46531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196752"/>
            <a:ext cx="5544616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icrosoft Uighur" pitchFamily="2" charset="-78"/>
              </a:rPr>
              <a:t>КОНЕЦ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429000"/>
            <a:ext cx="72260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ПРОСМОТР)))</a:t>
            </a:r>
            <a:endParaRPr lang="ru-RU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230124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cap="none" dirty="0" smtClean="0">
                <a:solidFill>
                  <a:srgbClr val="B5EE36"/>
                </a:solidFill>
              </a:rPr>
              <a:t>Тема  исследования</a:t>
            </a:r>
            <a:r>
              <a:rPr lang="ru-RU" dirty="0" smtClean="0">
                <a:solidFill>
                  <a:srgbClr val="B5EE36"/>
                </a:solidFill>
              </a:rPr>
              <a:t>: </a:t>
            </a:r>
            <a:br>
              <a:rPr lang="ru-RU" dirty="0" smtClean="0">
                <a:solidFill>
                  <a:srgbClr val="B5EE36"/>
                </a:solidFill>
              </a:rPr>
            </a:br>
            <a:r>
              <a:rPr lang="ru-RU" cap="none" dirty="0" smtClean="0">
                <a:solidFill>
                  <a:srgbClr val="B5EE36"/>
                </a:solidFill>
              </a:rPr>
              <a:t>НУЛЕВОЙ УГЛОВОЙ </a:t>
            </a:r>
            <a:br>
              <a:rPr lang="ru-RU" cap="none" dirty="0" smtClean="0">
                <a:solidFill>
                  <a:srgbClr val="B5EE36"/>
                </a:solidFill>
              </a:rPr>
            </a:br>
            <a:r>
              <a:rPr lang="ru-RU" cap="none" dirty="0" smtClean="0">
                <a:solidFill>
                  <a:srgbClr val="B5EE36"/>
                </a:solidFill>
              </a:rPr>
              <a:t>КОЭФФИЦЕНТ.</a:t>
            </a:r>
            <a:r>
              <a:rPr lang="ru-RU" dirty="0" smtClean="0">
                <a:solidFill>
                  <a:srgbClr val="B5EE36"/>
                </a:solidFill>
              </a:rPr>
              <a:t/>
            </a:r>
            <a:br>
              <a:rPr lang="ru-RU" dirty="0" smtClean="0">
                <a:solidFill>
                  <a:srgbClr val="B5EE36"/>
                </a:solidFill>
              </a:rPr>
            </a:br>
            <a:r>
              <a:rPr lang="ru-RU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Цель: </a:t>
            </a:r>
            <a:r>
              <a:rPr lang="ru-RU" i="1" cap="none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определить как расположен график линейной функции </a:t>
            </a:r>
            <a:r>
              <a:rPr lang="ru-RU" i="1" cap="none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у=</a:t>
            </a:r>
            <a:r>
              <a:rPr lang="en-US" i="1" cap="none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</a:t>
            </a:r>
            <a:r>
              <a:rPr lang="ru-RU" i="1" cap="none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х+</a:t>
            </a:r>
            <a:r>
              <a:rPr lang="en-US" i="1" cap="none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</a:t>
            </a:r>
            <a:r>
              <a:rPr lang="ru-RU" i="1" cap="none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br>
              <a:rPr lang="ru-RU" i="1" cap="none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i="1" cap="none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если  </a:t>
            </a:r>
            <a:r>
              <a:rPr lang="en-US" i="1" cap="none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</a:t>
            </a:r>
            <a:r>
              <a:rPr lang="ru-RU" i="1" cap="none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=0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B5EE3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63952" y="4241304"/>
            <a:ext cx="6480048" cy="2616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BD11D"/>
                </a:solidFill>
              </a:rPr>
              <a:t>Участники исследования:</a:t>
            </a:r>
            <a:br>
              <a:rPr lang="ru-RU" sz="2800" dirty="0" smtClean="0">
                <a:solidFill>
                  <a:srgbClr val="FBD11D"/>
                </a:solidFill>
              </a:rPr>
            </a:br>
            <a:r>
              <a:rPr lang="ru-RU" sz="2800" dirty="0" err="1" smtClean="0">
                <a:solidFill>
                  <a:srgbClr val="FBD11D"/>
                </a:solidFill>
              </a:rPr>
              <a:t>Усманова</a:t>
            </a:r>
            <a:r>
              <a:rPr lang="ru-RU" sz="2800" dirty="0" smtClean="0">
                <a:solidFill>
                  <a:srgbClr val="FBD11D"/>
                </a:solidFill>
              </a:rPr>
              <a:t> Алина</a:t>
            </a:r>
            <a:br>
              <a:rPr lang="ru-RU" sz="2800" dirty="0" smtClean="0">
                <a:solidFill>
                  <a:srgbClr val="FBD11D"/>
                </a:solidFill>
              </a:rPr>
            </a:br>
            <a:r>
              <a:rPr lang="ru-RU" sz="2800" dirty="0" smtClean="0">
                <a:solidFill>
                  <a:srgbClr val="FBD11D"/>
                </a:solidFill>
              </a:rPr>
              <a:t>Рамазанов Эдуард</a:t>
            </a:r>
            <a:br>
              <a:rPr lang="ru-RU" sz="2800" dirty="0" smtClean="0">
                <a:solidFill>
                  <a:srgbClr val="FBD11D"/>
                </a:solidFill>
              </a:rPr>
            </a:br>
            <a:r>
              <a:rPr lang="ru-RU" sz="2800" dirty="0" smtClean="0">
                <a:solidFill>
                  <a:srgbClr val="FBD11D"/>
                </a:solidFill>
              </a:rPr>
              <a:t>Идрисов </a:t>
            </a:r>
            <a:r>
              <a:rPr lang="ru-RU" sz="2800" dirty="0" err="1" smtClean="0">
                <a:solidFill>
                  <a:srgbClr val="FBD11D"/>
                </a:solidFill>
              </a:rPr>
              <a:t>Идрис</a:t>
            </a:r>
            <a:r>
              <a:rPr lang="ru-RU" sz="2800" dirty="0" smtClean="0">
                <a:solidFill>
                  <a:srgbClr val="FBD11D"/>
                </a:solidFill>
              </a:rPr>
              <a:t/>
            </a:r>
            <a:br>
              <a:rPr lang="ru-RU" sz="2800" dirty="0" smtClean="0">
                <a:solidFill>
                  <a:srgbClr val="FBD11D"/>
                </a:solidFill>
              </a:rPr>
            </a:br>
            <a:r>
              <a:rPr lang="ru-RU" sz="2800" dirty="0" smtClean="0">
                <a:solidFill>
                  <a:srgbClr val="FBD11D"/>
                </a:solidFill>
              </a:rPr>
              <a:t>Максимова Полина</a:t>
            </a:r>
            <a:endParaRPr lang="ru-RU" sz="2800" dirty="0">
              <a:solidFill>
                <a:srgbClr val="FBD11D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4" y="908720"/>
            <a:ext cx="8568952" cy="17862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E7FF01"/>
                </a:solidFill>
              </a:rPr>
              <a:t>Строили график функции </a:t>
            </a:r>
            <a:r>
              <a:rPr lang="en-US" dirty="0" smtClean="0">
                <a:solidFill>
                  <a:srgbClr val="E7FF01"/>
                </a:solidFill>
              </a:rPr>
              <a:t>y=</a:t>
            </a:r>
            <a:r>
              <a:rPr lang="en-US" dirty="0" err="1" smtClean="0">
                <a:solidFill>
                  <a:srgbClr val="E7FF01"/>
                </a:solidFill>
              </a:rPr>
              <a:t>kx+b</a:t>
            </a:r>
            <a:r>
              <a:rPr lang="en-US" dirty="0" smtClean="0">
                <a:solidFill>
                  <a:srgbClr val="E7FF01"/>
                </a:solidFill>
              </a:rPr>
              <a:t>, </a:t>
            </a:r>
            <a:r>
              <a:rPr lang="ru-RU" dirty="0" smtClean="0">
                <a:solidFill>
                  <a:srgbClr val="E7FF01"/>
                </a:solidFill>
              </a:rPr>
              <a:t>если</a:t>
            </a:r>
            <a:br>
              <a:rPr lang="ru-RU" dirty="0" smtClean="0">
                <a:solidFill>
                  <a:srgbClr val="E7FF01"/>
                </a:solidFill>
              </a:rPr>
            </a:br>
            <a:r>
              <a:rPr lang="en-US" dirty="0" smtClean="0">
                <a:solidFill>
                  <a:srgbClr val="E7FF01"/>
                </a:solidFill>
              </a:rPr>
              <a:t>k=0, b=</a:t>
            </a:r>
            <a:r>
              <a:rPr lang="ru-RU" dirty="0" smtClean="0">
                <a:solidFill>
                  <a:srgbClr val="E7FF01"/>
                </a:solidFill>
              </a:rPr>
              <a:t>3;</a:t>
            </a:r>
            <a:r>
              <a:rPr lang="en-US" dirty="0" smtClean="0">
                <a:solidFill>
                  <a:srgbClr val="E7FF01"/>
                </a:solidFill>
              </a:rPr>
              <a:t/>
            </a:r>
            <a:br>
              <a:rPr lang="en-US" dirty="0" smtClean="0">
                <a:solidFill>
                  <a:srgbClr val="E7FF01"/>
                </a:solidFill>
              </a:rPr>
            </a:br>
            <a:r>
              <a:rPr lang="en-US" dirty="0" smtClean="0">
                <a:solidFill>
                  <a:srgbClr val="E7FF01"/>
                </a:solidFill>
              </a:rPr>
              <a:t>k=0, b=</a:t>
            </a:r>
            <a:r>
              <a:rPr lang="ru-RU" dirty="0" smtClean="0">
                <a:solidFill>
                  <a:srgbClr val="E7FF01"/>
                </a:solidFill>
              </a:rPr>
              <a:t>-2;</a:t>
            </a:r>
            <a:r>
              <a:rPr lang="en-US" dirty="0" smtClean="0">
                <a:solidFill>
                  <a:srgbClr val="E7FF01"/>
                </a:solidFill>
              </a:rPr>
              <a:t/>
            </a:r>
            <a:br>
              <a:rPr lang="en-US" dirty="0" smtClean="0">
                <a:solidFill>
                  <a:srgbClr val="E7FF01"/>
                </a:solidFill>
              </a:rPr>
            </a:br>
            <a:r>
              <a:rPr lang="en-US" dirty="0" smtClean="0">
                <a:solidFill>
                  <a:srgbClr val="E7FF01"/>
                </a:solidFill>
              </a:rPr>
              <a:t>k=0, b=-</a:t>
            </a:r>
            <a:r>
              <a:rPr lang="ru-RU" dirty="0" smtClean="0">
                <a:solidFill>
                  <a:srgbClr val="E7FF01"/>
                </a:solidFill>
              </a:rPr>
              <a:t>0,5</a:t>
            </a:r>
            <a:r>
              <a:rPr lang="en-US" dirty="0" smtClean="0">
                <a:solidFill>
                  <a:srgbClr val="E7FF01"/>
                </a:solidFill>
              </a:rPr>
              <a:t>.</a:t>
            </a:r>
            <a:endParaRPr lang="ru-RU" dirty="0">
              <a:solidFill>
                <a:srgbClr val="E7FF0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789040"/>
            <a:ext cx="5364088" cy="21602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Получили формулы:</a:t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en-US" dirty="0" smtClean="0"/>
              <a:t>y=</a:t>
            </a:r>
            <a:r>
              <a:rPr lang="ru-RU" dirty="0" smtClean="0"/>
              <a:t>3;</a:t>
            </a:r>
            <a:br>
              <a:rPr lang="ru-RU" dirty="0" smtClean="0"/>
            </a:br>
            <a:r>
              <a:rPr lang="en-US" dirty="0" smtClean="0"/>
              <a:t>   y=</a:t>
            </a:r>
            <a:r>
              <a:rPr lang="ru-RU" dirty="0" smtClean="0"/>
              <a:t>-2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   y=-</a:t>
            </a:r>
            <a:r>
              <a:rPr lang="ru-RU" dirty="0" smtClean="0"/>
              <a:t>0,5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7034" r="21992" b="76213"/>
          <a:stretch>
            <a:fillRect/>
          </a:stretch>
        </p:blipFill>
        <p:spPr bwMode="auto">
          <a:xfrm>
            <a:off x="3923928" y="1340768"/>
            <a:ext cx="194421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8030" t="26691" r="27728" b="50265"/>
          <a:stretch>
            <a:fillRect/>
          </a:stretch>
        </p:blipFill>
        <p:spPr bwMode="auto">
          <a:xfrm>
            <a:off x="3707904" y="4365104"/>
            <a:ext cx="403244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60800" t="53521" b="27895"/>
          <a:stretch>
            <a:fillRect/>
          </a:stretch>
        </p:blipFill>
        <p:spPr bwMode="auto">
          <a:xfrm>
            <a:off x="6516216" y="1988840"/>
            <a:ext cx="246055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148064" y="1412776"/>
            <a:ext cx="648072" cy="369332"/>
          </a:xfrm>
          <a:prstGeom prst="rect">
            <a:avLst/>
          </a:prstGeom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y=3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6256" y="4437112"/>
            <a:ext cx="72008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y=-2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028384" y="3284984"/>
            <a:ext cx="864096" cy="369332"/>
          </a:xfrm>
          <a:prstGeom prst="rect">
            <a:avLst/>
          </a:prstGeom>
        </p:spPr>
        <p:style>
          <a:lnRef idx="2">
            <a:schemeClr val="accent3"/>
          </a:lnRef>
          <a:fillRef idx="100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y=-0,5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71918" y="1340768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20608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3928" y="45811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80112" y="2636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2440" y="20608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8304" y="48691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3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59094" y="3059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92280" y="213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92280" y="27089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-0,5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5936" y="53012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77075" y="60212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-2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45365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Вывод : Графики функции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y=</a:t>
            </a:r>
            <a:r>
              <a:rPr lang="en-US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kx+b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где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= 0, будут параллельны друг другу и </a:t>
            </a:r>
            <a:b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оси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Ox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и они проходят через точки с координатами (0,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).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36060" t="52580" r="37132"/>
          <a:stretch>
            <a:fillRect/>
          </a:stretch>
        </p:blipFill>
        <p:spPr bwMode="auto">
          <a:xfrm>
            <a:off x="7524328" y="3861048"/>
            <a:ext cx="1187671" cy="256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t="63548" r="69302"/>
          <a:stretch>
            <a:fillRect/>
          </a:stretch>
        </p:blipFill>
        <p:spPr bwMode="auto">
          <a:xfrm>
            <a:off x="323528" y="3933056"/>
            <a:ext cx="1440160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47034" r="21992" b="76213"/>
          <a:stretch>
            <a:fillRect/>
          </a:stretch>
        </p:blipFill>
        <p:spPr bwMode="auto">
          <a:xfrm>
            <a:off x="2267744" y="4437112"/>
            <a:ext cx="18002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 l="60800" t="53521" b="27895"/>
          <a:stretch>
            <a:fillRect/>
          </a:stretch>
        </p:blipFill>
        <p:spPr bwMode="auto">
          <a:xfrm>
            <a:off x="4716016" y="4869160"/>
            <a:ext cx="223224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3933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45091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49411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96336" y="40050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у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63888" y="60212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42930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16216" y="49411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16416" y="58772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х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42930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59492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8064" y="50131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96336" y="59492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0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9552" y="580526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-6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8064" y="5445224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-0,5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27784" y="47251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3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84368" y="42930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10000"/>
                  </a:schemeClr>
                </a:solidFill>
              </a:rPr>
              <a:t>9</a:t>
            </a:r>
            <a:endParaRPr lang="ru-RU" dirty="0">
              <a:solidFill>
                <a:schemeClr val="tx1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1268760"/>
            <a:ext cx="3600400" cy="45945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B5EE36"/>
                </a:solidFill>
              </a:rPr>
              <a:t>1.В одной системе координат постройте графики</a:t>
            </a:r>
            <a:br>
              <a:rPr lang="ru-RU" dirty="0" smtClean="0">
                <a:solidFill>
                  <a:srgbClr val="B5EE36"/>
                </a:solidFill>
              </a:rPr>
            </a:br>
            <a:r>
              <a:rPr lang="ru-RU" dirty="0" smtClean="0">
                <a:solidFill>
                  <a:srgbClr val="B5EE36"/>
                </a:solidFill>
              </a:rPr>
              <a:t>функции:</a:t>
            </a:r>
            <a:br>
              <a:rPr lang="ru-RU" dirty="0" smtClean="0">
                <a:solidFill>
                  <a:srgbClr val="B5EE36"/>
                </a:solidFill>
              </a:rPr>
            </a:br>
            <a:r>
              <a:rPr lang="ru-RU" dirty="0" smtClean="0">
                <a:solidFill>
                  <a:srgbClr val="B5EE36"/>
                </a:solidFill>
              </a:rPr>
              <a:t>y=9      y=-6</a:t>
            </a:r>
            <a:endParaRPr lang="ru-RU" dirty="0">
              <a:solidFill>
                <a:srgbClr val="B5EE3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0974" t="49061" r="40347"/>
          <a:stretch>
            <a:fillRect/>
          </a:stretch>
        </p:blipFill>
        <p:spPr bwMode="auto">
          <a:xfrm>
            <a:off x="395536" y="1628800"/>
            <a:ext cx="1800200" cy="4934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t="60672" r="74091" b="5134"/>
          <a:stretch>
            <a:fillRect/>
          </a:stretch>
        </p:blipFill>
        <p:spPr bwMode="auto">
          <a:xfrm>
            <a:off x="2886134" y="1999865"/>
            <a:ext cx="1626319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39552" y="404664"/>
            <a:ext cx="7560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FFC000"/>
                </a:solidFill>
              </a:rPr>
              <a:t>Задания для класса: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у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256490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0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67944" y="25649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х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5696" y="58052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х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616530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0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184482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у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Ответы: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36060" t="52580" r="37132"/>
          <a:stretch>
            <a:fillRect/>
          </a:stretch>
        </p:blipFill>
        <p:spPr bwMode="auto">
          <a:xfrm>
            <a:off x="1116586" y="1172474"/>
            <a:ext cx="1800200" cy="504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 t="63548" r="69302"/>
          <a:stretch>
            <a:fillRect/>
          </a:stretch>
        </p:blipFill>
        <p:spPr bwMode="auto">
          <a:xfrm>
            <a:off x="4932040" y="1916832"/>
            <a:ext cx="2061418" cy="3874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95736" y="1268760"/>
            <a:ext cx="562975" cy="369332"/>
          </a:xfrm>
          <a:prstGeom prst="rect">
            <a:avLst/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BE0296"/>
                </a:solidFill>
              </a:rPr>
              <a:t>y=9</a:t>
            </a:r>
            <a:endParaRPr lang="ru-RU" dirty="0">
              <a:solidFill>
                <a:srgbClr val="BE029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56176" y="5301208"/>
            <a:ext cx="720080" cy="369332"/>
          </a:xfrm>
          <a:prstGeom prst="rect">
            <a:avLst/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A43B6"/>
                </a:solidFill>
              </a:rPr>
              <a:t>y=-6</a:t>
            </a:r>
            <a:endParaRPr lang="ru-RU" dirty="0">
              <a:solidFill>
                <a:srgbClr val="0A43B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220486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9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148478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у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580526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0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544522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х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20608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у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36096" y="256490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0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24128" y="4293096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-6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16216" y="25649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х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283152" cy="589066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2.Из данных функций: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y=8x-2;    y=3;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y=5x+3;   y=6;  y=3x выберите те,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 графики  которых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будут параллельны оси  0x.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B5EE36"/>
                </a:solidFill>
              </a:rPr>
              <a:t>Ответы:</a:t>
            </a:r>
            <a:endParaRPr lang="ru-RU" dirty="0">
              <a:solidFill>
                <a:srgbClr val="B5EE3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1700" y="1690062"/>
            <a:ext cx="5400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Графики функций</a:t>
            </a:r>
            <a:r>
              <a:rPr lang="en-US" sz="4400" dirty="0" smtClean="0"/>
              <a:t> y=6</a:t>
            </a:r>
            <a:r>
              <a:rPr lang="ru-RU" sz="4400" dirty="0" smtClean="0"/>
              <a:t> и </a:t>
            </a:r>
            <a:r>
              <a:rPr lang="en-US" sz="4400" dirty="0" smtClean="0"/>
              <a:t>y=3</a:t>
            </a:r>
            <a:r>
              <a:rPr lang="ru-RU" sz="4400" dirty="0" smtClean="0"/>
              <a:t> будут параллельны друг другу и оси</a:t>
            </a:r>
            <a:r>
              <a:rPr lang="en-US" sz="4400" dirty="0" smtClean="0"/>
              <a:t> </a:t>
            </a:r>
            <a:r>
              <a:rPr lang="ru-RU" sz="4400" dirty="0" smtClean="0"/>
              <a:t>О</a:t>
            </a:r>
            <a:r>
              <a:rPr lang="en-US" sz="4400" dirty="0" smtClean="0"/>
              <a:t>x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4546848" cy="5818658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3.Найдите график функции соответствующий формуле                  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y=b.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7638" r="59776" b="73161"/>
          <a:stretch>
            <a:fillRect/>
          </a:stretch>
        </p:blipFill>
        <p:spPr bwMode="auto">
          <a:xfrm>
            <a:off x="5652120" y="576064"/>
            <a:ext cx="2160240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l="68465" t="69516" r="-2137" b="12872"/>
          <a:stretch>
            <a:fillRect/>
          </a:stretch>
        </p:blipFill>
        <p:spPr bwMode="auto">
          <a:xfrm>
            <a:off x="5868144" y="3933056"/>
            <a:ext cx="223224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 l="52137" t="9601" r="21794" b="68452"/>
          <a:stretch>
            <a:fillRect/>
          </a:stretch>
        </p:blipFill>
        <p:spPr bwMode="auto">
          <a:xfrm>
            <a:off x="3707904" y="3429000"/>
            <a:ext cx="172819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380312" y="184482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х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24328" y="465313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х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472514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х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69269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у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39330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у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350100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у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220486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0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44208" y="501317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0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23928" y="508518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0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rgbClr val="C00000"/>
      </a:dk1>
      <a:lt1>
        <a:srgbClr val="F2F2F2"/>
      </a:lt1>
      <a:dk2>
        <a:srgbClr val="595959"/>
      </a:dk2>
      <a:lt2>
        <a:srgbClr val="FF0000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1133</TotalTime>
  <Words>163</Words>
  <Application>Microsoft Office PowerPoint</Application>
  <PresentationFormat>Экран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    МОУ Гаврильцевская СОШ         проект:    ”всё тайное            становится явным”  </vt:lpstr>
      <vt:lpstr>Тема  исследования:  НУЛЕВОЙ УГЛОВОЙ  КОЭФФИЦЕНТ. Цель: определить как расположен график линейной функции у=kх+b,  если  k=0 </vt:lpstr>
      <vt:lpstr>Строили график функции y=kx+b, если k=0, b=3; k=0, b=-2; k=0, b=-0,5.</vt:lpstr>
      <vt:lpstr>Вывод : Графики функции y=kx+b, где k= 0, будут параллельны друг другу и  оси Ox, и они проходят через точки с координатами (0,b).</vt:lpstr>
      <vt:lpstr>1.В одной системе координат постройте графики функции: y=9      y=-6</vt:lpstr>
      <vt:lpstr>Ответы:</vt:lpstr>
      <vt:lpstr>2.Из данных функций: y=8x-2;    y=3; y=5x+3;   y=6;  y=3x выберите те,  графики  которых будут параллельны оси  0x.</vt:lpstr>
      <vt:lpstr>Ответы:</vt:lpstr>
      <vt:lpstr>3.Найдите график функции соответствующий формуле                   y=b.</vt:lpstr>
      <vt:lpstr>Ответ: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Гаврильцевская СОШ</dc:title>
  <dc:creator>ПОЛИНА</dc:creator>
  <cp:lastModifiedBy>Школа</cp:lastModifiedBy>
  <cp:revision>119</cp:revision>
  <dcterms:created xsi:type="dcterms:W3CDTF">2014-11-17T14:03:41Z</dcterms:created>
  <dcterms:modified xsi:type="dcterms:W3CDTF">2015-11-29T08:08:25Z</dcterms:modified>
</cp:coreProperties>
</file>