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04" r:id="rId3"/>
    <p:sldMasterId id="2147483816" r:id="rId4"/>
  </p:sldMasterIdLst>
  <p:sldIdLst>
    <p:sldId id="262" r:id="rId5"/>
    <p:sldId id="274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301" r:id="rId16"/>
    <p:sldId id="302" r:id="rId17"/>
    <p:sldId id="303" r:id="rId18"/>
    <p:sldId id="304" r:id="rId19"/>
    <p:sldId id="305" r:id="rId20"/>
    <p:sldId id="306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263" r:id="rId33"/>
    <p:sldId id="264" r:id="rId34"/>
    <p:sldId id="275" r:id="rId35"/>
    <p:sldId id="276" r:id="rId36"/>
    <p:sldId id="261" r:id="rId37"/>
    <p:sldId id="256" r:id="rId38"/>
    <p:sldId id="279" r:id="rId39"/>
    <p:sldId id="280" r:id="rId40"/>
    <p:sldId id="258" r:id="rId41"/>
    <p:sldId id="257" r:id="rId42"/>
    <p:sldId id="266" r:id="rId43"/>
    <p:sldId id="267" r:id="rId44"/>
    <p:sldId id="269" r:id="rId45"/>
    <p:sldId id="270" r:id="rId46"/>
    <p:sldId id="271" r:id="rId47"/>
    <p:sldId id="273" r:id="rId48"/>
    <p:sldId id="272" r:id="rId49"/>
    <p:sldId id="278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9290" autoAdjust="0"/>
  </p:normalViewPr>
  <p:slideViewPr>
    <p:cSldViewPr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ofPieChart>
        <c:ofPieType val="pie"/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secondPieSize val="75"/>
        <c:serLines/>
      </c:ofPieChart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Лист1!$G$7:$H$7</c:f>
              <c:strCache>
                <c:ptCount val="1"/>
                <c:pt idx="0">
                  <c:v>Математика 2014-2015</c:v>
                </c:pt>
              </c:strCache>
            </c:strRef>
          </c:tx>
          <c:invertIfNegative val="0"/>
          <c:val>
            <c:numRef>
              <c:f>Лист1!$I$7:$L$7</c:f>
              <c:numCache>
                <c:formatCode>General</c:formatCode>
                <c:ptCount val="4"/>
                <c:pt idx="0">
                  <c:v>3.4482758620689653</c:v>
                </c:pt>
                <c:pt idx="1">
                  <c:v>10.344827586206897</c:v>
                </c:pt>
                <c:pt idx="2">
                  <c:v>79.310344827586178</c:v>
                </c:pt>
                <c:pt idx="3">
                  <c:v>6.8965517241379306</c:v>
                </c:pt>
              </c:numCache>
            </c:numRef>
          </c:val>
        </c:ser>
        <c:ser>
          <c:idx val="1"/>
          <c:order val="1"/>
          <c:tx>
            <c:strRef>
              <c:f>Лист1!$G$8:$H$8</c:f>
              <c:strCache>
                <c:ptCount val="1"/>
                <c:pt idx="0">
                  <c:v>Математика 2013-2014</c:v>
                </c:pt>
              </c:strCache>
            </c:strRef>
          </c:tx>
          <c:invertIfNegative val="0"/>
          <c:val>
            <c:numRef>
              <c:f>Лист1!$I$8:$L$8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90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Лист1!$G$9:$H$9</c:f>
              <c:strCache>
                <c:ptCount val="1"/>
                <c:pt idx="0">
                  <c:v>Математика 2012-2013</c:v>
                </c:pt>
              </c:strCache>
            </c:strRef>
          </c:tx>
          <c:invertIfNegative val="0"/>
          <c:val>
            <c:numRef>
              <c:f>Лист1!$I$9:$L$9</c:f>
              <c:numCache>
                <c:formatCode>General</c:formatCode>
                <c:ptCount val="4"/>
                <c:pt idx="0">
                  <c:v>8.6956521739130448</c:v>
                </c:pt>
                <c:pt idx="1">
                  <c:v>86.956521739130437</c:v>
                </c:pt>
                <c:pt idx="2">
                  <c:v>8.6956521739130448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526784"/>
        <c:axId val="247573312"/>
      </c:barChart>
      <c:catAx>
        <c:axId val="15352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7573312"/>
        <c:crosses val="autoZero"/>
        <c:auto val="1"/>
        <c:lblAlgn val="ctr"/>
        <c:lblOffset val="100"/>
        <c:noMultiLvlLbl val="0"/>
      </c:catAx>
      <c:valAx>
        <c:axId val="247573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35267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>
                <a:solidFill>
                  <a:schemeClr val="tx2">
                    <a:lumMod val="10000"/>
                  </a:schemeClr>
                </a:solidFill>
              </a:rPr>
              <a:t>Количественные</a:t>
            </a:r>
            <a:r>
              <a:rPr lang="ru-RU" sz="1800" baseline="0" dirty="0" smtClean="0">
                <a:solidFill>
                  <a:schemeClr val="tx2">
                    <a:lumMod val="10000"/>
                  </a:schemeClr>
                </a:solidFill>
              </a:rPr>
              <a:t> показатели уровня усвоения планируемых результатов воспитанниками</a:t>
            </a:r>
            <a:endParaRPr lang="ru-RU" sz="1800" dirty="0">
              <a:solidFill>
                <a:schemeClr val="tx2">
                  <a:lumMod val="10000"/>
                </a:schemeClr>
              </a:solidFill>
            </a:endParaRPr>
          </a:p>
        </c:rich>
      </c:tx>
      <c:layout>
        <c:manualLayout>
          <c:xMode val="edge"/>
          <c:yMode val="edge"/>
          <c:x val="4.3713398370740925E-2"/>
          <c:y val="4.1824901718688925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Pt>
            <c:idx val="0"/>
            <c:bubble3D val="0"/>
            <c:explosion val="11"/>
          </c:dPt>
          <c:dPt>
            <c:idx val="1"/>
            <c:bubble3D val="0"/>
            <c:explosion val="26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accent4">
                        <a:lumMod val="1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2"/>
                <c:pt idx="0">
                  <c:v>процент усвоения программы80%</c:v>
                </c:pt>
                <c:pt idx="1">
                  <c:v>значительная диманика 20%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58887670524696456"/>
          <c:y val="0.32242429504461734"/>
          <c:w val="0.40173355819373968"/>
          <c:h val="0.38248977202812501"/>
        </c:manualLayout>
      </c:layout>
      <c:overlay val="0"/>
      <c:txPr>
        <a:bodyPr/>
        <a:lstStyle/>
        <a:p>
          <a:pPr>
            <a:defRPr sz="1600" b="1">
              <a:solidFill>
                <a:schemeClr val="tx2">
                  <a:lumMod val="1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ofPieChart>
        <c:ofPieType val="pie"/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secondPieSize val="75"/>
        <c:serLines/>
      </c:ofPieChart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800000"/>
                </a:solidFill>
              </a:defRPr>
            </a:pPr>
            <a:r>
              <a:rPr lang="ru-RU" sz="2400" dirty="0">
                <a:solidFill>
                  <a:schemeClr val="accent4">
                    <a:lumMod val="25000"/>
                  </a:schemeClr>
                </a:solidFill>
              </a:rPr>
              <a:t>уровень усвоения коррекционной программы</a:t>
            </a:r>
          </a:p>
        </c:rich>
      </c:tx>
      <c:layout>
        <c:manualLayout>
          <c:xMode val="edge"/>
          <c:yMode val="edge"/>
          <c:x val="0.20045913086481326"/>
          <c:y val="7.6580660583572199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усвоения коррекционной программы</c:v>
                </c:pt>
              </c:strCache>
            </c:strRef>
          </c:tx>
          <c:explosion val="25"/>
          <c:dPt>
            <c:idx val="0"/>
            <c:bubble3D val="0"/>
            <c:explosion val="24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accent4">
                        <a:lumMod val="1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2"/>
                <c:pt idx="0">
                  <c:v>усвоение программы 75%</c:v>
                </c:pt>
                <c:pt idx="1">
                  <c:v>значительная динамика 25%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</c:v>
                </c:pt>
                <c:pt idx="1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291590480930308"/>
          <c:y val="0.70654122886548232"/>
          <c:w val="0.3249446713334162"/>
          <c:h val="0.25062550204911416"/>
        </c:manualLayout>
      </c:layout>
      <c:overlay val="0"/>
      <c:txPr>
        <a:bodyPr/>
        <a:lstStyle/>
        <a:p>
          <a:pPr>
            <a:defRPr>
              <a:solidFill>
                <a:schemeClr val="accent4">
                  <a:lumMod val="1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957944493049484"/>
          <c:y val="5.1490699327413909E-2"/>
          <c:w val="0.85822858948187064"/>
          <c:h val="0.4664563099609964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3"/>
                <c:pt idx="0">
                  <c:v>младщий возраст 50%</c:v>
                </c:pt>
                <c:pt idx="1">
                  <c:v>старшие дошкольники</c:v>
                </c:pt>
                <c:pt idx="2">
                  <c:v>педагоги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0.5</c:v>
                </c:pt>
                <c:pt idx="1">
                  <c:v>0.70000000000000029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3"/>
                <c:pt idx="0">
                  <c:v>младщий возраст 50%</c:v>
                </c:pt>
                <c:pt idx="1">
                  <c:v>старшие дошкольники</c:v>
                </c:pt>
                <c:pt idx="2">
                  <c:v>педагоги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3"/>
                <c:pt idx="0">
                  <c:v>младщий возраст 50%</c:v>
                </c:pt>
                <c:pt idx="1">
                  <c:v>старшие дошкольники</c:v>
                </c:pt>
                <c:pt idx="2">
                  <c:v>педагоги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34410752"/>
        <c:axId val="151743296"/>
        <c:axId val="81799680"/>
      </c:bar3DChart>
      <c:catAx>
        <c:axId val="134410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4">
                    <a:lumMod val="10000"/>
                  </a:schemeClr>
                </a:solidFill>
              </a:defRPr>
            </a:pPr>
            <a:endParaRPr lang="ru-RU"/>
          </a:p>
        </c:txPr>
        <c:crossAx val="151743296"/>
        <c:crosses val="autoZero"/>
        <c:auto val="1"/>
        <c:lblAlgn val="ctr"/>
        <c:lblOffset val="100"/>
        <c:noMultiLvlLbl val="0"/>
      </c:catAx>
      <c:valAx>
        <c:axId val="1517432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4">
                    <a:lumMod val="10000"/>
                  </a:schemeClr>
                </a:solidFill>
              </a:defRPr>
            </a:pPr>
            <a:endParaRPr lang="ru-RU"/>
          </a:p>
        </c:txPr>
        <c:crossAx val="134410752"/>
        <c:crosses val="autoZero"/>
        <c:crossBetween val="between"/>
      </c:valAx>
      <c:serAx>
        <c:axId val="81799680"/>
        <c:scaling>
          <c:orientation val="minMax"/>
        </c:scaling>
        <c:delete val="1"/>
        <c:axPos val="b"/>
        <c:majorTickMark val="out"/>
        <c:minorTickMark val="none"/>
        <c:tickLblPos val="nextTo"/>
        <c:crossAx val="151743296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посещение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4">
                        <a:lumMod val="1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2">
                  <c:v>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пропуски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4">
                        <a:lumMod val="1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2">
                  <c:v>15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6158720"/>
        <c:axId val="172812544"/>
        <c:axId val="0"/>
      </c:bar3DChart>
      <c:catAx>
        <c:axId val="1361587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2812544"/>
        <c:crosses val="autoZero"/>
        <c:auto val="1"/>
        <c:lblAlgn val="ctr"/>
        <c:lblOffset val="100"/>
        <c:noMultiLvlLbl val="0"/>
      </c:catAx>
      <c:valAx>
        <c:axId val="1728125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36158720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6597063588416126"/>
          <c:y val="0.38006742297214985"/>
          <c:w val="0.22019487004925803"/>
          <c:h val="0.30338700987426825"/>
        </c:manualLayout>
      </c:layout>
      <c:overlay val="0"/>
      <c:txPr>
        <a:bodyPr/>
        <a:lstStyle/>
        <a:p>
          <a:pPr>
            <a:defRPr sz="1800" b="1">
              <a:solidFill>
                <a:schemeClr val="accent4">
                  <a:lumMod val="1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зачислены в школу №2048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выпускники 2015</c:v>
                </c:pt>
                <c:pt idx="1">
                  <c:v>выпускники 2016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0.35000000000000014</c:v>
                </c:pt>
                <c:pt idx="1">
                  <c:v>0.75000000000000033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зачислены в другие ОО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выпускники 2015</c:v>
                </c:pt>
                <c:pt idx="1">
                  <c:v>выпускники 2016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0.65000000000000036</c:v>
                </c:pt>
                <c:pt idx="1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выпускники 2015</c:v>
                </c:pt>
                <c:pt idx="1">
                  <c:v>выпускники 2016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3302528"/>
        <c:axId val="172815424"/>
        <c:axId val="0"/>
      </c:bar3DChart>
      <c:catAx>
        <c:axId val="153302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accent4">
                    <a:lumMod val="10000"/>
                  </a:schemeClr>
                </a:solidFill>
              </a:defRPr>
            </a:pPr>
            <a:endParaRPr lang="ru-RU"/>
          </a:p>
        </c:txPr>
        <c:crossAx val="172815424"/>
        <c:crosses val="autoZero"/>
        <c:auto val="1"/>
        <c:lblAlgn val="ctr"/>
        <c:lblOffset val="100"/>
        <c:noMultiLvlLbl val="0"/>
      </c:catAx>
      <c:valAx>
        <c:axId val="1728154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accent4">
                    <a:lumMod val="10000"/>
                  </a:schemeClr>
                </a:solidFill>
              </a:defRPr>
            </a:pPr>
            <a:endParaRPr lang="ru-RU"/>
          </a:p>
        </c:txPr>
        <c:crossAx val="153302528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65446148519781955"/>
          <c:y val="0.38051456732122113"/>
          <c:w val="0.33321728182512816"/>
          <c:h val="0.28206411526370057"/>
        </c:manualLayout>
      </c:layout>
      <c:overlay val="0"/>
      <c:txPr>
        <a:bodyPr/>
        <a:lstStyle/>
        <a:p>
          <a:pPr>
            <a:defRPr b="1">
              <a:solidFill>
                <a:schemeClr val="accent4">
                  <a:lumMod val="1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аттестация 2014-2015</c:v>
                </c:pt>
              </c:strCache>
            </c:strRef>
          </c:tx>
          <c:dPt>
            <c:idx val="1"/>
            <c:bubble3D val="0"/>
            <c:explosion val="1"/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2"/>
                <c:pt idx="0">
                  <c:v>аттестованы</c:v>
                </c:pt>
                <c:pt idx="1">
                  <c:v>не имеют категории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</c:v>
                </c:pt>
                <c:pt idx="1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Лист1!$G$4:$H$4</c:f>
              <c:strCache>
                <c:ptCount val="1"/>
                <c:pt idx="0">
                  <c:v>Русский язык 2014-2015</c:v>
                </c:pt>
              </c:strCache>
            </c:strRef>
          </c:tx>
          <c:invertIfNegative val="0"/>
          <c:val>
            <c:numRef>
              <c:f>Лист1!$I$4:$L$4</c:f>
              <c:numCache>
                <c:formatCode>General</c:formatCode>
                <c:ptCount val="4"/>
                <c:pt idx="0">
                  <c:v>3.4482758620689653</c:v>
                </c:pt>
                <c:pt idx="1">
                  <c:v>10.344827586206897</c:v>
                </c:pt>
                <c:pt idx="2">
                  <c:v>72.41379310344827</c:v>
                </c:pt>
                <c:pt idx="3">
                  <c:v>13.793103448275859</c:v>
                </c:pt>
              </c:numCache>
            </c:numRef>
          </c:val>
        </c:ser>
        <c:ser>
          <c:idx val="1"/>
          <c:order val="1"/>
          <c:tx>
            <c:strRef>
              <c:f>Лист1!$G$5:$H$5</c:f>
              <c:strCache>
                <c:ptCount val="1"/>
                <c:pt idx="0">
                  <c:v>Русский язык 2013-2014</c:v>
                </c:pt>
              </c:strCache>
            </c:strRef>
          </c:tx>
          <c:invertIfNegative val="0"/>
          <c:val>
            <c:numRef>
              <c:f>Лист1!$I$5:$L$5</c:f>
              <c:numCache>
                <c:formatCode>General</c:formatCode>
                <c:ptCount val="4"/>
                <c:pt idx="0">
                  <c:v>0</c:v>
                </c:pt>
                <c:pt idx="1">
                  <c:v>40</c:v>
                </c:pt>
                <c:pt idx="2">
                  <c:v>55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Лист1!$G$6:$H$6</c:f>
              <c:strCache>
                <c:ptCount val="1"/>
                <c:pt idx="0">
                  <c:v>Русский язык 2012-2013</c:v>
                </c:pt>
              </c:strCache>
            </c:strRef>
          </c:tx>
          <c:invertIfNegative val="0"/>
          <c:val>
            <c:numRef>
              <c:f>Лист1!$I$6:$L$6</c:f>
              <c:numCache>
                <c:formatCode>General</c:formatCode>
                <c:ptCount val="4"/>
                <c:pt idx="0">
                  <c:v>17.39130434782609</c:v>
                </c:pt>
                <c:pt idx="1">
                  <c:v>56.521739130434788</c:v>
                </c:pt>
                <c:pt idx="2">
                  <c:v>26.086956521739129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526272"/>
        <c:axId val="247571584"/>
      </c:barChart>
      <c:catAx>
        <c:axId val="153526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7571584"/>
        <c:crosses val="autoZero"/>
        <c:auto val="1"/>
        <c:lblAlgn val="ctr"/>
        <c:lblOffset val="100"/>
        <c:noMultiLvlLbl val="0"/>
      </c:catAx>
      <c:valAx>
        <c:axId val="247571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3526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886417352407329"/>
          <c:y val="0.11823648335573904"/>
          <c:w val="0.25224562810901174"/>
          <c:h val="0.7811191198969961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444D-FB4D-44A6-B1BA-FBC696FCC736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71465-7A9B-4EB0-AED3-133EC03A80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444D-FB4D-44A6-B1BA-FBC696FCC736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71465-7A9B-4EB0-AED3-133EC03A8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444D-FB4D-44A6-B1BA-FBC696FCC736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71465-7A9B-4EB0-AED3-133EC03A8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8DAE2A5-5341-49A9-A18E-B80C3623787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3281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0A2B9-D90D-4B24-91AC-7AEFEEB7B33B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463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44A395A-D4B1-4EE8-B01F-2E9A96D87392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3907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F65F8B-9A1B-48B5-BB9C-4F207F23D13F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539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40F8DB-847F-4275-B738-B27151D87435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283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4894E-BF15-4016-8B30-C692D5D37CB5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6029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155E20-2CBF-48C5-BE47-15497FDCDC4F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8778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5DE7B-31E1-456E-9CB2-D0FF7AA0A83F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94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444D-FB4D-44A6-B1BA-FBC696FCC736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71465-7A9B-4EB0-AED3-133EC03A8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4E7E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4E7E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F3C5E-4AF6-4906-A491-E3EFD9C92994}" type="slidenum">
              <a:rPr lang="ru-RU" smtClean="0">
                <a:solidFill>
                  <a:srgbClr val="F4E7ED"/>
                </a:solidFill>
              </a:rPr>
              <a:pPr/>
              <a:t>‹#›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390325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8454B-40E2-457F-BFC9-F327784C781C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767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BDEEB2-605F-4FAD-830A-64DBECAC0F93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6946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9149-18EB-4F4F-81E9-2346CB488C77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25.11.2015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BDA50C-098B-49FF-9848-B1D4472A0AB9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7420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9149-18EB-4F4F-81E9-2346CB488C77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25.11.2015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BDA50C-098B-49FF-9848-B1D4472A0AB9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847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9149-18EB-4F4F-81E9-2346CB488C77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25.11.2015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DA50C-098B-49FF-9848-B1D4472A0AB9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331994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9149-18EB-4F4F-81E9-2346CB488C77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25.11.2015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DA50C-098B-49FF-9848-B1D4472A0AB9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427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9149-18EB-4F4F-81E9-2346CB488C77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25.11.2015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EBDA50C-098B-49FF-9848-B1D4472A0AB9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6468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9149-18EB-4F4F-81E9-2346CB488C77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25.11.2015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DA50C-098B-49FF-9848-B1D4472A0AB9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3872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9149-18EB-4F4F-81E9-2346CB488C77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25.11.2015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DA50C-098B-49FF-9848-B1D4472A0AB9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768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444D-FB4D-44A6-B1BA-FBC696FCC736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71465-7A9B-4EB0-AED3-133EC03A80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9149-18EB-4F4F-81E9-2346CB488C77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25.11.2015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DA50C-098B-49FF-9848-B1D4472A0AB9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3345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9149-18EB-4F4F-81E9-2346CB488C77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25.11.2015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DA50C-098B-49FF-9848-B1D4472A0AB9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614185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9149-18EB-4F4F-81E9-2346CB488C77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25.11.2015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DA50C-098B-49FF-9848-B1D4472A0AB9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5428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9149-18EB-4F4F-81E9-2346CB488C77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25.11.2015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DA50C-098B-49FF-9848-B1D4472A0AB9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9062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8DAE2A5-5341-49A9-A18E-B80C3623787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456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0A2B9-D90D-4B24-91AC-7AEFEEB7B33B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4930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44A395A-D4B1-4EE8-B01F-2E9A96D87392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022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F65F8B-9A1B-48B5-BB9C-4F207F23D13F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6494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40F8DB-847F-4275-B738-B27151D87435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2787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4894E-BF15-4016-8B30-C692D5D37CB5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8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444D-FB4D-44A6-B1BA-FBC696FCC736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71465-7A9B-4EB0-AED3-133EC03A8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155E20-2CBF-48C5-BE47-15497FDCDC4F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984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5DE7B-31E1-456E-9CB2-D0FF7AA0A83F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2879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4E7E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4E7E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F3C5E-4AF6-4906-A491-E3EFD9C92994}" type="slidenum">
              <a:rPr lang="ru-RU" smtClean="0">
                <a:solidFill>
                  <a:srgbClr val="F4E7ED"/>
                </a:solidFill>
              </a:rPr>
              <a:pPr/>
              <a:t>‹#›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561433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8454B-40E2-457F-BFC9-F327784C781C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94530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BDEEB2-605F-4FAD-830A-64DBECAC0F93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5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444D-FB4D-44A6-B1BA-FBC696FCC736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71465-7A9B-4EB0-AED3-133EC03A8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444D-FB4D-44A6-B1BA-FBC696FCC736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71465-7A9B-4EB0-AED3-133EC03A8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444D-FB4D-44A6-B1BA-FBC696FCC736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71465-7A9B-4EB0-AED3-133EC03A80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444D-FB4D-44A6-B1BA-FBC696FCC736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71465-7A9B-4EB0-AED3-133EC03A8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444D-FB4D-44A6-B1BA-FBC696FCC736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71465-7A9B-4EB0-AED3-133EC03A80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764444D-FB4D-44A6-B1BA-FBC696FCC736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A371465-7A9B-4EB0-AED3-133EC03A80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B13F9A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B13F9A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1EEA9C-3F78-4C32-9076-1B70FA14A36C}" type="slidenum">
              <a:rPr lang="ru-RU" smtClean="0">
                <a:solidFill>
                  <a:srgbClr val="B13F9A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B13F9A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44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509149-18EB-4F4F-81E9-2346CB488C77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25.11.2015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EBDA50C-098B-49FF-9848-B1D4472A0AB9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62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B13F9A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B13F9A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1EEA9C-3F78-4C32-9076-1B70FA14A36C}" type="slidenum">
              <a:rPr lang="ru-RU" smtClean="0">
                <a:solidFill>
                  <a:srgbClr val="B13F9A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B13F9A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66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youtube.com/watch?v=2oFrujvhztw&amp;app=desktop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Педагогический совет</a:t>
            </a:r>
            <a:br>
              <a:rPr lang="ru-RU" b="1" dirty="0" smtClean="0"/>
            </a:br>
            <a:r>
              <a:rPr lang="ru-RU" b="1" dirty="0" smtClean="0"/>
              <a:t>28 августа 2015 года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3608" y="1524000"/>
            <a:ext cx="7776864" cy="4209256"/>
          </a:xfrm>
        </p:spPr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ru-RU" b="1" u="sng" dirty="0" smtClean="0">
                <a:solidFill>
                  <a:schemeClr val="accent3">
                    <a:lumMod val="75000"/>
                  </a:schemeClr>
                </a:solidFill>
              </a:rPr>
              <a:t>Тема: </a:t>
            </a:r>
          </a:p>
          <a:p>
            <a:pPr marL="82296" indent="0" algn="just">
              <a:buNone/>
            </a:pPr>
            <a:endParaRPr lang="ru-RU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1.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Основные итоги 2014-2015 учебного года. Задачи и перспективы развития Школы № 2048.</a:t>
            </a:r>
          </a:p>
          <a:p>
            <a:pPr algn="just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2.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Вступление в </a:t>
            </a:r>
            <a:r>
              <a:rPr lang="ru-RU" b="1" dirty="0" err="1">
                <a:solidFill>
                  <a:schemeClr val="accent3">
                    <a:lumMod val="75000"/>
                  </a:schemeClr>
                </a:solidFill>
              </a:rPr>
              <a:t>Мультипрофильный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 образовательный комплекс «Пресненский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» -  необходимая основа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стратегии развития образовательного пространства и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повышения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качества образования жителей нашего района города Москвы.</a:t>
            </a:r>
          </a:p>
          <a:p>
            <a:pPr algn="just"/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22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71480"/>
            <a:ext cx="7358114" cy="142876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800000"/>
                </a:solidFill>
              </a:rPr>
              <a:t>Комплектование</a:t>
            </a:r>
            <a:r>
              <a:rPr lang="ru-RU" sz="3200" dirty="0" smtClean="0">
                <a:solidFill>
                  <a:srgbClr val="800000"/>
                </a:solidFill>
              </a:rPr>
              <a:t> </a:t>
            </a:r>
            <a:r>
              <a:rPr lang="ru-RU" sz="2800" dirty="0" smtClean="0">
                <a:solidFill>
                  <a:srgbClr val="800000"/>
                </a:solidFill>
              </a:rPr>
              <a:t>первых классов</a:t>
            </a:r>
            <a:br>
              <a:rPr lang="ru-RU" sz="2800" dirty="0" smtClean="0">
                <a:solidFill>
                  <a:srgbClr val="800000"/>
                </a:solidFill>
              </a:rPr>
            </a:br>
            <a:endParaRPr lang="ru-RU" sz="2800" dirty="0">
              <a:solidFill>
                <a:srgbClr val="8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88" y="1714488"/>
          <a:ext cx="7715278" cy="441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475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800000"/>
                </a:solidFill>
              </a:rPr>
              <a:t>Аттестация педагогических кадров</a:t>
            </a:r>
            <a:endParaRPr lang="ru-RU" sz="2800" dirty="0">
              <a:solidFill>
                <a:srgbClr val="8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59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800000"/>
                </a:solidFill>
              </a:rPr>
              <a:t>Условия достижения целевых ориентиров</a:t>
            </a:r>
            <a:endParaRPr lang="ru-RU" sz="2800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/>
          <a:lstStyle/>
          <a:p>
            <a:r>
              <a:rPr lang="ru-RU" sz="2000" dirty="0" smtClean="0"/>
              <a:t>Качественное совершенствование и содержательное наполнение обязательной части образовательной программы</a:t>
            </a:r>
          </a:p>
          <a:p>
            <a:r>
              <a:rPr lang="ru-RU" sz="2000" dirty="0" smtClean="0"/>
              <a:t>Создание условий для успешной реализации намеченных целей и задач с внедрением новаторских и прогрессивных форм педагогической деятельности</a:t>
            </a:r>
          </a:p>
          <a:p>
            <a:r>
              <a:rPr lang="ru-RU" sz="2000" dirty="0" smtClean="0"/>
              <a:t>Развитие системы дополнительного образования, как условия реализации особых образовательных потребностей всех категорий воспитанников, в том числе с ограниченными возможностями развития и удовлетворение родительского запроса в системе образовательных услуг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77702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85728"/>
            <a:ext cx="6550025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charset="0"/>
              </a:rPr>
              <a:t>Условия внутреннего структурирования системы </a:t>
            </a: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charset="0"/>
              </a:rPr>
              <a:t>дополнительного образования в </a:t>
            </a:r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charset="0"/>
              </a:rPr>
              <a:t>дошкольном отделении</a:t>
            </a:r>
            <a:endParaRPr lang="ru-RU" sz="2400" b="1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Arial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619250" y="1484313"/>
            <a:ext cx="865188" cy="11604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4140200" y="1484313"/>
            <a:ext cx="0" cy="13684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6273800" y="1484313"/>
            <a:ext cx="720725" cy="12160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36525" y="3028950"/>
            <a:ext cx="2587625" cy="5032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организация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140075" y="3001963"/>
            <a:ext cx="2665413" cy="5032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кадры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246813" y="3001963"/>
            <a:ext cx="2592387" cy="5032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содержание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79388" y="4067175"/>
            <a:ext cx="2592387" cy="601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Материально-техническое</a:t>
            </a:r>
            <a:r>
              <a:rPr lang="ru-RU" sz="1600" b="1" i="1" dirty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600" b="1" i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обеспечение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79388" y="4878388"/>
            <a:ext cx="2592387" cy="6016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Финансовое обеспечение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19063" y="5608638"/>
            <a:ext cx="2713037" cy="7191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500" b="1" i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Доступность образования для разных категорий детей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140075" y="4092575"/>
            <a:ext cx="2665413" cy="82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Кадровый потенциал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140075" y="5248275"/>
            <a:ext cx="2665413" cy="7921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Система подготовки и переподготовки педагогов в сфере ДО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246813" y="5221288"/>
            <a:ext cx="2646362" cy="8191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Информационно-методическое</a:t>
            </a:r>
            <a:r>
              <a:rPr lang="ru-RU" sz="1600" b="1" i="1" dirty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600" b="1" i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обеспечение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194425" y="4089400"/>
            <a:ext cx="2698750" cy="8191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Программное обеспечение</a:t>
            </a:r>
          </a:p>
        </p:txBody>
      </p:sp>
      <p:sp>
        <p:nvSpPr>
          <p:cNvPr id="31" name="Стрелка вниз 30"/>
          <p:cNvSpPr/>
          <p:nvPr/>
        </p:nvSpPr>
        <p:spPr>
          <a:xfrm>
            <a:off x="958850" y="3567113"/>
            <a:ext cx="936625" cy="33655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7102475" y="3567113"/>
            <a:ext cx="935038" cy="36512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4005263" y="3567113"/>
            <a:ext cx="935037" cy="42227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85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85728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800000"/>
                </a:solidFill>
              </a:rPr>
              <a:t>Модель организации дополнительных услуг</a:t>
            </a:r>
            <a:endParaRPr lang="ru-RU" sz="2800" dirty="0">
              <a:solidFill>
                <a:srgbClr val="80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2000" b="1" dirty="0"/>
              <a:t> </a:t>
            </a:r>
            <a:r>
              <a:rPr lang="ru-RU" sz="2000" dirty="0" smtClean="0"/>
              <a:t>использование активно - деятельностных форм организации </a:t>
            </a:r>
          </a:p>
          <a:p>
            <a:pPr lvl="0"/>
            <a:r>
              <a:rPr lang="ru-RU" sz="2000" dirty="0" smtClean="0"/>
              <a:t>отбора методических пособий, отвечающих современным требованиям, ожидаемым результатам и специфике дошкольного образования;</a:t>
            </a:r>
          </a:p>
          <a:p>
            <a:pPr lvl="0"/>
            <a:r>
              <a:rPr lang="ru-RU" sz="2000" dirty="0" smtClean="0"/>
              <a:t>создание индивидуально-ориентированных систем дополнительного образования;</a:t>
            </a:r>
          </a:p>
          <a:p>
            <a:pPr lvl="0"/>
            <a:r>
              <a:rPr lang="ru-RU" sz="2000" dirty="0" smtClean="0"/>
              <a:t>внедрение игровых образовательных программ по дополнительному образованию детей на основе ИКТ ;</a:t>
            </a:r>
          </a:p>
          <a:p>
            <a:pPr lvl="0"/>
            <a:r>
              <a:rPr lang="ru-RU" sz="2000" dirty="0" smtClean="0"/>
              <a:t>активизация долгосрочных дополнительных образовательных программ;</a:t>
            </a:r>
          </a:p>
          <a:p>
            <a:pPr lvl="0"/>
            <a:r>
              <a:rPr lang="ru-RU" sz="2000" dirty="0" smtClean="0"/>
              <a:t>использование инновационных форм и методов в реализации задач дополнительного образования, преодоление инвариативности в структуре рабочих программ.</a:t>
            </a:r>
          </a:p>
          <a:p>
            <a:pPr>
              <a:buNone/>
            </a:pPr>
            <a:r>
              <a:rPr lang="ru-RU" sz="2000" b="1" dirty="0" smtClean="0"/>
              <a:t>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51218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Направления дополнительного образования</a:t>
            </a:r>
            <a:endParaRPr lang="ru-RU" sz="2800" b="1" dirty="0">
              <a:solidFill>
                <a:srgbClr val="8000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857364"/>
            <a:ext cx="8229600" cy="4525963"/>
          </a:xfrm>
        </p:spPr>
        <p:txBody>
          <a:bodyPr/>
          <a:lstStyle/>
          <a:p>
            <a:r>
              <a:rPr lang="ru-RU" sz="2400" dirty="0" smtClean="0"/>
              <a:t>Художественно - эстетическое (ритмика, изобразительная деятельность)</a:t>
            </a:r>
            <a:endParaRPr lang="ru-RU" sz="2400" dirty="0"/>
          </a:p>
          <a:p>
            <a:r>
              <a:rPr lang="ru-RU" sz="2400" dirty="0" smtClean="0"/>
              <a:t>Коммуникативное (театрализованная деятельность, игровые уроки английского языка)</a:t>
            </a:r>
            <a:endParaRPr lang="ru-RU" sz="2400" dirty="0"/>
          </a:p>
          <a:p>
            <a:r>
              <a:rPr lang="ru-RU" sz="2400" dirty="0" smtClean="0"/>
              <a:t>Коррекционное (логопедические занятия на развитие звукопроизношения, обучение грамоте, связная речь)</a:t>
            </a:r>
          </a:p>
          <a:p>
            <a:r>
              <a:rPr lang="ru-RU" sz="2400" dirty="0" smtClean="0"/>
              <a:t>Обеспечение комплексной готовности к школьному обучению (интеллектика с психологом)</a:t>
            </a:r>
          </a:p>
          <a:p>
            <a:r>
              <a:rPr lang="ru-RU" sz="2400" dirty="0" smtClean="0"/>
              <a:t>Духовно – нравственное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08183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 smtClean="0">
                <a:solidFill>
                  <a:srgbClr val="800000"/>
                </a:solidFill>
              </a:rPr>
              <a:t>Примерный набор дополнительных услуг для воспитанников дошкольного отделения</a:t>
            </a:r>
            <a:endParaRPr lang="ru-RU" sz="2000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b="1" dirty="0" smtClean="0"/>
              <a:t>Игровой курс </a:t>
            </a:r>
            <a:r>
              <a:rPr lang="ru-RU" sz="2000" b="1" i="1" dirty="0" smtClean="0"/>
              <a:t>«Говорим по-английски» </a:t>
            </a:r>
            <a:r>
              <a:rPr lang="ru-RU" sz="1400" b="1" i="1" dirty="0" smtClean="0"/>
              <a:t>(</a:t>
            </a:r>
            <a:r>
              <a:rPr lang="ru-RU" sz="1400" dirty="0" smtClean="0"/>
              <a:t>Обобщающие мероприятия по тематическому погружению в форме: «Клуба Почемучек»,   «Спортивные праздники»,  «Игры-путешествия», «Театрализованные постановки»,столовый этикет; включенное сопровождение  динамических видов деятельности, элементами английской лексики; сопровождение прогулки; домашний кинотеатр: просмотр  фильмов на языке</a:t>
            </a:r>
            <a:r>
              <a:rPr lang="ru-RU" sz="1400" b="1" i="1" dirty="0" smtClean="0"/>
              <a:t> </a:t>
            </a:r>
            <a:r>
              <a:rPr lang="ru-RU" sz="1400" dirty="0" smtClean="0"/>
              <a:t>, сопровождающийся синхронным переводом; страноведение; словесно дидактические игры, направленные на ознакомление с мировой художественной культурой)</a:t>
            </a:r>
          </a:p>
          <a:p>
            <a:r>
              <a:rPr lang="ru-RU" sz="2000" b="1" i="1" dirty="0" smtClean="0"/>
              <a:t> </a:t>
            </a:r>
            <a:r>
              <a:rPr lang="ru-RU" sz="2000" b="1" dirty="0" smtClean="0"/>
              <a:t>Танцевальная студия</a:t>
            </a:r>
            <a:r>
              <a:rPr lang="ru-RU" sz="2000" b="1" i="1" dirty="0" smtClean="0"/>
              <a:t> «Танцы народов мира»</a:t>
            </a:r>
            <a:r>
              <a:rPr lang="ru-RU" sz="1400" dirty="0" smtClean="0"/>
              <a:t>(как самостоятельное занятие; как элемент сюжетно-ролевой игры; как часть организованной деятельности; как элемент психогимнастики; -часть драм.постановки; игры-имитации</a:t>
            </a:r>
          </a:p>
          <a:p>
            <a:r>
              <a:rPr lang="ru-RU" sz="2000" b="1" i="1" dirty="0" smtClean="0"/>
              <a:t>«Музыкальный  театр»</a:t>
            </a:r>
            <a:r>
              <a:rPr lang="ru-RU" sz="2000" dirty="0" smtClean="0"/>
              <a:t> </a:t>
            </a:r>
            <a:r>
              <a:rPr lang="ru-RU" sz="1400" dirty="0" smtClean="0"/>
              <a:t>(интерактивная игра; создание зарисовок, миниатюр, постановок; игры-перевоплощения; работа в мастерской по созданию кукол; сказкотерапия; знакомство с классикой, музыкально-литературный салон, видеосказки и т.п.)</a:t>
            </a:r>
          </a:p>
          <a:p>
            <a:r>
              <a:rPr lang="ru-RU" sz="2000" b="1" dirty="0" smtClean="0"/>
              <a:t>Азбука общения (коррекция)</a:t>
            </a:r>
          </a:p>
          <a:p>
            <a:r>
              <a:rPr lang="ru-RU" sz="2000" b="1" dirty="0" smtClean="0"/>
              <a:t>Интеллектика </a:t>
            </a:r>
            <a:r>
              <a:rPr lang="ru-RU" sz="1400" b="1" dirty="0" smtClean="0"/>
              <a:t>(</a:t>
            </a:r>
            <a:r>
              <a:rPr lang="ru-RU" sz="1400" dirty="0" smtClean="0"/>
              <a:t>занятия на обеспечение комплексной готовности к школе; тренинги позитивного взаимоотношения;песочная терапия; </a:t>
            </a:r>
            <a:r>
              <a:rPr lang="ru-RU" sz="1400" dirty="0" err="1" smtClean="0"/>
              <a:t>психогимнастика</a:t>
            </a:r>
            <a:r>
              <a:rPr lang="ru-RU" sz="1400" dirty="0" smtClean="0"/>
              <a:t>; релаксационные упражнения; во время организованной образовательной деятельности, совместной деятельности и как сопровождение режимных моментов.)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17340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 smtClean="0">
                <a:solidFill>
                  <a:srgbClr val="800000"/>
                </a:solidFill>
              </a:rPr>
              <a:t>Примерный набор дополнительных услуг для воспитанников дошкольного отделения</a:t>
            </a:r>
            <a:endParaRPr lang="ru-RU" sz="2000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/>
              <a:t>Творческая студия</a:t>
            </a:r>
            <a:r>
              <a:rPr lang="ru-RU" sz="2000" b="1" i="1" dirty="0" smtClean="0"/>
              <a:t>:«Фантазируем, творим, восхищаемся»</a:t>
            </a:r>
            <a:endParaRPr lang="ru-RU" sz="2000" dirty="0" smtClean="0"/>
          </a:p>
          <a:p>
            <a:pPr>
              <a:buNone/>
            </a:pPr>
            <a:r>
              <a:rPr lang="ru-RU" sz="1400" dirty="0" smtClean="0"/>
              <a:t>(</a:t>
            </a:r>
            <a:r>
              <a:rPr lang="ru-RU" sz="1400" dirty="0" err="1" smtClean="0"/>
              <a:t>арт-терапия</a:t>
            </a:r>
            <a:r>
              <a:rPr lang="ru-RU" sz="1400" dirty="0" smtClean="0"/>
              <a:t>; релаксационные игры «Музыка глазами»; поисково-экспериментальная деятельность на основе изобразительного материала; создание атрибутов к сюжетно-ролевой игре и декораций к спектаклям)</a:t>
            </a:r>
          </a:p>
          <a:p>
            <a:r>
              <a:rPr lang="ru-RU" sz="2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Клуб юных  шашистов</a:t>
            </a:r>
          </a:p>
          <a:p>
            <a:r>
              <a:rPr lang="ru-RU" sz="2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Духовно – нравственный курс: </a:t>
            </a:r>
            <a:r>
              <a:rPr lang="ru-RU" sz="2000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«Без прошлого нет будущего» </a:t>
            </a:r>
            <a:r>
              <a:rPr lang="ru-RU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(занятия на ознакомление с историческими представлениями; духовно – нравственные беседы и игры; занятия в </a:t>
            </a:r>
            <a:r>
              <a:rPr lang="ru-RU" sz="1400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социокультурных</a:t>
            </a:r>
            <a:r>
              <a:rPr lang="ru-RU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условиях музея и православных храмов; творческие игры на ознакомление с изобразительным искусством)</a:t>
            </a:r>
            <a:endParaRPr lang="ru-RU" sz="2000" b="1" i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None/>
            </a:pPr>
            <a:r>
              <a:rPr lang="ru-RU" sz="2000" dirty="0" smtClean="0"/>
              <a:t>     </a:t>
            </a:r>
          </a:p>
          <a:p>
            <a:pPr>
              <a:buNone/>
            </a:pPr>
            <a:r>
              <a:rPr lang="ru-RU" sz="2000" i="1" dirty="0" smtClean="0"/>
              <a:t>     Глобальная задача специалистов учреждения заключается в максимальном раскрытии потенциала ребенка с помощью дополнительной системы воспитательно-образовательных услуг. </a:t>
            </a:r>
          </a:p>
          <a:p>
            <a:pPr>
              <a:buNone/>
            </a:pPr>
            <a:endParaRPr lang="ru-RU" sz="14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13715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86800" cy="49553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i="1" dirty="0" smtClean="0">
                <a:solidFill>
                  <a:schemeClr val="accent6">
                    <a:lumMod val="50000"/>
                  </a:schemeClr>
                </a:solidFill>
              </a:rPr>
              <a:t>Еще раз о результатах итоговой аттестации и показателях рейтинга Московских школ</a:t>
            </a:r>
          </a:p>
          <a:p>
            <a:pPr marL="0" indent="0" algn="ctr">
              <a:buNone/>
            </a:pPr>
            <a:r>
              <a:rPr lang="ru-RU" sz="5400" b="1" i="1" dirty="0" smtClean="0">
                <a:solidFill>
                  <a:schemeClr val="accent6">
                    <a:lumMod val="50000"/>
                  </a:schemeClr>
                </a:solidFill>
              </a:rPr>
              <a:t> 2014-2015 учебного года</a:t>
            </a:r>
            <a:endParaRPr lang="ru-RU" sz="5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40152" y="5301208"/>
            <a:ext cx="31089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Заведующие учебной частью</a:t>
            </a:r>
          </a:p>
          <a:p>
            <a:r>
              <a:rPr lang="ru-RU" dirty="0" err="1" smtClean="0"/>
              <a:t>Каширкина</a:t>
            </a:r>
            <a:r>
              <a:rPr lang="ru-RU" dirty="0" smtClean="0"/>
              <a:t> З.С.</a:t>
            </a:r>
          </a:p>
          <a:p>
            <a:r>
              <a:rPr lang="ru-RU" dirty="0" err="1" smtClean="0"/>
              <a:t>Келлер</a:t>
            </a:r>
            <a:r>
              <a:rPr lang="ru-RU" dirty="0" smtClean="0"/>
              <a:t> Е.А.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670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1393729"/>
              </p:ext>
            </p:extLst>
          </p:nvPr>
        </p:nvGraphicFramePr>
        <p:xfrm>
          <a:off x="1115616" y="1124744"/>
          <a:ext cx="6821805" cy="2453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6090"/>
                <a:gridCol w="1345565"/>
                <a:gridCol w="928370"/>
                <a:gridCol w="937260"/>
                <a:gridCol w="937260"/>
                <a:gridCol w="9372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Русский язык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2014-2015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2013-2014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2012-2013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Математика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2014-2015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2013-2014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2012-2013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Химия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2013-2014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Обществознание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2014-2015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Физика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2014-2015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1245327"/>
              </p:ext>
            </p:extLst>
          </p:nvPr>
        </p:nvGraphicFramePr>
        <p:xfrm>
          <a:off x="323850" y="3716338"/>
          <a:ext cx="4033838" cy="2887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4979299"/>
              </p:ext>
            </p:extLst>
          </p:nvPr>
        </p:nvGraphicFramePr>
        <p:xfrm>
          <a:off x="4718496" y="3767832"/>
          <a:ext cx="4267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/>
          <a:lstStyle/>
          <a:p>
            <a:r>
              <a:rPr lang="ru-RU" dirty="0" smtClean="0"/>
              <a:t>Результаты ГИА - 9 2015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9036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44674" y="476672"/>
            <a:ext cx="8064896" cy="3672408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82296" indent="0" algn="ctr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Все неуспешные школы несчастливы одинаково, а все успешные школы счастливы по своему.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34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4297852"/>
              </p:ext>
            </p:extLst>
          </p:nvPr>
        </p:nvGraphicFramePr>
        <p:xfrm>
          <a:off x="179512" y="1484774"/>
          <a:ext cx="8686800" cy="5040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170"/>
                <a:gridCol w="1142132"/>
                <a:gridCol w="1179654"/>
                <a:gridCol w="1083007"/>
                <a:gridCol w="941449"/>
                <a:gridCol w="870954"/>
                <a:gridCol w="972717"/>
                <a:gridCol w="972717"/>
              </a:tblGrid>
              <a:tr h="1020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Средний балл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2012-2013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Средний балл 2013-2014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Средний балл 2014-2015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МАХ балл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2013-2014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МАХ балл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2014-2015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Не прошли </a:t>
                      </a:r>
                      <a:r>
                        <a:rPr lang="en-US" sz="1300">
                          <a:effectLst/>
                        </a:rPr>
                        <a:t>min (</a:t>
                      </a:r>
                      <a:r>
                        <a:rPr lang="ru-RU" sz="1300">
                          <a:effectLst/>
                        </a:rPr>
                        <a:t>чел) 2013-2014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Не прошли </a:t>
                      </a:r>
                      <a:r>
                        <a:rPr lang="en-US" sz="1300">
                          <a:effectLst/>
                        </a:rPr>
                        <a:t>min (</a:t>
                      </a:r>
                      <a:r>
                        <a:rPr lang="ru-RU" sz="1300">
                          <a:effectLst/>
                        </a:rPr>
                        <a:t>чел) 2014-2015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</a:tr>
              <a:tr h="335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Русский язык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58,08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</a:tr>
              <a:tr h="335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Математика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33,85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</a:tr>
              <a:tr h="335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Математика (база)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</a:tr>
              <a:tr h="335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Математика (профиль)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</a:tr>
              <a:tr h="335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Обществознание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51,23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</a:tr>
              <a:tr h="335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Английский яз.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51,8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</a:tr>
              <a:tr h="335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История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51,22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</a:tr>
              <a:tr h="335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Биология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40,75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</a:tr>
              <a:tr h="335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Химия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</a:tr>
              <a:tr h="335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Физика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</a:tr>
              <a:tr h="335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Информатика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22,6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</a:tr>
              <a:tr h="335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Литература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838200"/>
          </a:xfrm>
        </p:spPr>
        <p:txBody>
          <a:bodyPr/>
          <a:lstStyle/>
          <a:p>
            <a:r>
              <a:rPr lang="ru-RU" dirty="0" smtClean="0"/>
              <a:t>Результаты ЕГЭ 2015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1739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671714"/>
              </p:ext>
            </p:extLst>
          </p:nvPr>
        </p:nvGraphicFramePr>
        <p:xfrm>
          <a:off x="899592" y="1196752"/>
          <a:ext cx="7595220" cy="2499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1740"/>
                <a:gridCol w="2531740"/>
                <a:gridCol w="2531740"/>
              </a:tblGrid>
              <a:tr h="624946"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 ЕГЭ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2013-2014 </a:t>
                      </a:r>
                      <a:r>
                        <a:rPr lang="ru-RU" dirty="0" err="1" smtClean="0"/>
                        <a:t>уч.год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2014-2015 </a:t>
                      </a:r>
                      <a:r>
                        <a:rPr lang="ru-RU" dirty="0" err="1" smtClean="0"/>
                        <a:t>уч.год</a:t>
                      </a:r>
                      <a:endParaRPr lang="ru-RU" dirty="0"/>
                    </a:p>
                  </a:txBody>
                  <a:tcPr/>
                </a:tc>
              </a:tr>
              <a:tr h="624946">
                <a:tc>
                  <a:txBody>
                    <a:bodyPr/>
                    <a:lstStyle/>
                    <a:p>
                      <a:r>
                        <a:rPr lang="ru-RU" dirty="0" smtClean="0"/>
                        <a:t>Более 220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24946">
                <a:tc>
                  <a:txBody>
                    <a:bodyPr/>
                    <a:lstStyle/>
                    <a:p>
                      <a:r>
                        <a:rPr lang="ru-RU" dirty="0" smtClean="0"/>
                        <a:t>От 190 до 219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</a:p>
                  </a:txBody>
                  <a:tcPr/>
                </a:tc>
              </a:tr>
              <a:tr h="6249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7884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Диагностики 4 и 7 классов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4765857"/>
              </p:ext>
            </p:extLst>
          </p:nvPr>
        </p:nvGraphicFramePr>
        <p:xfrm>
          <a:off x="467544" y="1772816"/>
          <a:ext cx="8496943" cy="404513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834518"/>
                <a:gridCol w="1365580"/>
                <a:gridCol w="1441449"/>
                <a:gridCol w="1213849"/>
                <a:gridCol w="1213849"/>
                <a:gridCol w="1213849"/>
                <a:gridCol w="1213849"/>
              </a:tblGrid>
              <a:tr h="570272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Всего в классе человек.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Писали диагностику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Писало В </a:t>
                      </a:r>
                      <a:r>
                        <a:rPr lang="ru-RU" sz="1100" u="none" strike="noStrike" dirty="0">
                          <a:effectLst/>
                        </a:rPr>
                        <a:t>%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Преодолели порог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в % от писавших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9837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4 КЛАСС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МАТЕМАТИКА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85,18%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78,26%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98376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РУССКИЙ ЯЗЫК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77,78%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100%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40679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МЕТАПРЕДМЕТНЫЕ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88,89%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100%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9837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7 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МАТЕМАТИКА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94,74%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41,67%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98376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РУССКИЙ ЯЗЫК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81,82%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85,19%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40679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ОБЩЕСТВОЗНАНИЕ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84,37%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77,78%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7229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86800" cy="838200"/>
          </a:xfrm>
        </p:spPr>
        <p:txBody>
          <a:bodyPr/>
          <a:lstStyle/>
          <a:p>
            <a:r>
              <a:rPr lang="ru-RU" dirty="0">
                <a:effectLst/>
              </a:rPr>
              <a:t>критерии </a:t>
            </a:r>
            <a:r>
              <a:rPr lang="ru-RU" dirty="0" smtClean="0">
                <a:effectLst/>
              </a:rPr>
              <a:t>Рейтинга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905206"/>
              </p:ext>
            </p:extLst>
          </p:nvPr>
        </p:nvGraphicFramePr>
        <p:xfrm>
          <a:off x="179512" y="980728"/>
          <a:ext cx="8928992" cy="5672213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2589525"/>
                <a:gridCol w="3010323"/>
                <a:gridCol w="1181470"/>
                <a:gridCol w="1298807"/>
                <a:gridCol w="848867"/>
              </a:tblGrid>
              <a:tr h="401921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Начисляемые баллы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Баллы </a:t>
                      </a:r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школы</a:t>
                      </a:r>
                    </a:p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№ 2048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детей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</a:tr>
              <a:tr h="401921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Блок 1. Показатели эффективности работы школы по обеспечению качественного массового среднего образования.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</a:tr>
              <a:tr h="59846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Оцениваются результаты Государственной итоговой аттестации: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 За каждого учащегося, по трем предметам на ЕГЭ не менее 220 баллов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</a:tr>
              <a:tr h="7950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 За каждого учащегося, который по каким-либо трем предметам на ЕГЭ набрал от 190 до 219 баллов, начисляется 0,5 балла.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</a:tr>
              <a:tr h="7950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 За каждого учащегося, который по трем предметам ОГЭ в сумме набрал не менее 12 баллов (по рекомендованной ФИПИ 5-балльной шкале) начисляется 0,25 балла.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</a:tr>
              <a:tr h="529676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Блок 2. Показатели эффективности работы школы по созданию условий по развитию талантов максимального количества учащихся.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</a:tr>
              <a:tr h="59846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 призер Московской олимпиады или регионального этапа Всероссийской олимпиады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</a:tr>
              <a:tr h="59846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 победитель Московской олимпиады или регионального этапа Всероссийской олимпиады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</a:tr>
              <a:tr h="40192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 призер заключительного этапа Всероссийской олимпиады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</a:tr>
              <a:tr h="42374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 победитель заключительного этапа Всероссийской олимпиады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5374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985865"/>
              </p:ext>
            </p:extLst>
          </p:nvPr>
        </p:nvGraphicFramePr>
        <p:xfrm>
          <a:off x="179512" y="-112309"/>
          <a:ext cx="8856984" cy="7069701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2589524"/>
                <a:gridCol w="3010323"/>
                <a:gridCol w="1181470"/>
                <a:gridCol w="1298809"/>
                <a:gridCol w="776858"/>
              </a:tblGrid>
              <a:tr h="464606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Блок 3. Показатели эффективности работы школы по обеспечению качества знаний, подтверждаемого внешней оценкой.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</a:tr>
              <a:tr h="84558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по каждому предмету за каждого учащегося, преодолевшего установленный порог в общегородских диагностиках по результатам обучения в 7-х классах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0,59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</a:tr>
              <a:tr h="81770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 по каждому предмету за каждого учащегося, преодолевшего установленный порог в общегородских диагностиках по результатам обучения в 4-х классах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0,39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</a:tr>
              <a:tr h="71549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 за каждого учащегося, преодолевшего установленный порог в общегородских метапредметных диагностиках в 4-х и 7-х классах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0,24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</a:tr>
              <a:tr h="306640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Блок 4. Показатели результативности работы дошкольных отделений.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</a:tr>
              <a:tr h="63131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За каждого переведенного из дошкольного отделения в 1 класс той же образовательной организации школа получает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0,06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1,140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</a:tr>
              <a:tr h="399561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Блок 5. Показатели эффективности работы школы по профилактике правонарушений.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</a:tr>
              <a:tr h="511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 за каждого ученика 7-11 классов, не совершившего правонарушений в течение учебного года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0,001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0,094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</a:tr>
              <a:tr h="110576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 за каждого ученика 7-11 классов, состоящего на внутри школьном профилактическом учете (по согласованию с Управляющим советом), не совершившего правонарушений в течение учебного года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0,005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0,02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</a:tr>
              <a:tr h="82700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 за каждого ученика 7-11 классов, состоящего на профилактическом учете в органах внутренних дел, не совершившего правонарушений в течение учебного года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8338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932661"/>
              </p:ext>
            </p:extLst>
          </p:nvPr>
        </p:nvGraphicFramePr>
        <p:xfrm>
          <a:off x="251520" y="116632"/>
          <a:ext cx="8712967" cy="6624734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2547419"/>
                <a:gridCol w="2961375"/>
                <a:gridCol w="1162258"/>
                <a:gridCol w="1277688"/>
                <a:gridCol w="764227"/>
              </a:tblGrid>
              <a:tr h="999590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Блок 6. Показатели эффективности работы школы по работе с обучающимися, имеющими особые образовательные потребности.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99590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Блок 7. Показатели результативности работы школы по использованию социо-культурных ресурсов города в обучении.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1,003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60390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Учитываются результаты участия школьников в городских олимпиадах «Музеи. Парки. Усадьбы» и «Не прервется связь поколений». Список будет расширяться каждый год.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995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высокий уровень (наличие не менее четырех дипломов, из них не менее двух победителей)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995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 хороший уровень (не менее трех дипломов, их них не менее одного победителя)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995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 работа только началась (наличие не менее одного диплома призера или победителя)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1,005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6639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 результаты не показаны или отсутствуют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4596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229718"/>
              </p:ext>
            </p:extLst>
          </p:nvPr>
        </p:nvGraphicFramePr>
        <p:xfrm>
          <a:off x="92225" y="1196752"/>
          <a:ext cx="9016279" cy="5682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582"/>
                <a:gridCol w="864096"/>
                <a:gridCol w="808561"/>
                <a:gridCol w="1135655"/>
                <a:gridCol w="864096"/>
                <a:gridCol w="1296144"/>
                <a:gridCol w="1636145"/>
              </a:tblGrid>
              <a:tr h="52491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ОО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год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2014 год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Динамика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2015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Динамика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Баллы в 2015 году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770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ГБОУ лицей № 1535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600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869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ГБОУ СОШ № 1234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↑</a:t>
                      </a:r>
                      <a:r>
                        <a:rPr lang="ru-RU" sz="1600" dirty="0" smtClean="0"/>
                        <a:t>+ 45)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↑</a:t>
                      </a:r>
                      <a:r>
                        <a:rPr lang="ru-RU" sz="1600" dirty="0" smtClean="0"/>
                        <a:t>+ 32)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164</a:t>
                      </a:r>
                    </a:p>
                  </a:txBody>
                  <a:tcPr/>
                </a:tc>
              </a:tr>
              <a:tr h="52491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ГБОУ СОШ № 1950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(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↑</a:t>
                      </a:r>
                      <a:r>
                        <a:rPr lang="ru-RU" sz="1600" dirty="0" smtClean="0"/>
                        <a:t>+ 424)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↑</a:t>
                      </a:r>
                      <a:r>
                        <a:rPr lang="ru-RU" sz="1600" dirty="0" smtClean="0"/>
                        <a:t>+ 32)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52491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ГБОУ СОШ № 2123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292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↑</a:t>
                      </a:r>
                      <a:r>
                        <a:rPr lang="ru-RU" sz="1600" dirty="0" smtClean="0"/>
                        <a:t>+ 210)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</a:rPr>
                        <a:t>↓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- 51)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110</a:t>
                      </a:r>
                    </a:p>
                  </a:txBody>
                  <a:tcPr/>
                </a:tc>
              </a:tr>
              <a:tr h="52491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ГБОУ ЦО № 2030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(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</a:rPr>
                        <a:t>↓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- 49)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184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↑</a:t>
                      </a:r>
                      <a:r>
                        <a:rPr lang="ru-RU" sz="1600" dirty="0" smtClean="0"/>
                        <a:t>+ 32)</a:t>
                      </a:r>
                    </a:p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491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ГБОУ ЦО № 1240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↑</a:t>
                      </a:r>
                      <a:r>
                        <a:rPr lang="ru-RU" sz="1600" dirty="0" smtClean="0"/>
                        <a:t>+ 100)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</a:rPr>
                        <a:t>↓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60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72</a:t>
                      </a:r>
                    </a:p>
                  </a:txBody>
                  <a:tcPr/>
                </a:tc>
              </a:tr>
              <a:tr h="7459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ГБОУ СОШ № 1241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261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↑</a:t>
                      </a:r>
                      <a:r>
                        <a:rPr lang="ru-RU" sz="1600" dirty="0" smtClean="0"/>
                        <a:t>+ 340)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Нет в рейтинге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</a:rPr>
                        <a:t>↓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7459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ГБОУ СОШ № 2055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469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(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↑</a:t>
                      </a:r>
                      <a:r>
                        <a:rPr lang="ru-RU" sz="1600" dirty="0" smtClean="0"/>
                        <a:t>+ 132)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Нет в рейтинге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</a:rPr>
                        <a:t>↓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44075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ГБОУ Школа № 2048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Нет в рейтинге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0,79 баллов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Нет в рейтинге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4,086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838200"/>
          </a:xfrm>
        </p:spPr>
        <p:txBody>
          <a:bodyPr/>
          <a:lstStyle/>
          <a:p>
            <a:r>
              <a:rPr lang="ru-RU" dirty="0" smtClean="0">
                <a:effectLst/>
              </a:rPr>
              <a:t>Рейтинг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3644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447146"/>
              </p:ext>
            </p:extLst>
          </p:nvPr>
        </p:nvGraphicFramePr>
        <p:xfrm>
          <a:off x="1" y="3"/>
          <a:ext cx="9143999" cy="68579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91724"/>
                <a:gridCol w="5120568"/>
                <a:gridCol w="1931707"/>
              </a:tblGrid>
              <a:tr h="69080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2014-2015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Целевой индикатор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2015-2016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331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 </a:t>
                      </a:r>
                      <a:r>
                        <a:rPr lang="ru-RU" dirty="0" err="1" smtClean="0"/>
                        <a:t>метапредметных</a:t>
                      </a:r>
                      <a:r>
                        <a:rPr lang="ru-RU" dirty="0" smtClean="0"/>
                        <a:t> независимых диагностик (4/7</a:t>
                      </a:r>
                      <a:r>
                        <a:rPr lang="ru-RU" baseline="0" dirty="0" smtClean="0"/>
                        <a:t> классы)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100%</a:t>
                      </a:r>
                    </a:p>
                    <a:p>
                      <a:pPr algn="ctr"/>
                      <a:r>
                        <a:rPr lang="ru-RU" dirty="0" smtClean="0"/>
                        <a:t>90%</a:t>
                      </a:r>
                      <a:endParaRPr lang="ru-RU" dirty="0"/>
                    </a:p>
                  </a:txBody>
                  <a:tcPr/>
                </a:tc>
              </a:tr>
              <a:tr h="101569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 предметных независимых диагностик 4 классы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85%</a:t>
                      </a:r>
                      <a:endParaRPr lang="ru-RU" dirty="0"/>
                    </a:p>
                  </a:txBody>
                  <a:tcPr/>
                </a:tc>
              </a:tr>
              <a:tr h="95087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Результаты предметных независимых диагностик 7 классы</a:t>
                      </a:r>
                      <a:r>
                        <a:rPr lang="ru-RU" baseline="0" dirty="0" smtClean="0"/>
                        <a:t>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90%</a:t>
                      </a:r>
                      <a:endParaRPr lang="ru-RU" dirty="0"/>
                    </a:p>
                  </a:txBody>
                  <a:tcPr/>
                </a:tc>
              </a:tr>
              <a:tr h="84186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ОГЭ-9 (допуск)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90%</a:t>
                      </a:r>
                      <a:endParaRPr lang="ru-RU" dirty="0"/>
                    </a:p>
                  </a:txBody>
                  <a:tcPr/>
                </a:tc>
              </a:tr>
              <a:tr h="84186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r>
                        <a:rPr lang="ru-RU" baseline="0" dirty="0" smtClean="0"/>
                        <a:t> сумме 12 балов по трем итоговым экзаменам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60%</a:t>
                      </a:r>
                      <a:endParaRPr lang="ru-RU" dirty="0"/>
                    </a:p>
                  </a:txBody>
                  <a:tcPr/>
                </a:tc>
              </a:tr>
              <a:tr h="8418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60%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Промежуточная аттестация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90%</a:t>
                      </a:r>
                      <a:endParaRPr lang="ru-RU" dirty="0"/>
                    </a:p>
                  </a:txBody>
                  <a:tcPr/>
                </a:tc>
              </a:tr>
              <a:tr h="84186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50%/15%/0%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Олимпиады (школьный тур/окружной/городской)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80%/25%/5%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8158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782525"/>
              </p:ext>
            </p:extLst>
          </p:nvPr>
        </p:nvGraphicFramePr>
        <p:xfrm>
          <a:off x="1" y="0"/>
          <a:ext cx="9143999" cy="6858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91724"/>
                <a:gridCol w="5120568"/>
                <a:gridCol w="1931707"/>
              </a:tblGrid>
              <a:tr h="125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2014-2015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Целевой индикатор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2015-2016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488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обучающихся 7-10 классов, не совершивших правонарушения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  <a:tr h="17261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Число обучающихся 7-10 классов,</a:t>
                      </a:r>
                      <a:r>
                        <a:rPr lang="ru-RU" baseline="0" dirty="0" smtClean="0"/>
                        <a:t> стоящих на профилактическом учете (не совершивших правонарушения)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  <a:tr h="125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Участие в программе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«Не прервется связь поколений».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45%</a:t>
                      </a:r>
                      <a:endParaRPr lang="ru-RU" dirty="0"/>
                    </a:p>
                  </a:txBody>
                  <a:tcPr/>
                </a:tc>
              </a:tr>
              <a:tr h="107483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Участие в  программе</a:t>
                      </a:r>
                      <a:r>
                        <a:rPr lang="ru-RU" baseline="0" dirty="0" smtClean="0"/>
                        <a:t> «Музеи, Парки, Усадьбы»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793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«Ахиллес никогда не догонит черепаху» (парадокс Зенона)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943600" y="4437112"/>
            <a:ext cx="3020888" cy="2265040"/>
          </a:xfrm>
        </p:spPr>
        <p:txBody>
          <a:bodyPr/>
          <a:lstStyle/>
          <a:p>
            <a:pPr marL="82296" indent="0">
              <a:buNone/>
            </a:pPr>
            <a:r>
              <a:rPr lang="en-US" dirty="0">
                <a:hlinkClick r:id="rId2"/>
              </a:rPr>
              <a:t>http://www.youtube.com/watch?v=2oFrujvhztw&amp;app=desktop</a:t>
            </a:r>
            <a:endParaRPr lang="ru-RU" dirty="0"/>
          </a:p>
        </p:txBody>
      </p:sp>
      <p:pic>
        <p:nvPicPr>
          <p:cNvPr id="1026" name="Picture 2" descr="http://balashov44.narod.ru/FIL-2/filos-obraz/fil-obr.files/image41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28799"/>
            <a:ext cx="6264696" cy="2770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1.bp.blogspot.com/-yZk4JN4wE3s/UilAQy7-XTI/AAAAAAAAAWA/fYWW4IrjelA/s1600/zeno_paradox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353" y="4399722"/>
            <a:ext cx="3058683" cy="219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75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2952750"/>
          </a:xfrm>
        </p:spPr>
        <p:txBody>
          <a:bodyPr/>
          <a:lstStyle/>
          <a:p>
            <a:pPr algn="ctr"/>
            <a:r>
              <a:rPr lang="ru-RU" sz="3600" dirty="0" smtClean="0"/>
              <a:t>Перспективы обеспечения гарантий высокого уровня и качества образования в</a:t>
            </a:r>
            <a:br>
              <a:rPr lang="ru-RU" sz="3600" dirty="0" smtClean="0"/>
            </a:br>
            <a:r>
              <a:rPr lang="ru-RU" sz="3600" dirty="0" smtClean="0"/>
              <a:t> ГБОУ Школа № 2048</a:t>
            </a:r>
            <a:br>
              <a:rPr lang="ru-RU" sz="3600" dirty="0" smtClean="0"/>
            </a:br>
            <a:r>
              <a:rPr lang="ru-RU" sz="2800" dirty="0" smtClean="0"/>
              <a:t>на 2015 – 2016 учебный год</a:t>
            </a:r>
            <a:endParaRPr lang="ru-RU" sz="2800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41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920880" cy="625102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1. А черепаха может ли догнать Ахиллеса?</a:t>
            </a:r>
            <a:br>
              <a:rPr lang="ru-RU" sz="6600" dirty="0" smtClean="0"/>
            </a:b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7516597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920880" cy="625102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2. А нужно ли черепахе догонять Ахиллеса?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88433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920880" cy="625102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При выборе стратегии развития не стоит </a:t>
            </a:r>
            <a:r>
              <a:rPr lang="ru-RU" sz="6000" dirty="0"/>
              <a:t>ис</a:t>
            </a:r>
            <a:r>
              <a:rPr lang="ru-RU" sz="6000" dirty="0" smtClean="0"/>
              <a:t>пользовать депрессивную идеологию вечно догоняющего отстающего!!!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6192893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75656" y="692696"/>
            <a:ext cx="7498080" cy="5616624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sz="3200" b="1" u="sng" dirty="0" smtClean="0">
                <a:latin typeface="Bookman Old Style" pitchFamily="18" charset="0"/>
              </a:rPr>
              <a:t>Цель:</a:t>
            </a:r>
            <a:r>
              <a:rPr lang="ru-RU" sz="2400" b="1" dirty="0" smtClean="0">
                <a:latin typeface="Bookman Old Style" pitchFamily="18" charset="0"/>
              </a:rPr>
              <a:t/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Объединение </a:t>
            </a:r>
            <a:r>
              <a:rPr lang="ru-RU" sz="2400" i="1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ресурсов  ГБОУ Школы № 2048 и </a:t>
            </a:r>
            <a:r>
              <a:rPr lang="ru-RU" sz="2400" i="1" dirty="0" err="1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Мультипрофильного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образовательного комплекса </a:t>
            </a:r>
            <a:r>
              <a:rPr lang="ru-RU" sz="2400" i="1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«Пресненский» Школа № 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1240 – есть действительное создание необходимых условий и расширение возможностей получения качественного образования обучающимися и воспитанниками, повышение качества жизни жителей Пресненского района (реализации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Государственной программы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города Москвы на 2012–2016 гг. «Развитие образования города Москвы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(«Столичное образование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»)» и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Концепции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Федеральной целевой программы развития образования на 2016 - 2020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годы).</a:t>
            </a:r>
            <a:endParaRPr lang="ru-RU" sz="2400" b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259632" y="-27384"/>
            <a:ext cx="749808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Мультипрофильный комплекс – «Пресненский»</a:t>
            </a:r>
            <a:b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Что это?</a:t>
            </a:r>
            <a:endParaRPr lang="ru-RU" sz="2000" b="1" i="1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1" name="Содержимое 30"/>
          <p:cNvSpPr>
            <a:spLocks noGrp="1"/>
          </p:cNvSpPr>
          <p:nvPr>
            <p:ph sz="half" idx="1"/>
          </p:nvPr>
        </p:nvSpPr>
        <p:spPr>
          <a:xfrm>
            <a:off x="1475656" y="620688"/>
            <a:ext cx="2736304" cy="4320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1600" dirty="0" smtClean="0">
                <a:solidFill>
                  <a:srgbClr val="002060"/>
                </a:solidFill>
                <a:latin typeface="Arial Black" pitchFamily="34" charset="0"/>
              </a:rPr>
              <a:t>Школа № 2048</a:t>
            </a:r>
            <a:endParaRPr lang="ru-RU" sz="1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5826936" y="620688"/>
            <a:ext cx="2849520" cy="4320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1600" dirty="0" smtClean="0">
                <a:solidFill>
                  <a:srgbClr val="002060"/>
                </a:solidFill>
                <a:latin typeface="Arial Black" pitchFamily="34" charset="0"/>
              </a:rPr>
              <a:t>Школа № 1240</a:t>
            </a:r>
            <a:endParaRPr lang="ru-RU" sz="1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3" name="Заголовок 5"/>
          <p:cNvSpPr txBox="1">
            <a:spLocks/>
          </p:cNvSpPr>
          <p:nvPr/>
        </p:nvSpPr>
        <p:spPr>
          <a:xfrm>
            <a:off x="2915816" y="980728"/>
            <a:ext cx="4536504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Количество</a:t>
            </a:r>
            <a:r>
              <a:rPr kumimoji="0" lang="ru-RU" sz="16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зданий и территорий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5" name="Заголовок 5"/>
          <p:cNvSpPr txBox="1">
            <a:spLocks/>
          </p:cNvSpPr>
          <p:nvPr/>
        </p:nvSpPr>
        <p:spPr>
          <a:xfrm>
            <a:off x="2843808" y="4950146"/>
            <a:ext cx="4536504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Количество</a:t>
            </a:r>
            <a:r>
              <a:rPr kumimoji="0" lang="ru-RU" sz="16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классов из них выпускных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6" name="Заголовок 5"/>
          <p:cNvSpPr txBox="1">
            <a:spLocks/>
          </p:cNvSpPr>
          <p:nvPr/>
        </p:nvSpPr>
        <p:spPr>
          <a:xfrm>
            <a:off x="2848731" y="3933056"/>
            <a:ext cx="4464496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Количество</a:t>
            </a:r>
            <a:r>
              <a:rPr kumimoji="0" lang="ru-RU" sz="16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молодых специалистов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8" name="Заголовок 5"/>
          <p:cNvSpPr txBox="1">
            <a:spLocks/>
          </p:cNvSpPr>
          <p:nvPr/>
        </p:nvSpPr>
        <p:spPr>
          <a:xfrm>
            <a:off x="2740052" y="5892663"/>
            <a:ext cx="4464496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Величина субсидий на 2015</a:t>
            </a:r>
            <a:r>
              <a:rPr kumimoji="0" lang="ru-RU" sz="16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год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0" name="Заголовок 5"/>
          <p:cNvSpPr txBox="1">
            <a:spLocks/>
          </p:cNvSpPr>
          <p:nvPr/>
        </p:nvSpPr>
        <p:spPr>
          <a:xfrm>
            <a:off x="6408204" y="6265679"/>
            <a:ext cx="180020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236608957,05 рублей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1" name="Заголовок 5"/>
          <p:cNvSpPr txBox="1">
            <a:spLocks/>
          </p:cNvSpPr>
          <p:nvPr/>
        </p:nvSpPr>
        <p:spPr>
          <a:xfrm>
            <a:off x="6408204" y="5316599"/>
            <a:ext cx="180020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54 класса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5 выпускных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2" name="Заголовок 5"/>
          <p:cNvSpPr txBox="1">
            <a:spLocks/>
          </p:cNvSpPr>
          <p:nvPr/>
        </p:nvSpPr>
        <p:spPr>
          <a:xfrm>
            <a:off x="6304448" y="2390256"/>
            <a:ext cx="180020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84 педагога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68606 рублей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3" name="Заголовок 5"/>
          <p:cNvSpPr txBox="1">
            <a:spLocks/>
          </p:cNvSpPr>
          <p:nvPr/>
        </p:nvSpPr>
        <p:spPr>
          <a:xfrm>
            <a:off x="1713984" y="5316599"/>
            <a:ext cx="180020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13 классов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1 выпускной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4" name="Заголовок 5"/>
          <p:cNvSpPr txBox="1">
            <a:spLocks/>
          </p:cNvSpPr>
          <p:nvPr/>
        </p:nvSpPr>
        <p:spPr>
          <a:xfrm>
            <a:off x="1679554" y="6265679"/>
            <a:ext cx="180020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91076769,27 рублей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7" name="Заголовок 5"/>
          <p:cNvSpPr txBox="1">
            <a:spLocks/>
          </p:cNvSpPr>
          <p:nvPr/>
        </p:nvSpPr>
        <p:spPr>
          <a:xfrm>
            <a:off x="2915816" y="2978288"/>
            <a:ext cx="4464496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Квалификация педагогов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8" name="Заголовок 5"/>
          <p:cNvSpPr txBox="1">
            <a:spLocks/>
          </p:cNvSpPr>
          <p:nvPr/>
        </p:nvSpPr>
        <p:spPr>
          <a:xfrm>
            <a:off x="1803948" y="3338328"/>
            <a:ext cx="180020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Высш.кат.-5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1 кат.</a:t>
            </a:r>
            <a:r>
              <a:rPr kumimoji="0" lang="ru-RU" sz="14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- 9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9" name="Заголовок 5"/>
          <p:cNvSpPr txBox="1">
            <a:spLocks/>
          </p:cNvSpPr>
          <p:nvPr/>
        </p:nvSpPr>
        <p:spPr>
          <a:xfrm>
            <a:off x="6408204" y="3338328"/>
            <a:ext cx="180020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400" b="1" i="1" dirty="0" err="1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Высш.кат</a:t>
            </a: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.- 48</a:t>
            </a:r>
            <a:endParaRPr lang="ru-RU" sz="1400" b="1" i="1" dirty="0"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14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1 кат. </a:t>
            </a: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- 23</a:t>
            </a:r>
            <a:endParaRPr lang="ru-RU" sz="1400" b="1" i="1" dirty="0"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" name="Заголовок 5"/>
          <p:cNvSpPr txBox="1">
            <a:spLocks/>
          </p:cNvSpPr>
          <p:nvPr/>
        </p:nvSpPr>
        <p:spPr>
          <a:xfrm>
            <a:off x="1751762" y="1412776"/>
            <a:ext cx="180020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6 зданий и территорий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21" name="Заголовок 5"/>
          <p:cNvSpPr txBox="1">
            <a:spLocks/>
          </p:cNvSpPr>
          <p:nvPr/>
        </p:nvSpPr>
        <p:spPr>
          <a:xfrm>
            <a:off x="2953594" y="1995769"/>
            <a:ext cx="4464496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Количество</a:t>
            </a:r>
            <a:r>
              <a:rPr kumimoji="0" lang="ru-RU" sz="16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педагогов и средняя</a:t>
            </a:r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З-П 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22" name="Заголовок 5"/>
          <p:cNvSpPr txBox="1">
            <a:spLocks/>
          </p:cNvSpPr>
          <p:nvPr/>
        </p:nvSpPr>
        <p:spPr>
          <a:xfrm>
            <a:off x="6301966" y="1419705"/>
            <a:ext cx="1872208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12 зданий и территорий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23" name="Заголовок 5"/>
          <p:cNvSpPr txBox="1">
            <a:spLocks/>
          </p:cNvSpPr>
          <p:nvPr/>
        </p:nvSpPr>
        <p:spPr>
          <a:xfrm>
            <a:off x="1745599" y="2390256"/>
            <a:ext cx="180020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21 педагог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57704 рубля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24" name="Заголовок 5"/>
          <p:cNvSpPr txBox="1">
            <a:spLocks/>
          </p:cNvSpPr>
          <p:nvPr/>
        </p:nvSpPr>
        <p:spPr>
          <a:xfrm>
            <a:off x="6372200" y="4365104"/>
            <a:ext cx="1872208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?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25" name="Заголовок 5"/>
          <p:cNvSpPr txBox="1">
            <a:spLocks/>
          </p:cNvSpPr>
          <p:nvPr/>
        </p:nvSpPr>
        <p:spPr>
          <a:xfrm>
            <a:off x="1773133" y="4315716"/>
            <a:ext cx="180020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1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Средняя заработная плата.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56304850"/>
              </p:ext>
            </p:extLst>
          </p:nvPr>
        </p:nvGraphicFramePr>
        <p:xfrm>
          <a:off x="1331639" y="1052736"/>
          <a:ext cx="7344817" cy="3259836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2139144"/>
                <a:gridCol w="2003260"/>
                <a:gridCol w="1396678"/>
                <a:gridCol w="1805735"/>
              </a:tblGrid>
              <a:tr h="1187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Категории работников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Средняя по учреждению по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учреждению с начала 2015г. по ЗП-Образованию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Средняя по г. Москве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% исполнения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 anchor="ctr"/>
                </a:tc>
              </a:tr>
              <a:tr h="3963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Учителя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62074,40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70000,00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88,6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/>
                </a:tc>
              </a:tr>
              <a:tr h="3963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Воспитатели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44977,60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57900,00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77,6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/>
                </a:tc>
              </a:tr>
              <a:tr h="3963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Прочий персонал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38441,10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-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51526"/>
              </p:ext>
            </p:extLst>
          </p:nvPr>
        </p:nvGraphicFramePr>
        <p:xfrm>
          <a:off x="1252537" y="4524375"/>
          <a:ext cx="6638925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Диаграмма" r:id="rId3" imgW="6619878" imgH="2333610" progId="MSGraph.Chart.8">
                  <p:embed/>
                </p:oleObj>
              </mc:Choice>
              <mc:Fallback>
                <p:oleObj name="Диаграмма" r:id="rId3" imgW="6619878" imgH="2333610" progId="MSGraph.Char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537" y="4524375"/>
                        <a:ext cx="6638925" cy="233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85644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4"/>
          <p:cNvSpPr txBox="1">
            <a:spLocks/>
          </p:cNvSpPr>
          <p:nvPr/>
        </p:nvSpPr>
        <p:spPr>
          <a:xfrm>
            <a:off x="1475656" y="2204864"/>
            <a:ext cx="7498080" cy="3528392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  <a:extLst/>
          </a:lstStyle>
          <a:p>
            <a:r>
              <a:rPr lang="ru-RU" sz="2400" b="1" dirty="0"/>
              <a:t>Дошкольное образование (воспитатели):</a:t>
            </a:r>
            <a:endParaRPr lang="ru-RU" sz="2400" dirty="0"/>
          </a:p>
          <a:p>
            <a:r>
              <a:rPr lang="ru-RU" sz="2400" dirty="0"/>
              <a:t>На сегодняшний день 29 воспитателей и 371 ребенок, на 1 работника приходиться</a:t>
            </a:r>
            <a:r>
              <a:rPr lang="ru-RU" sz="3300" b="1" dirty="0">
                <a:solidFill>
                  <a:srgbClr val="FF0000"/>
                </a:solidFill>
              </a:rPr>
              <a:t> 13 </a:t>
            </a:r>
            <a:r>
              <a:rPr lang="ru-RU" sz="2400" dirty="0" smtClean="0"/>
              <a:t>детей</a:t>
            </a:r>
            <a:endParaRPr lang="en-US" sz="2400" dirty="0" smtClean="0"/>
          </a:p>
          <a:p>
            <a:endParaRPr lang="en-US" sz="2400" b="1" dirty="0">
              <a:latin typeface="Bookman Old Style" pitchFamily="18" charset="0"/>
            </a:endParaRPr>
          </a:p>
          <a:p>
            <a:r>
              <a:rPr lang="ru-RU" sz="2400" b="1" dirty="0">
                <a:effectLst/>
              </a:rPr>
              <a:t>Школа (учителя):</a:t>
            </a:r>
            <a:endParaRPr lang="ru-RU" sz="2400" dirty="0">
              <a:effectLst/>
            </a:endParaRPr>
          </a:p>
          <a:p>
            <a:r>
              <a:rPr lang="ru-RU" sz="2400" dirty="0">
                <a:effectLst/>
              </a:rPr>
              <a:t>На сегодняшний день 24 учителя  и 320 учеников, на 1 работника приходиться </a:t>
            </a:r>
            <a:r>
              <a:rPr lang="ru-RU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13,3</a:t>
            </a:r>
            <a:r>
              <a:rPr lang="ru-RU" sz="2400" dirty="0">
                <a:effectLst/>
              </a:rPr>
              <a:t> ученика.</a:t>
            </a:r>
          </a:p>
          <a:p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23762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Соотношение количества педагогических работников и контингента.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0618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/>
            <a:r>
              <a:rPr lang="ru-RU" sz="24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Качество образования и достижения педагогического коллектива </a:t>
            </a:r>
            <a:br>
              <a:rPr lang="ru-RU" sz="24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4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мультипрофильного комплекса</a:t>
            </a:r>
            <a:endParaRPr lang="ru-RU" sz="2400" b="1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Содержимое 30"/>
          <p:cNvSpPr>
            <a:spLocks noGrp="1"/>
          </p:cNvSpPr>
          <p:nvPr>
            <p:ph idx="1"/>
          </p:nvPr>
        </p:nvSpPr>
        <p:spPr>
          <a:xfrm>
            <a:off x="1547664" y="1484784"/>
            <a:ext cx="2664296" cy="3600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1600" dirty="0" smtClean="0">
                <a:solidFill>
                  <a:srgbClr val="002060"/>
                </a:solidFill>
                <a:latin typeface="Arial Black" pitchFamily="34" charset="0"/>
              </a:rPr>
              <a:t>Школа № 2048</a:t>
            </a:r>
            <a:endParaRPr lang="ru-RU" sz="1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6" name="Содержимое 30"/>
          <p:cNvSpPr txBox="1">
            <a:spLocks/>
          </p:cNvSpPr>
          <p:nvPr/>
        </p:nvSpPr>
        <p:spPr>
          <a:xfrm>
            <a:off x="5796136" y="1484784"/>
            <a:ext cx="2736304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Школа № 1240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" name="Заголовок 5"/>
          <p:cNvSpPr txBox="1">
            <a:spLocks/>
          </p:cNvSpPr>
          <p:nvPr/>
        </p:nvSpPr>
        <p:spPr>
          <a:xfrm>
            <a:off x="3059832" y="3068960"/>
            <a:ext cx="4104456" cy="3600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Количество</a:t>
            </a:r>
            <a:r>
              <a:rPr kumimoji="0" lang="ru-RU" sz="16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выпускников на 2015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3131840" y="6093296"/>
            <a:ext cx="4104456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Поступление на бюджетные места в вузы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на 2014-2015 учебный</a:t>
            </a:r>
            <a:r>
              <a:rPr kumimoji="0" lang="ru-RU" sz="16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год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9" name="Заголовок 5"/>
          <p:cNvSpPr txBox="1">
            <a:spLocks/>
          </p:cNvSpPr>
          <p:nvPr/>
        </p:nvSpPr>
        <p:spPr>
          <a:xfrm>
            <a:off x="3059832" y="3789040"/>
            <a:ext cx="4176464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Победители олимпиад и</a:t>
            </a:r>
            <a:r>
              <a:rPr kumimoji="0" lang="ru-RU" sz="16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выпускники, набравшие 100 баллов по предмету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3059832" y="1988840"/>
            <a:ext cx="4104456" cy="1008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Количество</a:t>
            </a:r>
            <a:r>
              <a:rPr kumimoji="0" lang="ru-RU" sz="16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профилей (старшая школа)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6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физико-математический класс</a:t>
            </a:r>
          </a:p>
          <a:p>
            <a:pPr marL="285750" indent="-285750">
              <a:spcBef>
                <a:spcPct val="0"/>
              </a:spcBef>
              <a:buFontTx/>
              <a:buChar char="-"/>
              <a:defRPr/>
            </a:pPr>
            <a:r>
              <a:rPr lang="ru-RU" sz="16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инженерный </a:t>
            </a:r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класс</a:t>
            </a:r>
            <a:endParaRPr kumimoji="0" lang="ru-RU" sz="1600" b="1" i="1" u="none" strike="noStrike" kern="1200" cap="none" spc="0" normalizeH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600" b="1" i="1" noProof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Гуманитарный класс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600" b="1" i="1" u="none" strike="noStrike" kern="1200" cap="none" spc="0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Социально-гуманитарный класс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600" b="1" i="1" noProof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Кадетский класс (с лингвистической подготовкой)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600" b="1" i="1" u="none" strike="noStrike" kern="1200" cap="none" spc="0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Химико-биологический (медицинский)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1" name="Заголовок 5"/>
          <p:cNvSpPr txBox="1">
            <a:spLocks/>
          </p:cNvSpPr>
          <p:nvPr/>
        </p:nvSpPr>
        <p:spPr>
          <a:xfrm>
            <a:off x="3059832" y="4797152"/>
            <a:ext cx="4248472" cy="11521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Контакты с вузами: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6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РАНХиГС</a:t>
            </a:r>
            <a:endParaRPr lang="ru-RU" sz="1600" b="1" i="1" dirty="0" smtClean="0"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16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Финансовый </a:t>
            </a:r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университет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МИСИС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МИТРО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ВГИК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6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1 Мед им. Сеченова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547664" y="2060848"/>
            <a:ext cx="1440160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Arial Black" pitchFamily="34" charset="0"/>
              </a:rPr>
              <a:t>0</a:t>
            </a:r>
          </a:p>
        </p:txBody>
      </p:sp>
      <p:sp>
        <p:nvSpPr>
          <p:cNvPr id="13" name="Овал 12"/>
          <p:cNvSpPr/>
          <p:nvPr/>
        </p:nvSpPr>
        <p:spPr>
          <a:xfrm>
            <a:off x="7452320" y="6093296"/>
            <a:ext cx="1440160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Black" pitchFamily="34" charset="0"/>
              </a:rPr>
              <a:t>?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452320" y="5013176"/>
            <a:ext cx="1440160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Black" pitchFamily="34" charset="0"/>
              </a:rPr>
              <a:t>6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380312" y="3861048"/>
            <a:ext cx="1440160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Black" pitchFamily="34" charset="0"/>
              </a:rPr>
              <a:t>4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308304" y="2996952"/>
            <a:ext cx="1440160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Arial Black" pitchFamily="34" charset="0"/>
              </a:rPr>
              <a:t>114 человек</a:t>
            </a:r>
            <a:endParaRPr lang="ru-RU" sz="1400" b="1" dirty="0">
              <a:latin typeface="Arial Black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236296" y="2060848"/>
            <a:ext cx="1440160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Black" pitchFamily="34" charset="0"/>
              </a:rPr>
              <a:t>5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547664" y="2996952"/>
            <a:ext cx="1440160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Black" pitchFamily="34" charset="0"/>
              </a:rPr>
              <a:t>20 человек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1475656" y="3861048"/>
            <a:ext cx="1440160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Black" pitchFamily="34" charset="0"/>
              </a:rPr>
              <a:t>0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1475656" y="5013176"/>
            <a:ext cx="1440160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Black" pitchFamily="34" charset="0"/>
              </a:rPr>
              <a:t>0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475656" y="6165304"/>
            <a:ext cx="1440160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Arial Black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768752" cy="10081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Причины вступления в комплекс. </a:t>
            </a:r>
            <a:b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Условия и возможности</a:t>
            </a:r>
            <a:b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971600" y="1268760"/>
            <a:ext cx="8172400" cy="55892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1600" dirty="0" smtClean="0"/>
              <a:t> 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Необходимость увеличения финансовых возможностей (ГБОУ Школа № 2048).</a:t>
            </a:r>
          </a:p>
          <a:p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Необходимость развития педагогического и ученического сообществ.</a:t>
            </a:r>
          </a:p>
          <a:p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Необходимость повышения качества образования по всем имеющимся программам  дошкольного, начального, основного и </a:t>
            </a:r>
            <a:r>
              <a:rPr lang="ru-RU" sz="1600" i="1" u="sng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общего среднего образования 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а так же по программам дополнительного образования.</a:t>
            </a:r>
          </a:p>
          <a:p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Успешная реализация действующих и новых проектов (ШНТ, «Школа равных возможностей», «Кадеты»).</a:t>
            </a:r>
          </a:p>
          <a:p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Необходимость повышения эффективности имеющихся и получение новых ресурсов, необходимых для развития.</a:t>
            </a:r>
          </a:p>
          <a:p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Отсутствие полноценной профильной старшей школы, </a:t>
            </a:r>
            <a:r>
              <a:rPr lang="ru-RU" sz="1600" i="1" dirty="0" err="1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невоможность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организации </a:t>
            </a:r>
            <a:r>
              <a:rPr lang="ru-RU" sz="1600" i="1" dirty="0" err="1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предпрофильной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подготовки в основной школе.</a:t>
            </a:r>
          </a:p>
          <a:p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Необходимость реализации </a:t>
            </a: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государственной программы 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«Одаренные дети».</a:t>
            </a:r>
          </a:p>
          <a:p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Необходимость развития Олимпийского движения (обеспечение полноценного участия обучающихся на школьном, городском, региональном турах)</a:t>
            </a:r>
          </a:p>
          <a:p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Необходимость преодоления педагогическим </a:t>
            </a: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коллективом 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«комплекса </a:t>
            </a:r>
            <a:r>
              <a:rPr lang="ru-RU" sz="1600" i="1" dirty="0" err="1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неуспешности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» ,т.е. идеологии вечно догоняющего аутсайдера.</a:t>
            </a:r>
            <a:endParaRPr lang="ru-RU" sz="1600" i="1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 </a:t>
            </a:r>
            <a:r>
              <a:rPr lang="ru-RU" sz="2400" b="1" dirty="0">
                <a:latin typeface="Bookman Old Style" pitchFamily="18" charset="0"/>
              </a:rPr>
              <a:t>Почему </a:t>
            </a:r>
            <a:r>
              <a:rPr lang="ru-RU" sz="2400" b="1" dirty="0" err="1">
                <a:latin typeface="Bookman Old Style" pitchFamily="18" charset="0"/>
              </a:rPr>
              <a:t>Мультипрофильный</a:t>
            </a:r>
            <a:r>
              <a:rPr lang="ru-RU" sz="2400" b="1" dirty="0">
                <a:latin typeface="Bookman Old Style" pitchFamily="18" charset="0"/>
              </a:rPr>
              <a:t> образовательный </a:t>
            </a:r>
            <a:r>
              <a:rPr lang="ru-RU" sz="2400" b="1" dirty="0" smtClean="0">
                <a:latin typeface="Bookman Old Style" pitchFamily="18" charset="0"/>
              </a:rPr>
              <a:t>комплекс «Пресненский»?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043608" y="1368152"/>
            <a:ext cx="8064896" cy="5445224"/>
          </a:xfrm>
        </p:spPr>
        <p:style>
          <a:lnRef idx="1">
            <a:schemeClr val="accent4"/>
          </a:lnRef>
          <a:fillRef idx="1003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1600" i="1" dirty="0" smtClean="0">
                <a:solidFill>
                  <a:srgbClr val="FF0000"/>
                </a:solidFill>
                <a:latin typeface="Arial Black" pitchFamily="34" charset="0"/>
              </a:rPr>
              <a:t>Школа № 2055 – </a:t>
            </a:r>
          </a:p>
          <a:p>
            <a:pPr marL="82296" indent="0">
              <a:buNone/>
            </a:pPr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отсутствие полноценной старшей профильной школы;</a:t>
            </a:r>
          </a:p>
          <a:p>
            <a:pPr marL="82296" indent="0">
              <a:buNone/>
            </a:pP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	отсутствие в рейтинге ТОП – 300 в 2015 году.</a:t>
            </a:r>
          </a:p>
          <a:p>
            <a:r>
              <a:rPr lang="ru-RU" sz="1600" i="1" dirty="0" smtClean="0">
                <a:solidFill>
                  <a:srgbClr val="FF0000"/>
                </a:solidFill>
                <a:latin typeface="Arial Black" pitchFamily="34" charset="0"/>
              </a:rPr>
              <a:t>Школа № 2030 –</a:t>
            </a:r>
            <a:r>
              <a:rPr lang="ru-RU" sz="14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pPr marL="82296" indent="0">
              <a:buNone/>
            </a:pP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	устойчивая позиция в рейтинге лучших школ города;</a:t>
            </a:r>
          </a:p>
          <a:p>
            <a:pPr marL="82296" indent="0">
              <a:buNone/>
            </a:pP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	аргументированная позиция руководителя и педагогического 		коллектива.</a:t>
            </a:r>
          </a:p>
          <a:p>
            <a:r>
              <a:rPr lang="ru-RU" sz="1600" i="1" dirty="0" smtClean="0">
                <a:solidFill>
                  <a:srgbClr val="FF0000"/>
                </a:solidFill>
                <a:latin typeface="Arial Black" pitchFamily="34" charset="0"/>
              </a:rPr>
              <a:t>Школа № 1241 – </a:t>
            </a:r>
          </a:p>
          <a:p>
            <a:pPr marL="82296" indent="0">
              <a:buNone/>
            </a:pP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		недостаточное количество профилей;</a:t>
            </a:r>
          </a:p>
          <a:p>
            <a:pPr marL="82296" indent="0">
              <a:buNone/>
            </a:pP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lang="ru-RU" sz="1400" i="1" dirty="0" smtClean="0">
                <a:solidFill>
                  <a:srgbClr val="964305">
                    <a:lumMod val="50000"/>
                  </a:srgbClr>
                </a:solidFill>
                <a:latin typeface="Arial Black" pitchFamily="34" charset="0"/>
              </a:rPr>
              <a:t>отсутствие </a:t>
            </a:r>
            <a:r>
              <a:rPr lang="ru-RU" sz="1400" i="1" dirty="0">
                <a:solidFill>
                  <a:srgbClr val="964305">
                    <a:lumMod val="50000"/>
                  </a:srgbClr>
                </a:solidFill>
                <a:latin typeface="Arial Black" pitchFamily="34" charset="0"/>
              </a:rPr>
              <a:t>в рейтинге ТОП – </a:t>
            </a:r>
            <a:r>
              <a:rPr lang="ru-RU" sz="1400" i="1" dirty="0" smtClean="0">
                <a:solidFill>
                  <a:srgbClr val="964305">
                    <a:lumMod val="50000"/>
                  </a:srgbClr>
                </a:solidFill>
                <a:latin typeface="Arial Black" pitchFamily="34" charset="0"/>
              </a:rPr>
              <a:t>300 </a:t>
            </a:r>
            <a:r>
              <a:rPr lang="ru-RU" sz="1400" i="1" dirty="0">
                <a:solidFill>
                  <a:srgbClr val="964305">
                    <a:lumMod val="50000"/>
                  </a:srgbClr>
                </a:solidFill>
                <a:latin typeface="Arial Black" pitchFamily="34" charset="0"/>
              </a:rPr>
              <a:t>в 2015 году.</a:t>
            </a:r>
            <a:endParaRPr lang="ru-RU" sz="600" i="1" dirty="0" smtClean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  <a:p>
            <a:pPr lvl="0">
              <a:buClr>
                <a:srgbClr val="3891A7"/>
              </a:buClr>
            </a:pPr>
            <a:r>
              <a:rPr lang="ru-RU" sz="1600" i="1" dirty="0">
                <a:solidFill>
                  <a:srgbClr val="FF0000"/>
                </a:solidFill>
                <a:latin typeface="Arial Black" pitchFamily="34" charset="0"/>
              </a:rPr>
              <a:t>Школа № </a:t>
            </a:r>
            <a:r>
              <a:rPr lang="ru-RU" sz="1600" i="1" dirty="0" smtClean="0">
                <a:solidFill>
                  <a:srgbClr val="FF0000"/>
                </a:solidFill>
                <a:latin typeface="Arial Black" pitchFamily="34" charset="0"/>
              </a:rPr>
              <a:t>1950 </a:t>
            </a:r>
            <a:r>
              <a:rPr lang="ru-RU" sz="1600" i="1" dirty="0">
                <a:solidFill>
                  <a:srgbClr val="FF0000"/>
                </a:solidFill>
                <a:latin typeface="Arial Black" pitchFamily="34" charset="0"/>
              </a:rPr>
              <a:t>– </a:t>
            </a: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1400" i="1" dirty="0">
                <a:solidFill>
                  <a:srgbClr val="964305">
                    <a:lumMod val="50000"/>
                  </a:srgbClr>
                </a:solidFill>
                <a:latin typeface="Arial Black" pitchFamily="34" charset="0"/>
              </a:rPr>
              <a:t>		недостаточное количество профилей;</a:t>
            </a: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1400" i="1" dirty="0">
                <a:solidFill>
                  <a:srgbClr val="964305">
                    <a:lumMod val="50000"/>
                  </a:srgbClr>
                </a:solidFill>
                <a:latin typeface="Arial Black" pitchFamily="34" charset="0"/>
              </a:rPr>
              <a:t>		</a:t>
            </a:r>
            <a:r>
              <a:rPr lang="ru-RU" sz="1400" i="1" dirty="0" smtClean="0">
                <a:solidFill>
                  <a:srgbClr val="964305">
                    <a:lumMod val="50000"/>
                  </a:srgbClr>
                </a:solidFill>
                <a:latin typeface="Arial Black" pitchFamily="34" charset="0"/>
              </a:rPr>
              <a:t>смена руководителя.</a:t>
            </a:r>
            <a:endParaRPr lang="ru-RU" sz="600" i="1" dirty="0" smtClean="0">
              <a:solidFill>
                <a:srgbClr val="964305">
                  <a:lumMod val="50000"/>
                </a:srgbClr>
              </a:solidFill>
              <a:latin typeface="Arial Black" pitchFamily="34" charset="0"/>
            </a:endParaRPr>
          </a:p>
          <a:p>
            <a:pPr lvl="0">
              <a:buClr>
                <a:srgbClr val="3891A7"/>
              </a:buClr>
            </a:pPr>
            <a:r>
              <a:rPr lang="ru-RU" sz="1700" i="1" u="sng" dirty="0">
                <a:solidFill>
                  <a:srgbClr val="00B050"/>
                </a:solidFill>
                <a:latin typeface="Arial Black" pitchFamily="34" charset="0"/>
              </a:rPr>
              <a:t>Школа № </a:t>
            </a:r>
            <a:r>
              <a:rPr lang="ru-RU" sz="1700" i="1" u="sng" dirty="0" smtClean="0">
                <a:solidFill>
                  <a:srgbClr val="00B050"/>
                </a:solidFill>
                <a:latin typeface="Arial Black" pitchFamily="34" charset="0"/>
              </a:rPr>
              <a:t>1240 </a:t>
            </a:r>
            <a:r>
              <a:rPr lang="ru-RU" sz="1700" i="1" u="sng" dirty="0">
                <a:solidFill>
                  <a:srgbClr val="00B050"/>
                </a:solidFill>
                <a:latin typeface="Arial Black" pitchFamily="34" charset="0"/>
              </a:rPr>
              <a:t>– </a:t>
            </a: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1400" i="1" dirty="0">
                <a:solidFill>
                  <a:srgbClr val="964305">
                    <a:lumMod val="50000"/>
                  </a:srgbClr>
                </a:solidFill>
                <a:latin typeface="Arial Black" pitchFamily="34" charset="0"/>
              </a:rPr>
              <a:t>		</a:t>
            </a:r>
            <a:r>
              <a:rPr lang="ru-RU" sz="1400" b="1" i="1" dirty="0" smtClean="0">
                <a:solidFill>
                  <a:srgbClr val="964305">
                    <a:lumMod val="50000"/>
                  </a:srgbClr>
                </a:solidFill>
                <a:latin typeface="Arial Black" pitchFamily="34" charset="0"/>
              </a:rPr>
              <a:t>наличие общей концепции;</a:t>
            </a:r>
            <a:endParaRPr lang="ru-RU" sz="1400" b="1" i="1" dirty="0">
              <a:solidFill>
                <a:srgbClr val="964305">
                  <a:lumMod val="50000"/>
                </a:srgbClr>
              </a:solidFill>
              <a:latin typeface="Arial Black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1400" b="1" i="1" dirty="0">
                <a:solidFill>
                  <a:srgbClr val="964305">
                    <a:lumMod val="50000"/>
                  </a:srgbClr>
                </a:solidFill>
                <a:latin typeface="Arial Black" pitchFamily="34" charset="0"/>
              </a:rPr>
              <a:t>		</a:t>
            </a:r>
            <a:r>
              <a:rPr lang="ru-RU" sz="1400" b="1" i="1" dirty="0" smtClean="0">
                <a:solidFill>
                  <a:srgbClr val="964305">
                    <a:lumMod val="50000"/>
                  </a:srgbClr>
                </a:solidFill>
                <a:latin typeface="Arial Black" pitchFamily="34" charset="0"/>
              </a:rPr>
              <a:t>поддержка идеи объединения ресурсов педагогическим 			коллективом  школы № 1240;</a:t>
            </a: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1400" b="1" i="1" dirty="0">
                <a:solidFill>
                  <a:srgbClr val="964305">
                    <a:lumMod val="50000"/>
                  </a:srgbClr>
                </a:solidFill>
                <a:latin typeface="Arial Black" pitchFamily="34" charset="0"/>
              </a:rPr>
              <a:t>	</a:t>
            </a:r>
            <a:r>
              <a:rPr lang="ru-RU" sz="1400" b="1" i="1" dirty="0" smtClean="0">
                <a:solidFill>
                  <a:srgbClr val="964305">
                    <a:lumMod val="50000"/>
                  </a:srgbClr>
                </a:solidFill>
                <a:latin typeface="Arial Black" pitchFamily="34" charset="0"/>
              </a:rPr>
              <a:t>	общее понимание необходимости достижения равных 			возможностей для детей и родителей</a:t>
            </a: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1400" b="1" i="1" dirty="0">
                <a:solidFill>
                  <a:srgbClr val="964305">
                    <a:lumMod val="50000"/>
                  </a:srgbClr>
                </a:solidFill>
                <a:latin typeface="Arial Black" pitchFamily="34" charset="0"/>
              </a:rPr>
              <a:t>	</a:t>
            </a:r>
            <a:r>
              <a:rPr lang="ru-RU" sz="1400" b="1" i="1" dirty="0" smtClean="0">
                <a:solidFill>
                  <a:srgbClr val="964305">
                    <a:lumMod val="50000"/>
                  </a:srgbClr>
                </a:solidFill>
                <a:latin typeface="Arial Black" pitchFamily="34" charset="0"/>
              </a:rPr>
              <a:t>	наличие общих ценностей в основе которых находятся 			интересы родителей  и детей проживающих на территории 		Пресненского района.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466" y="1700807"/>
            <a:ext cx="481278" cy="4788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564904"/>
            <a:ext cx="481278" cy="4788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466" y="3429000"/>
            <a:ext cx="481278" cy="4788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466" y="4221088"/>
            <a:ext cx="481278" cy="4788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632" y="5350815"/>
            <a:ext cx="889390" cy="8945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232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7267604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800000"/>
                </a:solidFill>
              </a:rPr>
              <a:t/>
            </a:r>
            <a:br>
              <a:rPr lang="ru-RU" sz="2800" dirty="0" smtClean="0">
                <a:solidFill>
                  <a:srgbClr val="800000"/>
                </a:solidFill>
              </a:rPr>
            </a:br>
            <a:r>
              <a:rPr lang="ru-RU" sz="2800" dirty="0" smtClean="0">
                <a:solidFill>
                  <a:srgbClr val="800000"/>
                </a:solidFill>
              </a:rPr>
              <a:t/>
            </a:r>
            <a:br>
              <a:rPr lang="ru-RU" sz="2800" dirty="0" smtClean="0">
                <a:solidFill>
                  <a:srgbClr val="800000"/>
                </a:solidFill>
              </a:rPr>
            </a:br>
            <a:r>
              <a:rPr lang="ru-RU" sz="2800" dirty="0" smtClean="0">
                <a:solidFill>
                  <a:srgbClr val="800000"/>
                </a:solidFill>
              </a:rPr>
              <a:t/>
            </a:r>
            <a:br>
              <a:rPr lang="ru-RU" sz="2800" dirty="0" smtClean="0">
                <a:solidFill>
                  <a:srgbClr val="800000"/>
                </a:solidFill>
              </a:rPr>
            </a:br>
            <a:r>
              <a:rPr lang="ru-RU" sz="2800" dirty="0" smtClean="0">
                <a:solidFill>
                  <a:srgbClr val="800000"/>
                </a:solidFill>
              </a:rPr>
              <a:t/>
            </a:r>
            <a:br>
              <a:rPr lang="ru-RU" sz="2800" dirty="0" smtClean="0">
                <a:solidFill>
                  <a:srgbClr val="800000"/>
                </a:solidFill>
              </a:rPr>
            </a:br>
            <a:r>
              <a:rPr lang="ru-RU" sz="2800" dirty="0" smtClean="0">
                <a:solidFill>
                  <a:srgbClr val="800000"/>
                </a:solidFill>
              </a:rPr>
              <a:t/>
            </a:r>
            <a:br>
              <a:rPr lang="ru-RU" sz="2800" dirty="0" smtClean="0">
                <a:solidFill>
                  <a:srgbClr val="800000"/>
                </a:solidFill>
              </a:rPr>
            </a:br>
            <a:r>
              <a:rPr lang="ru-RU" sz="2800" dirty="0" smtClean="0">
                <a:solidFill>
                  <a:srgbClr val="800000"/>
                </a:solidFill>
              </a:rPr>
              <a:t>Совершенствование отношений в сфере образования между участниками образовательного процесса с целью успешной реализации ФГОС</a:t>
            </a:r>
            <a:endParaRPr lang="ru-RU" sz="2800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14554"/>
            <a:ext cx="7643866" cy="4311649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Создание единой образовательной среды, как системы условий успешной социализации и развития дошкольников</a:t>
            </a:r>
          </a:p>
          <a:p>
            <a:r>
              <a:rPr lang="ru-RU" sz="2000" dirty="0" smtClean="0"/>
              <a:t>Проектирование системы ролевых и межличностных отношений всех участников образовательного процесса</a:t>
            </a:r>
          </a:p>
          <a:p>
            <a:r>
              <a:rPr lang="ru-RU" sz="2000" dirty="0" smtClean="0"/>
              <a:t>Оптимизация условий социальной ситуации развития воспитанников, открывающей возможности их всестороннего развития и творческой инициативы</a:t>
            </a:r>
          </a:p>
          <a:p>
            <a:r>
              <a:rPr lang="ru-RU" sz="2000" dirty="0" smtClean="0"/>
              <a:t>Утверждение единой системы объективной оценки качества образовательной деятельности дошкольного отделения к условиям реализации образовательной программы</a:t>
            </a:r>
          </a:p>
          <a:p>
            <a:r>
              <a:rPr lang="ru-RU" sz="2000" dirty="0" smtClean="0"/>
              <a:t>Подготовка, повышение квалификации и аттестации педагогических работников и персонала дошкольного отделения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403308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Предполагаемые результаты и преимущества вступления в мультипрофильный образовательный комплекс «Пресненский»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043608" y="1412776"/>
            <a:ext cx="8064896" cy="5445224"/>
          </a:xfrm>
        </p:spPr>
        <p:style>
          <a:lnRef idx="1">
            <a:schemeClr val="accent4"/>
          </a:lnRef>
          <a:fillRef idx="1003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Создание профильных классов на базе структурного отделения «Шелепиха» (инженерный, математический совместно с МАИ, завод Хруничева).</a:t>
            </a:r>
          </a:p>
          <a:p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Реализация проекта «Кадеты» с высоким качеством образования (совместно с ВУМО, Академией МЧС, Академией МВД) – создание кадетских классов, базовой площадки кадетского образования в Пресненском районе.</a:t>
            </a:r>
          </a:p>
          <a:p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Рост олимпийского движения на всех </a:t>
            </a:r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уровнях (на школьном уровне – </a:t>
            </a:r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может участвовать до 150 </a:t>
            </a:r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обучающихся в параллели</a:t>
            </a:r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).</a:t>
            </a:r>
          </a:p>
          <a:p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Повышение престижности и привлекательности образования и как результат - формирование полноценной  начальной школы (75% из числа воспитанников дошкольного отделения).</a:t>
            </a:r>
          </a:p>
          <a:p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Повышение результатов итоговой аттестации.</a:t>
            </a:r>
            <a:endParaRPr lang="ru-RU" sz="1600" i="1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  <a:p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Повышение рейтинга </a:t>
            </a:r>
            <a:r>
              <a:rPr lang="ru-RU" sz="1600" b="1" i="1" dirty="0" err="1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мультипрофильного</a:t>
            </a:r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образовательного комплекса </a:t>
            </a: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«Пресненский</a:t>
            </a:r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», за счет улучшения образовательных результатов (вклада) структурного подразделения «Школа № 2048».</a:t>
            </a:r>
          </a:p>
          <a:p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Расширение возможностей удовлетворения запросов населения в дополнительном образовании.</a:t>
            </a:r>
          </a:p>
          <a:p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Повышение престижности, рост количества обучающихся и воспитанников, проживающих на территории </a:t>
            </a:r>
            <a:r>
              <a:rPr lang="ru-RU" sz="1600" b="1" i="1" dirty="0" err="1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Шелепиха</a:t>
            </a:r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, обучающихся в </a:t>
            </a:r>
            <a:r>
              <a:rPr lang="ru-RU" sz="1600" b="1" i="1" dirty="0" err="1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мультипрофильном</a:t>
            </a:r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комплексе.</a:t>
            </a:r>
            <a:endParaRPr lang="ru-RU" sz="1600" b="1" i="1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  <a:p>
            <a:endParaRPr lang="ru-RU" sz="1600" i="1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9592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4"/>
          <p:cNvSpPr txBox="1">
            <a:spLocks/>
          </p:cNvSpPr>
          <p:nvPr/>
        </p:nvSpPr>
        <p:spPr>
          <a:xfrm>
            <a:off x="1322392" y="116632"/>
            <a:ext cx="7498080" cy="114300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  <a:extLst/>
          </a:lstStyle>
          <a:p>
            <a:pPr algn="ctr"/>
            <a:r>
              <a:rPr lang="ru-RU" sz="2400" smtClean="0">
                <a:latin typeface="Arial Black" pitchFamily="34" charset="0"/>
              </a:rPr>
              <a:t>Возможные риски и их минимизация (управление рисками)</a:t>
            </a:r>
            <a:br>
              <a:rPr lang="ru-RU" sz="2400" smtClean="0">
                <a:latin typeface="Arial Black" pitchFamily="34" charset="0"/>
              </a:rPr>
            </a:br>
            <a:endParaRPr lang="ru-RU" sz="2400" b="1" dirty="0">
              <a:latin typeface="Arial Black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567435"/>
              </p:ext>
            </p:extLst>
          </p:nvPr>
        </p:nvGraphicFramePr>
        <p:xfrm>
          <a:off x="395536" y="948641"/>
          <a:ext cx="8568952" cy="59127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353068"/>
                <a:gridCol w="5215884"/>
              </a:tblGrid>
              <a:tr h="3623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Риски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Минимизация рисков</a:t>
                      </a:r>
                      <a:endParaRPr lang="ru-RU" dirty="0"/>
                    </a:p>
                  </a:txBody>
                  <a:tcPr/>
                </a:tc>
              </a:tr>
              <a:tr h="15531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1" dirty="0" smtClean="0">
                          <a:latin typeface="Arial Black" pitchFamily="34" charset="0"/>
                          <a:cs typeface="Arial" pitchFamily="34" charset="0"/>
                        </a:rPr>
                        <a:t>1) несоответствие внутренних систем оценки качества образования, </a:t>
                      </a:r>
                      <a:r>
                        <a:rPr lang="ru-RU" sz="1100" b="1" i="1" dirty="0" err="1" smtClean="0">
                          <a:latin typeface="Arial Black" pitchFamily="34" charset="0"/>
                          <a:cs typeface="Arial" pitchFamily="34" charset="0"/>
                        </a:rPr>
                        <a:t>в.т.ч</a:t>
                      </a:r>
                      <a:r>
                        <a:rPr lang="ru-RU" sz="1100" b="1" i="1" dirty="0" smtClean="0">
                          <a:latin typeface="Arial Black" pitchFamily="34" charset="0"/>
                          <a:cs typeface="Arial" pitchFamily="34" charset="0"/>
                        </a:rPr>
                        <a:t>. несовершенство целевых индикаторов (показателей эффективности) в отдельных структурных подразделениях </a:t>
                      </a:r>
                      <a:r>
                        <a:rPr lang="ru-RU" sz="1100" b="1" i="1" dirty="0" err="1" smtClean="0">
                          <a:latin typeface="Arial Black" pitchFamily="34" charset="0"/>
                          <a:cs typeface="Arial" pitchFamily="34" charset="0"/>
                        </a:rPr>
                        <a:t>мультипрофильного</a:t>
                      </a:r>
                      <a:r>
                        <a:rPr lang="ru-RU" sz="1100" b="1" i="1" dirty="0" smtClean="0">
                          <a:latin typeface="Arial Black" pitchFamily="34" charset="0"/>
                          <a:cs typeface="Arial" pitchFamily="34" charset="0"/>
                        </a:rPr>
                        <a:t> комплекса «Пресненский».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>
                          <a:latin typeface="Arial Black" pitchFamily="34" charset="0"/>
                        </a:rPr>
                        <a:t>1) Унификация системы оценки качества образования применяемой в комплексе (разработка и реализация отдельного проекта), расширение участия обучающихся в программах «Не прервется связь поколений»</a:t>
                      </a:r>
                      <a:r>
                        <a:rPr lang="en-US" sz="1100" i="1" dirty="0" smtClean="0">
                          <a:latin typeface="Arial Black" pitchFamily="34" charset="0"/>
                        </a:rPr>
                        <a:t> - 45%</a:t>
                      </a:r>
                      <a:r>
                        <a:rPr lang="ru-RU" sz="1100" i="1" dirty="0" smtClean="0">
                          <a:latin typeface="Arial Black" pitchFamily="34" charset="0"/>
                        </a:rPr>
                        <a:t>, «Музеи, Парки, Усадьбы»</a:t>
                      </a:r>
                      <a:r>
                        <a:rPr lang="en-US" sz="1100" i="1" baseline="0" dirty="0" smtClean="0">
                          <a:latin typeface="Arial Black" pitchFamily="34" charset="0"/>
                        </a:rPr>
                        <a:t> - 70%</a:t>
                      </a:r>
                      <a:endParaRPr lang="ru-RU" sz="1100" dirty="0"/>
                    </a:p>
                  </a:txBody>
                  <a:tcPr/>
                </a:tc>
              </a:tr>
              <a:tr h="39938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1" dirty="0" smtClean="0">
                          <a:latin typeface="Arial Black" pitchFamily="34" charset="0"/>
                          <a:cs typeface="Arial" pitchFamily="34" charset="0"/>
                        </a:rPr>
                        <a:t>2) Ухудшение рейтинговых показателей комплекса в 2015/16 учебном году (ТОП-300).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>
                          <a:latin typeface="Arial Black" pitchFamily="34" charset="0"/>
                        </a:rPr>
                        <a:t>2) Создание программы по преодолению не успешности (проект), включение максимального количества обучающихся в Олимпийское движение, целевые показатели:</a:t>
                      </a:r>
                      <a:r>
                        <a:rPr lang="ru-RU" sz="1100" i="1" baseline="0" dirty="0" smtClean="0">
                          <a:latin typeface="Arial Black" pitchFamily="34" charset="0"/>
                        </a:rPr>
                        <a:t> Школьный тур – 80% /окружной тур -  25% /городской тур – 5% </a:t>
                      </a:r>
                      <a:endParaRPr lang="ru-RU" sz="1100" i="1" dirty="0" smtClean="0">
                        <a:latin typeface="Arial Black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>
                          <a:latin typeface="Arial Black" pitchFamily="34" charset="0"/>
                        </a:rPr>
                        <a:t>Достижение целевых показателей (результатов) по предметным </a:t>
                      </a:r>
                      <a:r>
                        <a:rPr lang="en-US" sz="1100" i="1" dirty="0" smtClean="0">
                          <a:latin typeface="Arial Black" pitchFamily="34" charset="0"/>
                        </a:rPr>
                        <a:t>4 </a:t>
                      </a:r>
                      <a:r>
                        <a:rPr lang="ru-RU" sz="1100" i="1" dirty="0" smtClean="0">
                          <a:latin typeface="Arial Black" pitchFamily="34" charset="0"/>
                        </a:rPr>
                        <a:t>классы</a:t>
                      </a:r>
                      <a:r>
                        <a:rPr lang="ru-RU" sz="1100" i="1" baseline="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1100" i="1" dirty="0" smtClean="0">
                          <a:latin typeface="Arial Black" pitchFamily="34" charset="0"/>
                        </a:rPr>
                        <a:t>-</a:t>
                      </a:r>
                      <a:r>
                        <a:rPr lang="ru-RU" sz="1100" i="1" dirty="0" smtClean="0">
                          <a:latin typeface="Arial Black" pitchFamily="34" charset="0"/>
                        </a:rPr>
                        <a:t> 85</a:t>
                      </a:r>
                      <a:r>
                        <a:rPr lang="en-US" sz="1100" i="1" dirty="0" smtClean="0">
                          <a:latin typeface="Arial Black" pitchFamily="34" charset="0"/>
                        </a:rPr>
                        <a:t>% </a:t>
                      </a:r>
                      <a:r>
                        <a:rPr lang="ru-RU" sz="1100" i="1" dirty="0" smtClean="0">
                          <a:latin typeface="Arial Black" pitchFamily="34" charset="0"/>
                        </a:rPr>
                        <a:t>7 классы </a:t>
                      </a:r>
                      <a:r>
                        <a:rPr lang="en-US" sz="1100" i="1" dirty="0" smtClean="0">
                          <a:latin typeface="Arial Black" pitchFamily="34" charset="0"/>
                        </a:rPr>
                        <a:t>- </a:t>
                      </a:r>
                      <a:r>
                        <a:rPr lang="ru-RU" sz="1100" i="1" dirty="0" smtClean="0">
                          <a:latin typeface="Arial Black" pitchFamily="34" charset="0"/>
                        </a:rPr>
                        <a:t>90</a:t>
                      </a:r>
                      <a:r>
                        <a:rPr lang="en-US" sz="1100" i="1" dirty="0" smtClean="0">
                          <a:latin typeface="Arial Black" pitchFamily="34" charset="0"/>
                        </a:rPr>
                        <a:t>%</a:t>
                      </a:r>
                      <a:r>
                        <a:rPr lang="ru-RU" sz="1100" i="1" dirty="0" smtClean="0">
                          <a:latin typeface="Arial Black" pitchFamily="34" charset="0"/>
                        </a:rPr>
                        <a:t> и </a:t>
                      </a:r>
                      <a:r>
                        <a:rPr lang="ru-RU" sz="1100" i="1" dirty="0" err="1" smtClean="0">
                          <a:latin typeface="Arial Black" pitchFamily="34" charset="0"/>
                        </a:rPr>
                        <a:t>метапредметным</a:t>
                      </a:r>
                      <a:r>
                        <a:rPr lang="ru-RU" sz="1100" i="1" dirty="0" smtClean="0">
                          <a:latin typeface="Arial Black" pitchFamily="34" charset="0"/>
                        </a:rPr>
                        <a:t> независимым  диагностикам </a:t>
                      </a:r>
                      <a:r>
                        <a:rPr lang="en-US" sz="1100" i="1" dirty="0" smtClean="0">
                          <a:latin typeface="Arial Black" pitchFamily="34" charset="0"/>
                        </a:rPr>
                        <a:t>4 </a:t>
                      </a:r>
                      <a:r>
                        <a:rPr lang="ru-RU" sz="1100" i="1" dirty="0" smtClean="0">
                          <a:latin typeface="Arial Black" pitchFamily="34" charset="0"/>
                        </a:rPr>
                        <a:t>классы</a:t>
                      </a:r>
                      <a:r>
                        <a:rPr lang="ru-RU" sz="1100" i="1" baseline="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1100" i="1" dirty="0" smtClean="0">
                          <a:latin typeface="Arial Black" pitchFamily="34" charset="0"/>
                        </a:rPr>
                        <a:t>-100% </a:t>
                      </a:r>
                      <a:r>
                        <a:rPr lang="ru-RU" sz="1100" i="1" dirty="0" smtClean="0">
                          <a:latin typeface="Arial Black" pitchFamily="34" charset="0"/>
                        </a:rPr>
                        <a:t>7 классы </a:t>
                      </a:r>
                      <a:r>
                        <a:rPr lang="en-US" sz="1100" i="1" dirty="0" smtClean="0">
                          <a:latin typeface="Arial Black" pitchFamily="34" charset="0"/>
                        </a:rPr>
                        <a:t>- 65%</a:t>
                      </a:r>
                      <a:r>
                        <a:rPr lang="ru-RU" sz="1100" i="1" dirty="0" smtClean="0">
                          <a:latin typeface="Arial Black" pitchFamily="34" charset="0"/>
                        </a:rPr>
                        <a:t>, целевой индикатор улучшение результатов ОГЭ в 9 классах – достижение целевых показателей (не менее 90% обучающихся) должны преодолеть минимальных порог, не менее 60 % обучающихся в сумме должны набрать не менее 12 баллов (4-хорошо) по трем предметам итоговых экзаменов (ОГЭ), достижение целевых индикаторов в увеличении общего числа обучающихся 7-10 классов, не совершающих правонарушения (целевой индикатор- 100% от общего числа), сокращение числа обучающихся, стоящих на профилактическом учете (совершающих правонарушения - целевой индикатор 100%), сокращение числа обучающихся стоящих  на учете в органах КДН (совершающих правонарушения - целевой индикатор сокращение на 100%). </a:t>
                      </a:r>
                      <a:endParaRPr lang="ru-RU" sz="1100" dirty="0" smtClean="0"/>
                    </a:p>
                    <a:p>
                      <a:pPr algn="just"/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349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ru-RU" sz="2400" dirty="0">
                <a:latin typeface="Arial Black" pitchFamily="34" charset="0"/>
              </a:rPr>
              <a:t>Управление рисками, минимизация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051606"/>
              </p:ext>
            </p:extLst>
          </p:nvPr>
        </p:nvGraphicFramePr>
        <p:xfrm>
          <a:off x="1043608" y="1412776"/>
          <a:ext cx="7992888" cy="523503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240360"/>
                <a:gridCol w="4752528"/>
              </a:tblGrid>
              <a:tr h="2729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Риски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Минимизация рисков</a:t>
                      </a:r>
                      <a:endParaRPr lang="ru-RU" dirty="0"/>
                    </a:p>
                  </a:txBody>
                  <a:tcPr/>
                </a:tc>
              </a:tr>
              <a:tr h="1569417"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latin typeface="Arial Black" pitchFamily="34" charset="0"/>
                          <a:cs typeface="Arial" pitchFamily="34" charset="0"/>
                        </a:rPr>
                        <a:t>3) Несбалансированность, неэффективность экономической модели расширяющегося комплекса, снижение средней заработной платы, средней заработной платы педагогического персонала, ухудшение экономических показателей.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>
                          <a:latin typeface="Arial Black" pitchFamily="34" charset="0"/>
                        </a:rPr>
                        <a:t>3)  Оптимизация штатного расписания, сокращение штата и численности сотрудников (дублирующих свои служебные функции), недопущение неэффективных расходов, 100% выполнение плана ФХД по расширению </a:t>
                      </a:r>
                      <a:r>
                        <a:rPr lang="ru-RU" sz="1100" i="1" dirty="0" err="1" smtClean="0">
                          <a:latin typeface="Arial Black" pitchFamily="34" charset="0"/>
                        </a:rPr>
                        <a:t>внебюджета</a:t>
                      </a:r>
                      <a:r>
                        <a:rPr lang="ru-RU" sz="1100" i="1" dirty="0" smtClean="0">
                          <a:latin typeface="Arial Black" pitchFamily="34" charset="0"/>
                        </a:rPr>
                        <a:t> целевой индикатор 5 млн. руб. в год и по другим составным частям плана, сокращение неэффективных и необоснованных  расходов (целевой индикатор 100%), усиление контроля и создания собственного мониторинга работы контрактной службы со стороны заместителя директора по управлению основными ресурсами, энергосбережение и пр.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/>
                    </a:p>
                  </a:txBody>
                  <a:tcPr/>
                </a:tc>
              </a:tr>
              <a:tr h="2766153"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latin typeface="Arial Black" pitchFamily="34" charset="0"/>
                          <a:cs typeface="Arial" pitchFamily="34" charset="0"/>
                        </a:rPr>
                        <a:t>4) Отсутствие положительной динамики комплектования начальной школы из числа воспитанников дошкольного отделения, снижение контингента обучающихся и воспитанников.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latin typeface="Arial Black" pitchFamily="34" charset="0"/>
                        </a:rPr>
                        <a:t>4) Изменение (в сторону увеличения) в динамике пополнения начальной школы из числа выпускников дошкольного отделения, (целевой показатель – 75%), а из числа структурного подразделения №1 бывший детский сад №809 - не менее 60% от общего числа, развитие системы дополнительного образования в дошкольном отделении, организация привлекательной и доступной ШБП, проведение учебных занятий учителями начальной школы в рамках программ дошкольного образования на базе бывших детских садов.</a:t>
                      </a:r>
                    </a:p>
                    <a:p>
                      <a:endParaRPr lang="ru-RU" sz="1100" i="1" dirty="0" smtClean="0">
                        <a:latin typeface="Arial Black" pitchFamily="34" charset="0"/>
                      </a:endParaRPr>
                    </a:p>
                    <a:p>
                      <a:pPr algn="just"/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1268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ru-RU" sz="2400" dirty="0">
                <a:latin typeface="Arial Black" pitchFamily="34" charset="0"/>
              </a:rPr>
              <a:t>Управление рисками, минимизация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965915"/>
              </p:ext>
            </p:extLst>
          </p:nvPr>
        </p:nvGraphicFramePr>
        <p:xfrm>
          <a:off x="1043608" y="1340768"/>
          <a:ext cx="7992888" cy="473211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240360"/>
                <a:gridCol w="4752528"/>
              </a:tblGrid>
              <a:tr h="2729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Риски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Минимизация рисков</a:t>
                      </a:r>
                      <a:endParaRPr lang="ru-RU" dirty="0"/>
                    </a:p>
                  </a:txBody>
                  <a:tcPr/>
                </a:tc>
              </a:tr>
              <a:tr h="1569417"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latin typeface="Arial Black" pitchFamily="34" charset="0"/>
                          <a:cs typeface="Arial" pitchFamily="34" charset="0"/>
                        </a:rPr>
                        <a:t>5) Невыполнение планового показателя роста и развития дополнительных платных образовательных услуг, сокращение стимулирующей части ФОТ.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>
                          <a:latin typeface="Arial Black" pitchFamily="34" charset="0"/>
                        </a:rPr>
                        <a:t>5) Дополнительное изучение образовательных потребностей населения, доступность и качество предоставляемых услуг (развитие платных ГКП в дошкольном отделении, а также оказание платных услуг по присмотру и уходу в начальной школе, создание балетной судии, ИЗО-студии, дополнительное изучение иностранных языков, логопедические услуги, индивидуально-групповые занятия по различным направлениям деятельности.</a:t>
                      </a:r>
                      <a:endParaRPr lang="ru-RU" sz="1100" dirty="0"/>
                    </a:p>
                  </a:txBody>
                  <a:tcPr/>
                </a:tc>
              </a:tr>
              <a:tr h="2766153"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latin typeface="Arial Black" pitchFamily="34" charset="0"/>
                          <a:cs typeface="Arial" pitchFamily="34" charset="0"/>
                        </a:rPr>
                        <a:t>6) Риски дорожно-транспортного травматизма при посещении обучающимися 10 класса занятий по выбранным профилям на различных площадках </a:t>
                      </a:r>
                      <a:r>
                        <a:rPr lang="ru-RU" sz="1100" b="1" i="1" dirty="0" err="1" smtClean="0">
                          <a:latin typeface="Arial Black" pitchFamily="34" charset="0"/>
                          <a:cs typeface="Arial" pitchFamily="34" charset="0"/>
                        </a:rPr>
                        <a:t>мультипрофильного</a:t>
                      </a:r>
                      <a:r>
                        <a:rPr lang="ru-RU" sz="1100" b="1" i="1" dirty="0" smtClean="0">
                          <a:latin typeface="Arial Black" pitchFamily="34" charset="0"/>
                          <a:cs typeface="Arial" pitchFamily="34" charset="0"/>
                        </a:rPr>
                        <a:t> комплекса «Пресненский».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latin typeface="Arial Black" pitchFamily="34" charset="0"/>
                        </a:rPr>
                        <a:t>6) Усиление работы по профилактике ДТП (совместно с органами ГИБДД), создание собственной программы по предупреждению детского травматизма (руководитель проекта специалист МЧС, участники - родители, классные руководители, учителя, обучающиеся и воспитанники). Массовое участие в конкурсе «Безопасный перекресток» (индикаторы - 100% обучающихся и воспитанников) проведение «экзаменов» в 9-10 классах по знанию обучающимися правил безопасности и поведения в транспорте, а также участие в конкурсе «Безопасный пешеход» в 4-8 классах.        </a:t>
                      </a:r>
                    </a:p>
                    <a:p>
                      <a:endParaRPr lang="ru-RU" sz="1100" i="1" dirty="0" smtClean="0">
                        <a:latin typeface="Arial Black" pitchFamily="34" charset="0"/>
                      </a:endParaRPr>
                    </a:p>
                    <a:p>
                      <a:pPr algn="just"/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5557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48438" y="716032"/>
            <a:ext cx="8895562" cy="6120680"/>
          </a:xfrm>
        </p:spPr>
        <p:style>
          <a:lnRef idx="1">
            <a:schemeClr val="accent4"/>
          </a:lnRef>
          <a:fillRef idx="1003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2">
            <a:noAutofit/>
          </a:bodyPr>
          <a:lstStyle/>
          <a:p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 трезвом мире без чудес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Одним махом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Одолеет Ахиллес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Черепаху.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Побегут они вдвоём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Или порознь -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Мало шансов у неё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Выжать скорость.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Дело здесь не в быстроте,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 в размахе -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Ахиллесовой пяте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Черепахи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</a:t>
            </a:r>
          </a:p>
          <a:p>
            <a:endParaRPr lang="ru-RU" sz="2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ru-RU" sz="2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82296" indent="0">
              <a:buNone/>
            </a:pPr>
            <a:endParaRPr lang="ru-RU" sz="2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Там, где травы у небес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 ладони,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Черепаху Ахиллес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Не догонит.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Где мечта, а не расчет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Мчатся в дали,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Черепаха так нажмёт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 педали,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Что забьётся от стыда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 чащу леса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Черепахова пята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Ахиллеса.</a:t>
            </a:r>
          </a:p>
          <a:p>
            <a:endParaRPr lang="ru-RU" sz="2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7861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Arial Black" pitchFamily="34" charset="0"/>
              </a:rPr>
              <a:t>Проект решения Педагогического Совета </a:t>
            </a:r>
            <a:r>
              <a:rPr lang="en-US" sz="2400" b="1" dirty="0" smtClean="0">
                <a:latin typeface="Arial Black" pitchFamily="34" charset="0"/>
              </a:rPr>
              <a:t/>
            </a:r>
            <a:br>
              <a:rPr lang="en-US" sz="2400" b="1" dirty="0" smtClean="0">
                <a:latin typeface="Arial Black" pitchFamily="34" charset="0"/>
              </a:rPr>
            </a:br>
            <a:r>
              <a:rPr lang="ru-RU" sz="2400" b="1" dirty="0" smtClean="0">
                <a:latin typeface="Arial Black" pitchFamily="34" charset="0"/>
              </a:rPr>
              <a:t>от </a:t>
            </a:r>
            <a:r>
              <a:rPr lang="ru-RU" sz="2400" b="1" dirty="0">
                <a:latin typeface="Arial Black" pitchFamily="34" charset="0"/>
              </a:rPr>
              <a:t>28.08.2015г. № 1</a:t>
            </a:r>
            <a:r>
              <a:rPr lang="ru-RU" sz="2400" dirty="0">
                <a:latin typeface="Arial Black" pitchFamily="34" charset="0"/>
              </a:rPr>
              <a:t/>
            </a:r>
            <a:br>
              <a:rPr lang="ru-RU" sz="2400" dirty="0">
                <a:latin typeface="Arial Black" pitchFamily="34" charset="0"/>
              </a:rPr>
            </a:br>
            <a:endParaRPr lang="ru-RU" sz="2400" dirty="0">
              <a:latin typeface="Arial Black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043608" y="1412776"/>
            <a:ext cx="8064896" cy="5445224"/>
          </a:xfrm>
        </p:spPr>
        <p:style>
          <a:lnRef idx="1">
            <a:schemeClr val="accent4"/>
          </a:lnRef>
          <a:fillRef idx="1003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1600" dirty="0"/>
              <a:t> </a:t>
            </a:r>
          </a:p>
          <a:p>
            <a:pPr marL="82296" indent="0">
              <a:buNone/>
            </a:pPr>
            <a:r>
              <a:rPr lang="ru-RU" sz="1600" i="1" dirty="0">
                <a:latin typeface="Arial Black" pitchFamily="34" charset="0"/>
              </a:rPr>
              <a:t>1. В целях развития и модернизации системы образования в г. Москве и в Пресненском районе, </a:t>
            </a:r>
            <a:r>
              <a:rPr lang="ru-RU" sz="1600" i="1" dirty="0" smtClean="0">
                <a:latin typeface="Arial Black" pitchFamily="34" charset="0"/>
              </a:rPr>
              <a:t>реализации конституционных прав граждан на получение качественного образования, повышения качества жизни, удовлетворения растущих потребностей детей и родителей в качественном образовании, ликвидации условий, создающих социальные неравенства, признать </a:t>
            </a:r>
            <a:r>
              <a:rPr lang="ru-RU" sz="1600" i="1" dirty="0">
                <a:latin typeface="Arial Black" pitchFamily="34" charset="0"/>
              </a:rPr>
              <a:t>необходимым вступление ГБОУ Школа №2048 (объединение всех имеющихся ресурсов) в </a:t>
            </a:r>
            <a:r>
              <a:rPr lang="ru-RU" sz="1600" i="1" dirty="0" err="1">
                <a:latin typeface="Arial Black" pitchFamily="34" charset="0"/>
              </a:rPr>
              <a:t>мультипрофильный</a:t>
            </a:r>
            <a:r>
              <a:rPr lang="ru-RU" sz="1600" i="1" dirty="0">
                <a:latin typeface="Arial Black" pitchFamily="34" charset="0"/>
              </a:rPr>
              <a:t> комплекс «Пресненский» (ГБОУ Школа №1240).</a:t>
            </a:r>
          </a:p>
          <a:p>
            <a:pPr marL="82296" indent="0">
              <a:buNone/>
            </a:pPr>
            <a:r>
              <a:rPr lang="ru-RU" sz="1600" i="1" dirty="0">
                <a:latin typeface="Arial Black" pitchFamily="34" charset="0"/>
              </a:rPr>
              <a:t>2. Поручить директору ГБОУ Школа №2048 Ковшову В.Л. провести необходимые мероприятия по переходу сотрудников, обучающихся и воспитанников в </a:t>
            </a:r>
            <a:r>
              <a:rPr lang="ru-RU" sz="1600" i="1" dirty="0" err="1">
                <a:latin typeface="Arial Black" pitchFamily="34" charset="0"/>
              </a:rPr>
              <a:t>мультипрофильный</a:t>
            </a:r>
            <a:r>
              <a:rPr lang="ru-RU" sz="1600" i="1" dirty="0">
                <a:latin typeface="Arial Black" pitchFamily="34" charset="0"/>
              </a:rPr>
              <a:t> комплекс не позднее 01.10.2015г. Сообщить о принятом решении руководству </a:t>
            </a:r>
            <a:r>
              <a:rPr lang="ru-RU" sz="1600" i="1" dirty="0" err="1">
                <a:latin typeface="Arial Black" pitchFamily="34" charset="0"/>
              </a:rPr>
              <a:t>ДОгМ</a:t>
            </a:r>
            <a:r>
              <a:rPr lang="ru-RU" sz="1600" i="1" dirty="0">
                <a:latin typeface="Arial Black" pitchFamily="34" charset="0"/>
              </a:rPr>
              <a:t> и получить необходимые согласования данного решения</a:t>
            </a:r>
            <a:r>
              <a:rPr lang="ru-RU" sz="1600" i="1" dirty="0" smtClean="0">
                <a:latin typeface="Arial Black" pitchFamily="34" charset="0"/>
              </a:rPr>
              <a:t>.</a:t>
            </a:r>
            <a:endParaRPr lang="en-US" sz="1600" i="1" dirty="0" smtClean="0">
              <a:latin typeface="Arial Black" pitchFamily="34" charset="0"/>
            </a:endParaRPr>
          </a:p>
          <a:p>
            <a:pPr marL="82296" indent="0">
              <a:buNone/>
            </a:pPr>
            <a:r>
              <a:rPr lang="en-US" sz="1600" i="1" dirty="0" smtClean="0">
                <a:latin typeface="Arial Black" pitchFamily="34" charset="0"/>
              </a:rPr>
              <a:t>3. </a:t>
            </a:r>
            <a:r>
              <a:rPr lang="ru-RU" sz="1600" i="1" dirty="0" smtClean="0">
                <a:latin typeface="Arial Black" pitchFamily="34" charset="0"/>
              </a:rPr>
              <a:t>Одобрить целевые индикаторы на 2015-2016 учебный год.</a:t>
            </a:r>
            <a:endParaRPr lang="en-US" sz="1600" i="1" dirty="0" smtClean="0">
              <a:latin typeface="Arial Black" pitchFamily="34" charset="0"/>
            </a:endParaRPr>
          </a:p>
          <a:p>
            <a:pPr marL="82296" indent="0">
              <a:buNone/>
            </a:pPr>
            <a:r>
              <a:rPr lang="en-US" sz="1600" i="1" dirty="0" smtClean="0">
                <a:latin typeface="Arial Black" pitchFamily="34" charset="0"/>
              </a:rPr>
              <a:t>4.</a:t>
            </a:r>
            <a:r>
              <a:rPr lang="ru-RU" sz="1600" i="1" dirty="0" smtClean="0">
                <a:latin typeface="Arial Black" pitchFamily="34" charset="0"/>
              </a:rPr>
              <a:t> Утвердить список предметов для промежуточной аттестации обучающихся 5-8,10 классов.</a:t>
            </a:r>
            <a:endParaRPr lang="ru-RU" sz="1600" i="1" dirty="0">
              <a:latin typeface="Arial Black" pitchFamily="34" charset="0"/>
            </a:endParaRPr>
          </a:p>
          <a:p>
            <a:endParaRPr lang="ru-RU" sz="1600" i="1" dirty="0">
              <a:latin typeface="Arial Black" pitchFamily="34" charset="0"/>
            </a:endParaRPr>
          </a:p>
          <a:p>
            <a:endParaRPr lang="ru-RU" sz="1600" dirty="0"/>
          </a:p>
          <a:p>
            <a:endParaRPr lang="ru-RU" sz="1600" i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4474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11760" y="980728"/>
            <a:ext cx="51845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ctr">
              <a:buNone/>
            </a:pPr>
            <a:r>
              <a:rPr lang="ru-RU" sz="4800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Спасибо за внимание.</a:t>
            </a:r>
          </a:p>
        </p:txBody>
      </p:sp>
    </p:spTree>
    <p:extLst>
      <p:ext uri="{BB962C8B-B14F-4D97-AF65-F5344CB8AC3E}">
        <p14:creationId xmlns:p14="http://schemas.microsoft.com/office/powerpoint/2010/main" val="398101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800000"/>
                </a:solidFill>
              </a:rPr>
              <a:t>Целевые индикаторы качества </a:t>
            </a:r>
            <a:endParaRPr lang="ru-RU" sz="3200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000" dirty="0" smtClean="0"/>
              <a:t>Достижение дошкольниками всех возрастных категорий достаточного уровня объема, содержания и планируемых результатов программы в виде целевых ориентиров</a:t>
            </a:r>
          </a:p>
          <a:p>
            <a:r>
              <a:rPr lang="ru-RU" sz="2000" dirty="0" smtClean="0"/>
              <a:t>Обеспечение максимальной посещаемости детьми дошкольного отделения</a:t>
            </a:r>
          </a:p>
          <a:p>
            <a:r>
              <a:rPr lang="ru-RU" sz="2000" dirty="0" smtClean="0"/>
              <a:t>Удовлетворение родительского запроса в качественной и вариативной системе дополнительного образования</a:t>
            </a:r>
          </a:p>
          <a:p>
            <a:r>
              <a:rPr lang="ru-RU" sz="2000" dirty="0" smtClean="0"/>
              <a:t>Обеспечение гибкости и трансформируемости  предметного пространства </a:t>
            </a:r>
          </a:p>
          <a:p>
            <a:r>
              <a:rPr lang="ru-RU" sz="2000" dirty="0" smtClean="0"/>
              <a:t>Совершенствование педагогической деятельности по обеспечению полноценно качественной преемственности между образовательными ступенями с целью комплектования первых классов выпускниками дошкольного отделения</a:t>
            </a:r>
          </a:p>
          <a:p>
            <a:r>
              <a:rPr lang="ru-RU" sz="2000" dirty="0" smtClean="0"/>
              <a:t>Повышения качества сетевого информирования родителей</a:t>
            </a:r>
            <a:endParaRPr lang="ru-RU" sz="2000" dirty="0"/>
          </a:p>
        </p:txBody>
      </p:sp>
      <p:graphicFrame>
        <p:nvGraphicFramePr>
          <p:cNvPr id="4" name="Содержимое 7"/>
          <p:cNvGraphicFramePr>
            <a:graphicFrameLocks noGrp="1"/>
          </p:cNvGraphicFramePr>
          <p:nvPr>
            <p:ph sz="half" idx="4294967295"/>
          </p:nvPr>
        </p:nvGraphicFramePr>
        <p:xfrm>
          <a:off x="1071563" y="1143000"/>
          <a:ext cx="8072437" cy="1214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149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7972452" cy="114300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800000"/>
                </a:solidFill>
              </a:rPr>
              <a:t>Достижение дошкольниками всех возрастных категорий достаточного уровня объема, содержания и планируемых результатов программы в виде целевых ориентиров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357290" y="2357430"/>
          <a:ext cx="6357982" cy="3697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7"/>
          <p:cNvGraphicFramePr>
            <a:graphicFrameLocks noGrp="1"/>
          </p:cNvGraphicFramePr>
          <p:nvPr>
            <p:ph sz="half" idx="4294967295"/>
          </p:nvPr>
        </p:nvGraphicFramePr>
        <p:xfrm>
          <a:off x="1071563" y="642938"/>
          <a:ext cx="8072437" cy="1214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960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785794"/>
          <a:ext cx="7358114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660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1928803"/>
          <a:ext cx="700092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857356" y="714356"/>
            <a:ext cx="60722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9B639">
                    <a:lumMod val="25000"/>
                  </a:srgbClr>
                </a:solidFill>
                <a:latin typeface="Arial" charset="0"/>
                <a:cs typeface="Arial" charset="0"/>
              </a:rPr>
              <a:t>Участие воспитанников и педагогов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9B639">
                    <a:lumMod val="25000"/>
                  </a:srgbClr>
                </a:solidFill>
                <a:latin typeface="Arial" charset="0"/>
                <a:cs typeface="Arial" charset="0"/>
              </a:rPr>
              <a:t>в конкурсной деятельности</a:t>
            </a:r>
            <a:endParaRPr lang="ru-RU" sz="2400" b="1" dirty="0">
              <a:solidFill>
                <a:srgbClr val="F9B639">
                  <a:lumMod val="25000"/>
                </a:srgb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40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800000"/>
                </a:solidFill>
              </a:rPr>
              <a:t>Планируемые показатели посещаемости</a:t>
            </a:r>
            <a:endParaRPr lang="ru-RU" sz="2800" dirty="0">
              <a:solidFill>
                <a:srgbClr val="8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714488"/>
          <a:ext cx="7286676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536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Мультипрофильный комплекс – «Пресненский» 2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Педсовет 27.08.15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Мультипрофильный комплекс – «Пресненский» 2</Template>
  <TotalTime>25</TotalTime>
  <Words>2948</Words>
  <Application>Microsoft Office PowerPoint</Application>
  <PresentationFormat>Экран (4:3)</PresentationFormat>
  <Paragraphs>690</Paragraphs>
  <Slides>46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51" baseType="lpstr">
      <vt:lpstr>Мультипрофильный комплекс – «Пресненский» 2</vt:lpstr>
      <vt:lpstr>Изящная</vt:lpstr>
      <vt:lpstr>Педсовет 27.08.15</vt:lpstr>
      <vt:lpstr>1_Изящная</vt:lpstr>
      <vt:lpstr>Диаграмма</vt:lpstr>
      <vt:lpstr>Педагогический совет 28 августа 2015 года</vt:lpstr>
      <vt:lpstr>Презентация PowerPoint</vt:lpstr>
      <vt:lpstr>Перспективы обеспечения гарантий высокого уровня и качества образования в  ГБОУ Школа № 2048 на 2015 – 2016 учебный год</vt:lpstr>
      <vt:lpstr>     Совершенствование отношений в сфере образования между участниками образовательного процесса с целью успешной реализации ФГОС</vt:lpstr>
      <vt:lpstr>Целевые индикаторы качества </vt:lpstr>
      <vt:lpstr>  Достижение дошкольниками всех возрастных категорий достаточного уровня объема, содержания и планируемых результатов программы в виде целевых ориентиров </vt:lpstr>
      <vt:lpstr>Презентация PowerPoint</vt:lpstr>
      <vt:lpstr>Презентация PowerPoint</vt:lpstr>
      <vt:lpstr>Планируемые показатели посещаемости</vt:lpstr>
      <vt:lpstr>Комплектование первых классов </vt:lpstr>
      <vt:lpstr>Аттестация педагогических кадров</vt:lpstr>
      <vt:lpstr>Условия достижения целевых ориентиров</vt:lpstr>
      <vt:lpstr>Презентация PowerPoint</vt:lpstr>
      <vt:lpstr>Модель организации дополнительных услуг</vt:lpstr>
      <vt:lpstr>Направления дополнительного образования</vt:lpstr>
      <vt:lpstr>Примерный набор дополнительных услуг для воспитанников дошкольного отделения</vt:lpstr>
      <vt:lpstr>Примерный набор дополнительных услуг для воспитанников дошкольного отделения</vt:lpstr>
      <vt:lpstr>Презентация PowerPoint</vt:lpstr>
      <vt:lpstr>Результаты ГИА - 9 2015</vt:lpstr>
      <vt:lpstr>Результаты ЕГЭ 2015</vt:lpstr>
      <vt:lpstr>Презентация PowerPoint</vt:lpstr>
      <vt:lpstr>Диагностики 4 и 7 классов</vt:lpstr>
      <vt:lpstr>критерии Рейтинга</vt:lpstr>
      <vt:lpstr>Презентация PowerPoint</vt:lpstr>
      <vt:lpstr>Презентация PowerPoint</vt:lpstr>
      <vt:lpstr>Рейтинг</vt:lpstr>
      <vt:lpstr>Презентация PowerPoint</vt:lpstr>
      <vt:lpstr>Презентация PowerPoint</vt:lpstr>
      <vt:lpstr>«Ахиллес никогда не догонит черепаху» (парадокс Зенона)</vt:lpstr>
      <vt:lpstr>1. А черепаха может ли догнать Ахиллеса? </vt:lpstr>
      <vt:lpstr>2. А нужно ли черепахе догонять Ахиллеса? </vt:lpstr>
      <vt:lpstr>При выборе стратегии развития не стоит использовать депрессивную идеологию вечно догоняющего отстающего!!!</vt:lpstr>
      <vt:lpstr>Цель: Объединение ресурсов  ГБОУ Школы № 2048 и Мультипрофильного образовательного комплекса «Пресненский» Школа № 1240 – есть действительное создание необходимых условий и расширение возможностей получения качественного образования обучающимися и воспитанниками, повышение качества жизни жителей Пресненского района (реализации Государственной программы города Москвы на 2012–2016 гг. «Развитие образования города Москвы («Столичное образование»)» и Концепции Федеральной целевой программы развития образования на 2016 - 2020 годы).</vt:lpstr>
      <vt:lpstr>Мультипрофильный комплекс – «Пресненский» Что это?</vt:lpstr>
      <vt:lpstr>Средняя заработная плата. </vt:lpstr>
      <vt:lpstr>Соотношение количества педагогических работников и контингента. </vt:lpstr>
      <vt:lpstr>Качество образования и достижения педагогического коллектива  мультипрофильного комплекса</vt:lpstr>
      <vt:lpstr> Причины вступления в комплекс.  Условия и возможности </vt:lpstr>
      <vt:lpstr> Почему Мультипрофильный образовательный комплекс «Пресненский»?</vt:lpstr>
      <vt:lpstr>Предполагаемые результаты и преимущества вступления в мультипрофильный образовательный комплекс «Пресненский»</vt:lpstr>
      <vt:lpstr>Презентация PowerPoint</vt:lpstr>
      <vt:lpstr>Управление рисками, минимизация</vt:lpstr>
      <vt:lpstr>Управление рисками, минимизация</vt:lpstr>
      <vt:lpstr>Презентация PowerPoint</vt:lpstr>
      <vt:lpstr>Проект решения Педагогического Совета  от 28.08.2015г. № 1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 28 августа 2015 года</dc:title>
  <dc:creator>111</dc:creator>
  <cp:lastModifiedBy>user</cp:lastModifiedBy>
  <cp:revision>6</cp:revision>
  <dcterms:created xsi:type="dcterms:W3CDTF">2015-08-27T22:59:08Z</dcterms:created>
  <dcterms:modified xsi:type="dcterms:W3CDTF">2015-11-25T13:21:13Z</dcterms:modified>
</cp:coreProperties>
</file>