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  <p:sldMasterId id="2147483734" r:id="rId4"/>
    <p:sldMasterId id="2147483746" r:id="rId5"/>
  </p:sldMasterIdLst>
  <p:notesMasterIdLst>
    <p:notesMasterId r:id="rId19"/>
  </p:notesMasterIdLst>
  <p:sldIdLst>
    <p:sldId id="256" r:id="rId6"/>
    <p:sldId id="268" r:id="rId7"/>
    <p:sldId id="272" r:id="rId8"/>
    <p:sldId id="271" r:id="rId9"/>
    <p:sldId id="274" r:id="rId10"/>
    <p:sldId id="273" r:id="rId11"/>
    <p:sldId id="258" r:id="rId12"/>
    <p:sldId id="260" r:id="rId13"/>
    <p:sldId id="261" r:id="rId14"/>
    <p:sldId id="265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64CA5-9CC0-41F5-B702-EA224770CE2E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C89C2-2C44-4195-96BF-BC811AE18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5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13BC2A18-A641-4FB5-A142-1BC4B6E2D95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3409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0D620-1719-4602-8A4F-D5CF62127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069E-C997-479F-BAC6-95BFA1400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B6A2-D8AD-45ED-A381-88887E734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E87B7-54C0-4C8B-AA6B-3A65A6C3CD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61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A09C4-1314-4B6F-8BB2-0CE410C47F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61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B140B-1329-4976-AD7D-214091475B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24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14049-BCB2-46B1-8E5E-2B1C3940AA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515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CAA8A-43C2-4D1A-B3BC-04F7F91EAA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632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67417-9727-4BEC-907B-9CC3A29A45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82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0C4FA-2E18-403E-8705-64A217AD1D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958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618A3-E351-478B-82BB-CD0D7406CA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51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CEC94-FB39-4BA0-9584-023D69FE4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B1C17-E338-4742-96FF-FBB2FCEC1A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0413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B9CF2-6105-493B-B469-C2D93E97FA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3940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E5D13-ADB3-457B-AD1E-47C0B68961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798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E87B7-54C0-4C8B-AA6B-3A65A6C3CD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668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A09C4-1314-4B6F-8BB2-0CE410C47F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759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B140B-1329-4976-AD7D-214091475B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5920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14049-BCB2-46B1-8E5E-2B1C3940AA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822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CAA8A-43C2-4D1A-B3BC-04F7F91EAA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1697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67417-9727-4BEC-907B-9CC3A29A45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163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0C4FA-2E18-403E-8705-64A217AD1D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18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DD40A-D712-41D8-AB65-AC98AD556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618A3-E351-478B-82BB-CD0D7406CA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99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B1C17-E338-4742-96FF-FBB2FCEC1A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853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B9CF2-6105-493B-B469-C2D93E97FA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026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E5D13-ADB3-457B-AD1E-47C0B68961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374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E87B7-54C0-4C8B-AA6B-3A65A6C3CD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5582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A09C4-1314-4B6F-8BB2-0CE410C47F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045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B140B-1329-4976-AD7D-214091475B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003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14049-BCB2-46B1-8E5E-2B1C3940AA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968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CAA8A-43C2-4D1A-B3BC-04F7F91EAA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362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67417-9727-4BEC-907B-9CC3A29A45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359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2101D-4A15-4089-9557-D79E4825A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0C4FA-2E18-403E-8705-64A217AD1D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0088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618A3-E351-478B-82BB-CD0D7406CA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362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B1C17-E338-4742-96FF-FBB2FCEC1A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7410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B9CF2-6105-493B-B469-C2D93E97FA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956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E5D13-ADB3-457B-AD1E-47C0B68961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190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E87B7-54C0-4C8B-AA6B-3A65A6C3CD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0066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A09C4-1314-4B6F-8BB2-0CE410C47F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183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B140B-1329-4976-AD7D-214091475B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936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14049-BCB2-46B1-8E5E-2B1C3940AA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1533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CAA8A-43C2-4D1A-B3BC-04F7F91EAA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0F11-6F07-4FD3-A980-CB1F68410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67417-9727-4BEC-907B-9CC3A29A45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3281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0C4FA-2E18-403E-8705-64A217AD1D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523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618A3-E351-478B-82BB-CD0D7406CA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583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B1C17-E338-4742-96FF-FBB2FCEC1A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6479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B9CF2-6105-493B-B469-C2D93E97FA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0967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E5D13-ADB3-457B-AD1E-47C0B68961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40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E360-E863-455F-99F2-E34F163ED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E19A-FD75-46EA-8BD4-40629071B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8CA0-DB78-4478-8F26-E203307B9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0F40-03FE-4C96-9A3F-9180F8C71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29C55EC-DDED-4476-AD61-DEC1BD822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27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27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27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</a:pPr>
            <a:fld id="{3D61769A-15AF-4634-B570-EAB567B82C4C}" type="slidenum">
              <a:rPr lang="ru-RU" altLang="ru-RU" smtClean="0"/>
              <a:pPr defTabSz="407526" hangingPunct="0">
                <a:buClr>
                  <a:srgbClr val="000000"/>
                </a:buClr>
                <a:buSzPct val="100000"/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7942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3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40">
          <a:solidFill>
            <a:srgbClr val="000000"/>
          </a:solidFill>
          <a:latin typeface="+mn-lt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177">
          <a:solidFill>
            <a:srgbClr val="000000"/>
          </a:solidFill>
          <a:latin typeface="+mn-lt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14">
          <a:solidFill>
            <a:srgbClr val="000000"/>
          </a:solidFill>
          <a:latin typeface="+mn-lt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14">
          <a:solidFill>
            <a:srgbClr val="000000"/>
          </a:solidFill>
          <a:latin typeface="+mn-lt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27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27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27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</a:pPr>
            <a:fld id="{3D61769A-15AF-4634-B570-EAB567B82C4C}" type="slidenum">
              <a:rPr lang="ru-RU" altLang="ru-RU" smtClean="0"/>
              <a:pPr defTabSz="407526" hangingPunct="0">
                <a:buClr>
                  <a:srgbClr val="000000"/>
                </a:buClr>
                <a:buSzPct val="100000"/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2804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3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40">
          <a:solidFill>
            <a:srgbClr val="000000"/>
          </a:solidFill>
          <a:latin typeface="+mn-lt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177">
          <a:solidFill>
            <a:srgbClr val="000000"/>
          </a:solidFill>
          <a:latin typeface="+mn-lt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14">
          <a:solidFill>
            <a:srgbClr val="000000"/>
          </a:solidFill>
          <a:latin typeface="+mn-lt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14">
          <a:solidFill>
            <a:srgbClr val="000000"/>
          </a:solidFill>
          <a:latin typeface="+mn-lt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27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27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27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</a:pPr>
            <a:fld id="{3D61769A-15AF-4634-B570-EAB567B82C4C}" type="slidenum">
              <a:rPr lang="ru-RU" altLang="ru-RU" smtClean="0"/>
              <a:pPr defTabSz="407526" hangingPunct="0">
                <a:buClr>
                  <a:srgbClr val="000000"/>
                </a:buClr>
                <a:buSzPct val="100000"/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5278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3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40">
          <a:solidFill>
            <a:srgbClr val="000000"/>
          </a:solidFill>
          <a:latin typeface="+mn-lt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177">
          <a:solidFill>
            <a:srgbClr val="000000"/>
          </a:solidFill>
          <a:latin typeface="+mn-lt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14">
          <a:solidFill>
            <a:srgbClr val="000000"/>
          </a:solidFill>
          <a:latin typeface="+mn-lt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14">
          <a:solidFill>
            <a:srgbClr val="000000"/>
          </a:solidFill>
          <a:latin typeface="+mn-lt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27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27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27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26" hangingPunct="0">
              <a:buClr>
                <a:srgbClr val="000000"/>
              </a:buClr>
              <a:buSzPct val="100000"/>
            </a:pPr>
            <a:fld id="{3D61769A-15AF-4634-B570-EAB567B82C4C}" type="slidenum">
              <a:rPr lang="ru-RU" altLang="ru-RU" smtClean="0"/>
              <a:pPr defTabSz="407526" hangingPunct="0">
                <a:buClr>
                  <a:srgbClr val="000000"/>
                </a:buClr>
                <a:buSzPct val="100000"/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6607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3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40">
          <a:solidFill>
            <a:srgbClr val="000000"/>
          </a:solidFill>
          <a:latin typeface="+mn-lt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177">
          <a:solidFill>
            <a:srgbClr val="000000"/>
          </a:solidFill>
          <a:latin typeface="+mn-lt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14">
          <a:solidFill>
            <a:srgbClr val="000000"/>
          </a:solidFill>
          <a:latin typeface="+mn-lt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14">
          <a:solidFill>
            <a:srgbClr val="000000"/>
          </a:solidFill>
          <a:latin typeface="+mn-lt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gu.mos.ru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-kabina2010.narod.ru/IMG_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ЗНАКОМСТВО И ПОЛЕЗНАЯ ИНФОРМАЦИЯ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4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ГБОУ СОШ № 2048 ЦАО г.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990600"/>
            <a:ext cx="5029200" cy="841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Физкультурная форма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63" y="3756546"/>
            <a:ext cx="4343400" cy="28956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19201" y="399884"/>
            <a:ext cx="5562600" cy="590716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defRPr/>
            </a:pPr>
            <a:r>
              <a:rPr lang="ru-RU" b="1" u="sng" smtClean="0">
                <a:solidFill>
                  <a:srgbClr val="0070C0"/>
                </a:solidFill>
              </a:rPr>
              <a:t>Внешний вид</a:t>
            </a:r>
            <a:endParaRPr lang="ru-RU" sz="3200" dirty="0">
              <a:solidFill>
                <a:srgbClr val="008080"/>
              </a:solidFill>
            </a:endParaRPr>
          </a:p>
        </p:txBody>
      </p:sp>
      <p:pic>
        <p:nvPicPr>
          <p:cNvPr id="2050" name="Picture 2" descr="http://900igr.net/datai/fizkultura/Tekhnika-bezopasnosti/0012-012-Trebovanija-bezopasnosti-vo-vremja-zanjatij-podvizhnymi-igrami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191000" cy="27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i="1" u="sng" dirty="0" smtClean="0">
                <a:solidFill>
                  <a:srgbClr val="0070C0"/>
                </a:solidFill>
                <a:latin typeface="Arial Black" pitchFamily="34" charset="0"/>
              </a:rPr>
              <a:t>Финансы:</a:t>
            </a:r>
            <a:endParaRPr lang="ru-RU" b="1" i="1" u="sng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9600" cy="472440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00B050"/>
                </a:solidFill>
              </a:rPr>
              <a:t>Бесплатно:</a:t>
            </a:r>
          </a:p>
          <a:p>
            <a:pPr eaLnBrk="1" hangingPunct="1"/>
            <a:r>
              <a:rPr lang="ru-RU" dirty="0" smtClean="0"/>
              <a:t>Обучение </a:t>
            </a:r>
          </a:p>
          <a:p>
            <a:pPr eaLnBrk="1" hangingPunct="1"/>
            <a:r>
              <a:rPr lang="ru-RU" dirty="0" smtClean="0"/>
              <a:t>Учебники </a:t>
            </a: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Завтрак</a:t>
            </a:r>
            <a:endParaRPr 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dirty="0" smtClean="0"/>
              <a:t>Внеурочная деятельность (частично)</a:t>
            </a:r>
            <a:endParaRPr lang="ru-RU" dirty="0" smtClean="0"/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</a:rPr>
              <a:t>Платно:</a:t>
            </a:r>
          </a:p>
          <a:p>
            <a:pPr eaLnBrk="1" hangingPunct="1"/>
            <a:r>
              <a:rPr lang="ru-RU" dirty="0" smtClean="0"/>
              <a:t>Рабочие </a:t>
            </a:r>
            <a:r>
              <a:rPr lang="ru-RU" dirty="0" smtClean="0"/>
              <a:t>тетради</a:t>
            </a:r>
          </a:p>
          <a:p>
            <a:pPr eaLnBrk="1" hangingPunct="1"/>
            <a:r>
              <a:rPr lang="ru-RU" dirty="0" smtClean="0"/>
              <a:t>Обеды</a:t>
            </a:r>
          </a:p>
          <a:p>
            <a:pPr eaLnBrk="1" hangingPunct="1"/>
            <a:r>
              <a:rPr lang="ru-RU" dirty="0" smtClean="0"/>
              <a:t>Дополнительное образование</a:t>
            </a:r>
            <a:endParaRPr lang="ru-RU" dirty="0" smtClean="0"/>
          </a:p>
          <a:p>
            <a:pPr marL="0" indent="0"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u="sng" dirty="0" smtClean="0">
                <a:solidFill>
                  <a:srgbClr val="0070C0"/>
                </a:solidFill>
                <a:latin typeface="Arial Black" pitchFamily="34" charset="0"/>
              </a:rPr>
              <a:t>Регистрация в 1 класс:</a:t>
            </a:r>
            <a:endParaRPr lang="ru-RU" b="1" u="sng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91000" cy="5638800"/>
          </a:xfrm>
        </p:spPr>
        <p:txBody>
          <a:bodyPr/>
          <a:lstStyle/>
          <a:p>
            <a:pPr eaLnBrk="1" hangingPunct="1"/>
            <a:r>
              <a:rPr lang="ru-RU" sz="2000" b="1" u="sng" dirty="0" smtClean="0">
                <a:solidFill>
                  <a:srgbClr val="008080"/>
                </a:solidFill>
              </a:rPr>
              <a:t>Самостоятельно</a:t>
            </a:r>
            <a:r>
              <a:rPr lang="ru-RU" sz="2000" dirty="0" smtClean="0"/>
              <a:t> на Портале государственных услуг города Москвы, размещенном в информационно-телекоммуникационной сети «Интернет» по адресу </a:t>
            </a:r>
            <a:r>
              <a:rPr lang="ru-RU" sz="2000" b="1" dirty="0" smtClean="0">
                <a:solidFill>
                  <a:srgbClr val="FF0000"/>
                </a:solidFill>
              </a:rPr>
              <a:t>http://pgu.mos.ru </a:t>
            </a:r>
            <a:r>
              <a:rPr lang="ru-RU" sz="2000" dirty="0" smtClean="0"/>
              <a:t>(далее – Портал); заявитель должен быть авторизован средствами Портала. Подача заявлений от неавторизованных посетителей не предусматривается. Заявление автоматически регистрируется, при условии полного и корректного заполнения предложенных форм. 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7412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990600"/>
            <a:ext cx="4724400" cy="5715000"/>
          </a:xfrm>
        </p:spPr>
        <p:txBody>
          <a:bodyPr/>
          <a:lstStyle/>
          <a:p>
            <a:pPr eaLnBrk="1" hangingPunct="1"/>
            <a:r>
              <a:rPr lang="ru-RU" sz="2000" b="1" u="sng" dirty="0" smtClean="0">
                <a:solidFill>
                  <a:srgbClr val="FF0000"/>
                </a:solidFill>
              </a:rPr>
              <a:t>Не самостоятельно </a:t>
            </a:r>
            <a:r>
              <a:rPr lang="ru-RU" sz="2000" dirty="0" smtClean="0"/>
              <a:t>заявитель может обратиться в ОСИП, расположенный в любом административном округе города Москвы. </a:t>
            </a:r>
          </a:p>
          <a:p>
            <a:pPr eaLnBrk="1" hangingPunct="1"/>
            <a:r>
              <a:rPr lang="ru-RU" sz="2000" dirty="0" smtClean="0"/>
              <a:t>Регистрация в ОСИП (ЦАО): по раб. дням 10.00 -18.00 </a:t>
            </a:r>
            <a:r>
              <a:rPr lang="ru-RU" sz="2000" dirty="0" smtClean="0"/>
              <a:t>(Пресненский вал, д 1)</a:t>
            </a:r>
            <a:endParaRPr lang="ru-RU" sz="2000" dirty="0"/>
          </a:p>
          <a:p>
            <a:pPr eaLnBrk="1" hangingPunct="1"/>
            <a:r>
              <a:rPr lang="ru-RU" sz="2000" dirty="0" smtClean="0"/>
              <a:t> подлинники документов: </a:t>
            </a:r>
            <a:br>
              <a:rPr lang="ru-RU" sz="2000" dirty="0" smtClean="0"/>
            </a:br>
            <a:r>
              <a:rPr lang="ru-RU" sz="2000" dirty="0" smtClean="0"/>
              <a:t>– паспорт; </a:t>
            </a:r>
            <a:br>
              <a:rPr lang="ru-RU" sz="2000" dirty="0" smtClean="0"/>
            </a:br>
            <a:r>
              <a:rPr lang="ru-RU" sz="2000" dirty="0" smtClean="0"/>
              <a:t>– свидетельство о рождении ребенка </a:t>
            </a:r>
            <a:br>
              <a:rPr lang="ru-RU" sz="2000" dirty="0" smtClean="0"/>
            </a:br>
            <a:r>
              <a:rPr lang="ru-RU" sz="2000" dirty="0" smtClean="0"/>
              <a:t>– документ, подтверждающий факт законности представительства ребенка заявителем;                                     – документ, подтверждающий факт проживания (регистрации) </a:t>
            </a:r>
            <a:br>
              <a:rPr lang="ru-RU" sz="2000" dirty="0" smtClean="0"/>
            </a:br>
            <a:r>
              <a:rPr lang="ru-RU" sz="2000" dirty="0" smtClean="0"/>
              <a:t>ребенка по указанному адресу. </a:t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2209800"/>
            <a:ext cx="7467600" cy="38862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Доп. информация про регистрацию: </a:t>
            </a:r>
            <a:r>
              <a:rPr lang="ru-RU" sz="2800" b="1" dirty="0" smtClean="0"/>
              <a:t>; </a:t>
            </a:r>
            <a:r>
              <a:rPr lang="ru-RU" sz="2800" u="sng" dirty="0">
                <a:hlinkClick r:id="rId2"/>
              </a:rPr>
              <a:t>http</a:t>
            </a:r>
            <a:r>
              <a:rPr lang="ru-RU" sz="2800" u="sng" dirty="0" smtClean="0">
                <a:hlinkClick r:id="rId2"/>
              </a:rPr>
              <a:t>://pgu.mos.ru/</a:t>
            </a:r>
            <a:r>
              <a:rPr lang="ru-RU" sz="2800" u="sng" dirty="0" smtClean="0"/>
              <a:t>  </a:t>
            </a:r>
            <a:r>
              <a:rPr lang="ru-RU" sz="2800" dirty="0"/>
              <a:t>+7 (499) </a:t>
            </a:r>
            <a:r>
              <a:rPr lang="ru-RU" sz="2800" dirty="0" smtClean="0"/>
              <a:t>790-01-45</a:t>
            </a:r>
          </a:p>
          <a:p>
            <a:pPr eaLnBrk="1" hangingPunct="1"/>
            <a:endParaRPr lang="ru-RU" sz="2800" b="1" dirty="0"/>
          </a:p>
          <a:p>
            <a:pPr eaLnBrk="1" hangingPunct="1"/>
            <a:r>
              <a:rPr lang="en-US" sz="2800" b="1" dirty="0" smtClean="0"/>
              <a:t> </a:t>
            </a:r>
            <a:endParaRPr lang="ru-RU" sz="2800" b="1" dirty="0" smtClean="0"/>
          </a:p>
          <a:p>
            <a:pPr eaLnBrk="1" hangingPunct="1"/>
            <a:r>
              <a:rPr lang="ru-RU" sz="2800" b="1" dirty="0" smtClean="0"/>
              <a:t>Наш сайт:  </a:t>
            </a:r>
            <a:r>
              <a:rPr lang="en-US" sz="2800" b="1" dirty="0" smtClean="0">
                <a:solidFill>
                  <a:srgbClr val="C00000"/>
                </a:solidFill>
              </a:rPr>
              <a:t>http://schc2048.mskobr.ru/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55681" y="200126"/>
            <a:ext cx="6138720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sz="2540" b="1">
                <a:solidFill>
                  <a:srgbClr val="000000"/>
                </a:solidFill>
                <a:latin typeface="Arial" panose="020B0604020202020204" pitchFamily="34" charset="0"/>
              </a:rPr>
              <a:t>Уважаемые родители!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70081" y="1065788"/>
            <a:ext cx="3919680" cy="19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sz="1814" b="1" dirty="0">
                <a:solidFill>
                  <a:srgbClr val="CCCCFF"/>
                </a:solidFill>
                <a:latin typeface="Arial" panose="020B0604020202020204" pitchFamily="34" charset="0"/>
              </a:rPr>
              <a:t>С 1 сентября 2011 года все образовательные учреждения России перешли на новый Федеральный государственный образовательный стандарт начального общего образования (ФГОС НОО).</a:t>
            </a:r>
            <a:r>
              <a:rPr lang="ru-RU" altLang="ru-RU" sz="2177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728052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881" y="294121"/>
            <a:ext cx="8291520" cy="718560"/>
          </a:xfrm>
          <a:solidFill>
            <a:srgbClr val="FFFF99"/>
          </a:solidFill>
        </p:spPr>
        <p:txBody>
          <a:bodyPr/>
          <a:lstStyle/>
          <a:p>
            <a:pPr eaLnBrk="1"/>
            <a:r>
              <a:rPr lang="ru-RU" altLang="ru-RU" sz="2903" b="1">
                <a:solidFill>
                  <a:srgbClr val="003399"/>
                </a:solidFill>
              </a:rPr>
              <a:t>Что является отличительной особенностью нового Стандарта?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339561"/>
            <a:ext cx="8226720" cy="4920480"/>
          </a:xfrm>
        </p:spPr>
        <p:txBody>
          <a:bodyPr/>
          <a:lstStyle/>
          <a:p>
            <a:pPr eaLnBrk="1">
              <a:lnSpc>
                <a:spcPct val="73000"/>
              </a:lnSpc>
              <a:buFont typeface="Times New Roman" pitchFamily="18" charset="0"/>
              <a:buNone/>
            </a:pPr>
            <a:endParaRPr lang="ru-RU" altLang="ru-RU" sz="1451"/>
          </a:p>
          <a:p>
            <a:pPr algn="just" eaLnBrk="1">
              <a:lnSpc>
                <a:spcPct val="73000"/>
              </a:lnSpc>
              <a:buFont typeface="Wingdings" panose="05000000000000000000" pitchFamily="2" charset="2"/>
              <a:buChar char="ü"/>
            </a:pPr>
            <a:r>
              <a:rPr lang="ru-RU" altLang="ru-RU" sz="2177" b="1"/>
              <a:t>Меняется метод обучения (получаю знания, когда делаю);</a:t>
            </a:r>
          </a:p>
          <a:p>
            <a:pPr algn="just" eaLnBrk="1">
              <a:lnSpc>
                <a:spcPct val="73000"/>
              </a:lnSpc>
              <a:buFont typeface="Wingdings" panose="05000000000000000000" pitchFamily="2" charset="2"/>
              <a:buChar char="ü"/>
            </a:pPr>
            <a:r>
              <a:rPr lang="ru-RU" altLang="ru-RU" sz="2177" b="1"/>
              <a:t>Меняется подход к оценке результатов обучения (оцениваются не только знания, умения и навыки, но и, личностные результаты). </a:t>
            </a:r>
          </a:p>
          <a:p>
            <a:pPr algn="just" eaLnBrk="1">
              <a:lnSpc>
                <a:spcPct val="73000"/>
              </a:lnSpc>
              <a:buFont typeface="Wingdings" panose="05000000000000000000" pitchFamily="2" charset="2"/>
              <a:buChar char="ü"/>
            </a:pPr>
            <a:r>
              <a:rPr lang="ru-RU" altLang="ru-RU" sz="2177" b="1"/>
              <a:t>Меняется система аттестации учителей (оценивается качество управления учебной деятельностью учащихся); </a:t>
            </a:r>
          </a:p>
          <a:p>
            <a:pPr algn="just" eaLnBrk="1">
              <a:lnSpc>
                <a:spcPct val="73000"/>
              </a:lnSpc>
              <a:buFont typeface="Wingdings" panose="05000000000000000000" pitchFamily="2" charset="2"/>
              <a:buChar char="ü"/>
            </a:pPr>
            <a:r>
              <a:rPr lang="ru-RU" altLang="ru-RU" sz="2177" b="1"/>
              <a:t>Меняется система аттестации школ (оценивается качество организации перехода школы к реализации ФГОС НОО).</a:t>
            </a:r>
          </a:p>
          <a:p>
            <a:pPr algn="just" eaLnBrk="1">
              <a:lnSpc>
                <a:spcPct val="73000"/>
              </a:lnSpc>
              <a:buFont typeface="Wingdings" panose="05000000000000000000" pitchFamily="2" charset="2"/>
              <a:buNone/>
            </a:pPr>
            <a:endParaRPr lang="ru-RU" altLang="ru-RU" sz="2177" b="1"/>
          </a:p>
          <a:p>
            <a:pPr algn="ctr" eaLnBrk="1">
              <a:lnSpc>
                <a:spcPct val="73000"/>
              </a:lnSpc>
              <a:buFont typeface="Times New Roman" pitchFamily="18" charset="0"/>
              <a:buNone/>
            </a:pPr>
            <a:r>
              <a:rPr lang="ru-RU" altLang="ru-RU" sz="2177" b="1">
                <a:solidFill>
                  <a:srgbClr val="FF0000"/>
                </a:solidFill>
              </a:rPr>
              <a:t>Целью становятся не только знания, </a:t>
            </a:r>
          </a:p>
          <a:p>
            <a:pPr algn="ctr" eaLnBrk="1">
              <a:lnSpc>
                <a:spcPct val="73000"/>
              </a:lnSpc>
              <a:buFont typeface="Times New Roman" pitchFamily="18" charset="0"/>
              <a:buNone/>
            </a:pPr>
            <a:r>
              <a:rPr lang="ru-RU" altLang="ru-RU" sz="2177" b="1">
                <a:solidFill>
                  <a:srgbClr val="FF0000"/>
                </a:solidFill>
              </a:rPr>
              <a:t>но и  умение их добывать и ими пользоваться.</a:t>
            </a:r>
          </a:p>
        </p:txBody>
      </p:sp>
    </p:spTree>
    <p:extLst>
      <p:ext uri="{BB962C8B-B14F-4D97-AF65-F5344CB8AC3E}">
        <p14:creationId xmlns:p14="http://schemas.microsoft.com/office/powerpoint/2010/main" val="23153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58921"/>
            <a:ext cx="8226720" cy="522720"/>
          </a:xfrm>
          <a:solidFill>
            <a:srgbClr val="FFFF99"/>
          </a:solidFill>
        </p:spPr>
        <p:txBody>
          <a:bodyPr/>
          <a:lstStyle/>
          <a:p>
            <a:pPr eaLnBrk="1"/>
            <a:r>
              <a:rPr lang="ru-RU" altLang="ru-RU" sz="2903" b="1">
                <a:solidFill>
                  <a:srgbClr val="FF0000"/>
                </a:solidFill>
              </a:rPr>
              <a:t>Что такое проектный метод обучения?</a:t>
            </a:r>
            <a:endParaRPr lang="ru-RU" altLang="ru-RU" sz="2903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641" y="1012681"/>
            <a:ext cx="8622720" cy="5421600"/>
          </a:xfrm>
        </p:spPr>
        <p:txBody>
          <a:bodyPr/>
          <a:lstStyle/>
          <a:p>
            <a:pPr marL="0" indent="0" algn="just" eaLnBrk="1">
              <a:lnSpc>
                <a:spcPct val="73000"/>
              </a:lnSpc>
              <a:buNone/>
            </a:pPr>
            <a:r>
              <a:rPr lang="ru-RU" altLang="ru-RU" sz="2540"/>
              <a:t>В</a:t>
            </a:r>
            <a:r>
              <a:rPr lang="ru-RU" altLang="ru-RU" sz="2177"/>
              <a:t> </a:t>
            </a:r>
            <a:r>
              <a:rPr lang="ru-RU" altLang="ru-RU" sz="2540"/>
              <a:t>современной школе широко применяется </a:t>
            </a:r>
            <a:r>
              <a:rPr lang="ru-RU" altLang="ru-RU" sz="2540" b="1">
                <a:solidFill>
                  <a:schemeClr val="accent1"/>
                </a:solidFill>
              </a:rPr>
              <a:t>метод проекта</a:t>
            </a:r>
            <a:r>
              <a:rPr lang="ru-RU" altLang="ru-RU" sz="2540"/>
              <a:t>. В его основу положена идея: «учусь и познаю». Т.е, что получается при решении той или иной практически или теоретически задачи:</a:t>
            </a:r>
            <a:endParaRPr lang="ru-RU" altLang="ru-RU" sz="2540" b="1"/>
          </a:p>
          <a:p>
            <a:pPr marL="162723" lvl="1" indent="0" algn="just" eaLnBrk="1">
              <a:lnSpc>
                <a:spcPct val="73000"/>
              </a:lnSpc>
              <a:buFont typeface="Wingdings" panose="05000000000000000000" pitchFamily="2" charset="2"/>
              <a:buChar char="ü"/>
            </a:pPr>
            <a:r>
              <a:rPr lang="ru-RU" altLang="ru-RU" b="1" smtClean="0"/>
              <a:t>внешний результат</a:t>
            </a:r>
            <a:r>
              <a:rPr lang="ru-RU" altLang="ru-RU" smtClean="0"/>
              <a:t> можно увидеть, осмыслить, применить в реальной практической деятельности.</a:t>
            </a:r>
            <a:endParaRPr lang="ru-RU" altLang="ru-RU" b="1" smtClean="0"/>
          </a:p>
          <a:p>
            <a:pPr marL="162723" lvl="1" indent="0" algn="just" eaLnBrk="1">
              <a:lnSpc>
                <a:spcPct val="73000"/>
              </a:lnSpc>
              <a:buFont typeface="Wingdings" panose="05000000000000000000" pitchFamily="2" charset="2"/>
              <a:buChar char="ü"/>
            </a:pPr>
            <a:r>
              <a:rPr lang="ru-RU" altLang="ru-RU" b="1" smtClean="0"/>
              <a:t>внутренний результат</a:t>
            </a:r>
            <a:r>
              <a:rPr lang="ru-RU" altLang="ru-RU" smtClean="0"/>
              <a:t> – опыт деятельности – становится бесценным достоянием учащегося, соединяя в себе знания и умения.</a:t>
            </a:r>
          </a:p>
          <a:p>
            <a:pPr marL="0" indent="0" algn="just" eaLnBrk="1">
              <a:lnSpc>
                <a:spcPct val="73000"/>
              </a:lnSpc>
              <a:buNone/>
            </a:pPr>
            <a:r>
              <a:rPr lang="ru-RU" altLang="ru-RU" sz="2540"/>
              <a:t>     В 1-ом классе реализуется цикл проектов, участвуя в которых,  дети знакомятся друг с другом, обмениваются информацией о себе, о школе, о своих интересах и увлечениях. Это проекты:</a:t>
            </a:r>
          </a:p>
          <a:p>
            <a:pPr marL="0" indent="0" algn="just" eaLnBrk="1">
              <a:lnSpc>
                <a:spcPct val="73000"/>
              </a:lnSpc>
              <a:buFont typeface="Wingdings" panose="05000000000000000000" pitchFamily="2" charset="2"/>
              <a:buChar char="ü"/>
            </a:pPr>
            <a:r>
              <a:rPr lang="ru-RU" altLang="ru-RU" sz="2540"/>
              <a:t> </a:t>
            </a:r>
            <a:r>
              <a:rPr lang="ru-RU" altLang="ru-RU" sz="2177" b="1">
                <a:solidFill>
                  <a:schemeClr val="accent2"/>
                </a:solidFill>
              </a:rPr>
              <a:t>«Я и мое имя», </a:t>
            </a:r>
          </a:p>
          <a:p>
            <a:pPr marL="0" indent="0" algn="just" eaLnBrk="1">
              <a:lnSpc>
                <a:spcPct val="73000"/>
              </a:lnSpc>
              <a:buFont typeface="Wingdings" panose="05000000000000000000" pitchFamily="2" charset="2"/>
              <a:buChar char="ü"/>
            </a:pPr>
            <a:r>
              <a:rPr lang="ru-RU" altLang="ru-RU" sz="2177" b="1">
                <a:solidFill>
                  <a:schemeClr val="accent2"/>
                </a:solidFill>
              </a:rPr>
              <a:t>  «Моя семья», </a:t>
            </a:r>
          </a:p>
          <a:p>
            <a:pPr marL="0" indent="0" algn="just" eaLnBrk="1">
              <a:lnSpc>
                <a:spcPct val="73000"/>
              </a:lnSpc>
              <a:buFont typeface="Wingdings" panose="05000000000000000000" pitchFamily="2" charset="2"/>
              <a:buChar char="ü"/>
            </a:pPr>
            <a:r>
              <a:rPr lang="ru-RU" altLang="ru-RU" sz="2177" b="1">
                <a:solidFill>
                  <a:schemeClr val="accent2"/>
                </a:solidFill>
              </a:rPr>
              <a:t>  «Моя школа». </a:t>
            </a:r>
          </a:p>
        </p:txBody>
      </p:sp>
    </p:spTree>
    <p:extLst>
      <p:ext uri="{BB962C8B-B14F-4D97-AF65-F5344CB8AC3E}">
        <p14:creationId xmlns:p14="http://schemas.microsoft.com/office/powerpoint/2010/main" val="11489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1142281"/>
            <a:ext cx="8226720" cy="1143360"/>
          </a:xfrm>
        </p:spPr>
        <p:txBody>
          <a:bodyPr/>
          <a:lstStyle/>
          <a:p>
            <a:pPr eaLnBrk="1"/>
            <a:r>
              <a:rPr lang="ru-RU" altLang="ru-RU" sz="2903" b="1">
                <a:solidFill>
                  <a:srgbClr val="003399"/>
                </a:solidFill>
              </a:rPr>
              <a:t>Что такое информационно-образовательная среда (ИС)?</a:t>
            </a:r>
            <a:r>
              <a:rPr lang="ru-RU" altLang="ru-RU" sz="2903">
                <a:solidFill>
                  <a:srgbClr val="003399"/>
                </a:solidFill>
              </a:rPr>
              <a:t/>
            </a:r>
            <a:br>
              <a:rPr lang="ru-RU" altLang="ru-RU" sz="2903">
                <a:solidFill>
                  <a:srgbClr val="003399"/>
                </a:solidFill>
              </a:rPr>
            </a:br>
            <a:endParaRPr lang="ru-RU" altLang="ru-RU" sz="2903">
              <a:solidFill>
                <a:srgbClr val="00339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2383561"/>
            <a:ext cx="8226720" cy="3745440"/>
          </a:xfrm>
        </p:spPr>
        <p:txBody>
          <a:bodyPr/>
          <a:lstStyle/>
          <a:p>
            <a:pPr marL="0" indent="0" algn="just" eaLnBrk="1">
              <a:buNone/>
            </a:pPr>
            <a:r>
              <a:rPr lang="ru-RU" altLang="ru-RU" smtClean="0"/>
              <a:t>Через ИС учащиеся имеют </a:t>
            </a:r>
            <a:r>
              <a:rPr lang="ru-RU" altLang="ru-RU" smtClean="0">
                <a:solidFill>
                  <a:srgbClr val="FF0000"/>
                </a:solidFill>
              </a:rPr>
              <a:t>контролируемый</a:t>
            </a:r>
            <a:r>
              <a:rPr lang="ru-RU" altLang="ru-RU" smtClean="0"/>
              <a:t> доступ к образовательным ресурсам и Интернету, могут взаимодействовать дистанционно, в том числе и во внеурочное время. Родители </a:t>
            </a:r>
            <a:r>
              <a:rPr lang="ru-RU" altLang="ru-RU" smtClean="0">
                <a:solidFill>
                  <a:srgbClr val="FF0000"/>
                </a:solidFill>
              </a:rPr>
              <a:t>должны иметь возможность</a:t>
            </a:r>
            <a:r>
              <a:rPr lang="ru-RU" altLang="ru-RU" smtClean="0"/>
              <a:t> видеть в информационной среде результаты обучения своих детей и оценку учителя (например, через электронный журнал). </a:t>
            </a:r>
          </a:p>
        </p:txBody>
      </p:sp>
    </p:spTree>
    <p:extLst>
      <p:ext uri="{BB962C8B-B14F-4D97-AF65-F5344CB8AC3E}">
        <p14:creationId xmlns:p14="http://schemas.microsoft.com/office/powerpoint/2010/main" val="37669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721" y="294120"/>
            <a:ext cx="8226720" cy="783360"/>
          </a:xfrm>
          <a:solidFill>
            <a:srgbClr val="FFFF99"/>
          </a:solidFill>
        </p:spPr>
        <p:txBody>
          <a:bodyPr/>
          <a:lstStyle/>
          <a:p>
            <a:pPr eaLnBrk="1"/>
            <a:r>
              <a:rPr lang="ru-RU" altLang="ru-RU" sz="2903" b="1">
                <a:solidFill>
                  <a:srgbClr val="003399"/>
                </a:solidFill>
              </a:rPr>
              <a:t>Что такое внеурочная деятельность, каковы ее особенности 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404361"/>
            <a:ext cx="8426880" cy="391824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Font typeface="Wingdings" panose="05000000000000000000" pitchFamily="2" charset="2"/>
              <a:buChar char="ü"/>
            </a:pPr>
            <a:r>
              <a:rPr lang="ru-RU" altLang="ru-RU" b="1" smtClean="0">
                <a:solidFill>
                  <a:schemeClr val="accent2"/>
                </a:solidFill>
              </a:rPr>
              <a:t>выполнение домашних заданий</a:t>
            </a:r>
          </a:p>
          <a:p>
            <a:pPr marL="0" indent="0" eaLnBrk="1">
              <a:lnSpc>
                <a:spcPct val="73000"/>
              </a:lnSpc>
              <a:buFont typeface="Wingdings" panose="05000000000000000000" pitchFamily="2" charset="2"/>
              <a:buChar char="ü"/>
            </a:pPr>
            <a:r>
              <a:rPr lang="ru-RU" altLang="ru-RU" b="1" smtClean="0">
                <a:solidFill>
                  <a:schemeClr val="accent1"/>
                </a:solidFill>
              </a:rPr>
              <a:t>индивидуальные занятия специалистов</a:t>
            </a:r>
            <a:r>
              <a:rPr lang="ru-RU" altLang="ru-RU" b="1" smtClean="0"/>
              <a:t> с детьми, требующими психолого-педагогической  и коррекционной поддержки (в том числе – индивидуальные занятия по постановке устной речи, почерка и письменной речи и т.д.), </a:t>
            </a:r>
          </a:p>
          <a:p>
            <a:pPr marL="0" indent="0" eaLnBrk="1">
              <a:lnSpc>
                <a:spcPct val="73000"/>
              </a:lnSpc>
              <a:buFont typeface="Wingdings" panose="05000000000000000000" pitchFamily="2" charset="2"/>
              <a:buChar char="ü"/>
            </a:pPr>
            <a:r>
              <a:rPr lang="ru-RU" altLang="ru-RU" b="1" smtClean="0">
                <a:solidFill>
                  <a:srgbClr val="FF0066"/>
                </a:solidFill>
              </a:rPr>
              <a:t>индивидуальные и групповые консультации</a:t>
            </a:r>
            <a:r>
              <a:rPr lang="ru-RU" altLang="ru-RU" b="1" smtClean="0"/>
              <a:t> (в том числе – дистанционные) для детей различных категорий, </a:t>
            </a:r>
          </a:p>
          <a:p>
            <a:pPr marL="0" indent="0" eaLnBrk="1">
              <a:lnSpc>
                <a:spcPct val="73000"/>
              </a:lnSpc>
              <a:buFont typeface="Wingdings" panose="05000000000000000000" pitchFamily="2" charset="2"/>
              <a:buChar char="ü"/>
            </a:pPr>
            <a:r>
              <a:rPr lang="ru-RU" altLang="ru-RU" b="1" smtClean="0">
                <a:solidFill>
                  <a:srgbClr val="CC66FF"/>
                </a:solidFill>
              </a:rPr>
              <a:t>экскурсии, кружки, секции, олимпиады, соревнования, поисковые исследования</a:t>
            </a:r>
            <a:r>
              <a:rPr lang="ru-RU" altLang="ru-RU" b="1" smtClean="0"/>
              <a:t> и т.д.</a:t>
            </a:r>
          </a:p>
          <a:p>
            <a:pPr marL="0" indent="0" algn="just" eaLnBrk="1">
              <a:lnSpc>
                <a:spcPct val="73000"/>
              </a:lnSpc>
              <a:buNone/>
            </a:pPr>
            <a:r>
              <a:rPr lang="ru-RU" altLang="ru-RU" sz="726"/>
              <a:t>         </a:t>
            </a:r>
            <a:r>
              <a:rPr lang="ru-RU" altLang="ru-RU" sz="907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147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rgbClr val="0070C0"/>
                </a:solidFill>
                <a:latin typeface="Arial Black" pitchFamily="34" charset="0"/>
              </a:rPr>
              <a:t>Учебный план:</a:t>
            </a:r>
            <a:endParaRPr lang="ru-RU" b="1" i="1" u="sng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95800" cy="4724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Основные дисциплины: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Обучение грамоте (Литературное чтение)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Письмо (Русский язык)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Математика и информатика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Окружающий мир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Музыка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Изобразит. искусство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Физкультура (ритмика)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Доп. образование: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Логика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Школа развития речи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Проектная деятельность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Хореография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Спортивные секции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412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u="sng" dirty="0" smtClean="0">
                <a:solidFill>
                  <a:srgbClr val="0070C0"/>
                </a:solidFill>
                <a:latin typeface="Arial Black" pitchFamily="34" charset="0"/>
              </a:rPr>
              <a:t>Программа обучения </a:t>
            </a:r>
            <a:br>
              <a:rPr lang="ru-RU" sz="2800" b="1" i="1" u="sng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b="1" i="1" u="sng" dirty="0" smtClean="0">
                <a:solidFill>
                  <a:srgbClr val="0070C0"/>
                </a:solidFill>
                <a:latin typeface="Arial Black" pitchFamily="34" charset="0"/>
              </a:rPr>
              <a:t>(школа </a:t>
            </a:r>
            <a:r>
              <a:rPr lang="ru-RU" sz="2800" b="1" i="1" u="sng" dirty="0" err="1" smtClean="0">
                <a:solidFill>
                  <a:srgbClr val="0070C0"/>
                </a:solidFill>
                <a:latin typeface="Arial Black" pitchFamily="34" charset="0"/>
              </a:rPr>
              <a:t>россии</a:t>
            </a:r>
            <a:r>
              <a:rPr lang="ru-RU" sz="2800" b="1" i="1" u="sng" dirty="0" smtClean="0">
                <a:solidFill>
                  <a:srgbClr val="0070C0"/>
                </a:solidFill>
                <a:latin typeface="Arial Black" pitchFamily="34" charset="0"/>
              </a:rPr>
              <a:t>)</a:t>
            </a:r>
            <a:br>
              <a:rPr lang="ru-RU" sz="2800" b="1" i="1" u="sng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800" b="1" i="1" u="sng" dirty="0" smtClean="0">
                <a:solidFill>
                  <a:srgbClr val="0070C0"/>
                </a:solidFill>
                <a:latin typeface="Arial Black" pitchFamily="34" charset="0"/>
              </a:rPr>
              <a:t>и учебный комплект.</a:t>
            </a:r>
            <a:endParaRPr lang="ru-RU" sz="2800" b="1" i="1" u="sng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3315" name="Picture 2" descr="D:\РАЗНОЕ\1k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28800"/>
            <a:ext cx="9144000" cy="2286000"/>
          </a:xfrm>
          <a:noFill/>
        </p:spPr>
      </p:pic>
      <p:pic>
        <p:nvPicPr>
          <p:cNvPr id="13316" name="Picture 3" descr="D:\РАЗНОЕ\Propisi-1-kl_1ch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4800600"/>
            <a:ext cx="1362075" cy="1905000"/>
          </a:xfrm>
          <a:noFill/>
        </p:spPr>
      </p:pic>
      <p:pic>
        <p:nvPicPr>
          <p:cNvPr id="13317" name="Picture 4" descr="D:\РАЗНОЕ\Kanakina-Tetr-1-k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72440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D:\РАЗНОЕ\Tetrad'_1kl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7244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D:\РАЗНОЕ\tetr_1kl_1ch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648200"/>
            <a:ext cx="1387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D:\РАЗНОЕ\Pleshakov_tetr-1kl1ch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724400"/>
            <a:ext cx="14017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1" y="399884"/>
            <a:ext cx="5562600" cy="59071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0070C0"/>
                </a:solidFill>
              </a:rPr>
              <a:t>Внешний </a:t>
            </a:r>
            <a:r>
              <a:rPr lang="ru-RU" b="1" u="sng" dirty="0" smtClean="0">
                <a:solidFill>
                  <a:srgbClr val="0070C0"/>
                </a:solidFill>
              </a:rPr>
              <a:t>вид</a:t>
            </a:r>
            <a:endParaRPr lang="ru-RU" sz="3200" dirty="0">
              <a:solidFill>
                <a:srgbClr val="008080"/>
              </a:solidFill>
            </a:endParaRPr>
          </a:p>
        </p:txBody>
      </p:sp>
      <p:pic>
        <p:nvPicPr>
          <p:cNvPr id="15363" name="Picture 2" descr="D:\РАЗНОЕ\92931878[1]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2414966"/>
            <a:ext cx="3657600" cy="4187825"/>
          </a:xfrm>
          <a:noFill/>
        </p:spPr>
      </p:pic>
      <p:pic>
        <p:nvPicPr>
          <p:cNvPr id="1026" name="Picture 2" descr="Сарафан В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6" y="1895451"/>
            <a:ext cx="193858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мплект А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49" y="2132012"/>
            <a:ext cx="169000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4600" y="1333450"/>
            <a:ext cx="4777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школьная форма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</TotalTime>
  <Words>510</Words>
  <Application>Microsoft Office PowerPoint</Application>
  <PresentationFormat>Экран (4:3)</PresentationFormat>
  <Paragraphs>69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 Unicode MS</vt:lpstr>
      <vt:lpstr>Arial</vt:lpstr>
      <vt:lpstr>Arial Black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ЗНАКОМСТВО И ПОЛЕЗНАЯ ИНФОРМАЦИЯ</vt:lpstr>
      <vt:lpstr>Презентация PowerPoint</vt:lpstr>
      <vt:lpstr>Что является отличительной особенностью нового Стандарта?</vt:lpstr>
      <vt:lpstr>Что такое проектный метод обучения?</vt:lpstr>
      <vt:lpstr>Что такое информационно-образовательная среда (ИС)? </vt:lpstr>
      <vt:lpstr>Что такое внеурочная деятельность, каковы ее особенности ?</vt:lpstr>
      <vt:lpstr>Учебный план:</vt:lpstr>
      <vt:lpstr>Программа обучения  (школа россии) и учебный комплект.</vt:lpstr>
      <vt:lpstr>Внешний вид</vt:lpstr>
      <vt:lpstr>Физкультурная форма</vt:lpstr>
      <vt:lpstr>Финансы:</vt:lpstr>
      <vt:lpstr>Регистрация в 1 класс: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Алена Кривова</dc:creator>
  <cp:lastModifiedBy>Алена Кривова</cp:lastModifiedBy>
  <cp:revision>37</cp:revision>
  <cp:lastPrinted>1601-01-01T00:00:00Z</cp:lastPrinted>
  <dcterms:created xsi:type="dcterms:W3CDTF">1601-01-01T00:00:00Z</dcterms:created>
  <dcterms:modified xsi:type="dcterms:W3CDTF">2014-04-18T19:21:19Z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