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65" r:id="rId6"/>
    <p:sldId id="279" r:id="rId7"/>
    <p:sldId id="270" r:id="rId8"/>
    <p:sldId id="271" r:id="rId9"/>
    <p:sldId id="273" r:id="rId10"/>
    <p:sldId id="275" r:id="rId11"/>
    <p:sldId id="280" r:id="rId12"/>
    <p:sldId id="281" r:id="rId13"/>
    <p:sldId id="278" r:id="rId14"/>
    <p:sldId id="283" r:id="rId15"/>
    <p:sldId id="28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00FF"/>
    <a:srgbClr val="33CC33"/>
    <a:srgbClr val="66FF33"/>
    <a:srgbClr val="FF9966"/>
    <a:srgbClr val="FF3300"/>
    <a:srgbClr val="008000"/>
    <a:srgbClr val="000066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61" autoAdjust="0"/>
    <p:restoredTop sz="93613" autoAdjust="0"/>
  </p:normalViewPr>
  <p:slideViewPr>
    <p:cSldViewPr>
      <p:cViewPr>
        <p:scale>
          <a:sx n="116" d="100"/>
          <a:sy n="116" d="100"/>
        </p:scale>
        <p:origin x="732" y="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EFF77DD-BB6E-436B-B159-D9E3CED57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3337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D25055-661A-491B-A082-F97F4CBD11F4}" type="slidenum">
              <a:rPr lang="ru-RU"/>
              <a:pPr/>
              <a:t>2</a:t>
            </a:fld>
            <a:endParaRPr lang="ru-RU"/>
          </a:p>
        </p:txBody>
      </p:sp>
      <p:sp>
        <p:nvSpPr>
          <p:cNvPr id="4096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0965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E7F800E-A30D-463A-96C1-A72A8E570A5A}" type="slidenum">
              <a:rPr lang="ru-RU" sz="1200"/>
              <a:pPr algn="r"/>
              <a:t>2</a:t>
            </a:fld>
            <a:endParaRPr 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38B90-2600-4E32-ADC9-91FFAE40A2A2}" type="slidenum">
              <a:rPr lang="ru-RU"/>
              <a:pPr/>
              <a:t>4</a:t>
            </a:fld>
            <a:endParaRPr lang="ru-RU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7E14585-FBC7-427F-90EB-3433F6C2C9E4}" type="slidenum">
              <a:rPr lang="ru-RU" sz="1200"/>
              <a:pPr algn="r"/>
              <a:t>4</a:t>
            </a:fld>
            <a:endParaRPr lang="ru-RU" sz="120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b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9A474-8DF5-473B-98E3-AAA0A3716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130AA-7F9E-4452-9D9F-2EBCF07A8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7690A-602B-4668-B7AA-A74CDC6EA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7E65D-57F2-4B19-9D59-6D679F8250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07A7B-4C48-4906-A64C-5F7D6DF9D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78C8A-CD6A-4CBC-AE8A-25C9363B9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AECBE-8CC8-4759-A01D-4D17423FAD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784AA-8476-4CAB-9941-C736F722E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A9F08-6F94-415B-86E8-3610273E3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8913D-67AE-4884-ABFA-AA70CBCCD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39E16-1D76-4311-9D14-921C82AA2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203D588-4FF9-4F1A-B709-06D2CFC86B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80975" y="0"/>
            <a:ext cx="9144000" cy="6858000"/>
          </a:xfrm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908050"/>
            <a:ext cx="3744912" cy="4105275"/>
          </a:xfrm>
          <a:prstGeom prst="rect">
            <a:avLst/>
          </a:prstGeom>
          <a:noFill/>
          <a:ln w="76200">
            <a:solidFill>
              <a:srgbClr val="FF99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4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22337"/>
          </a:xfrm>
          <a:solidFill>
            <a:schemeClr val="accent1"/>
          </a:solidFill>
          <a:ln w="76200">
            <a:solidFill>
              <a:srgbClr val="FF9900"/>
            </a:solidFill>
          </a:ln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3300"/>
                </a:solidFill>
              </a:rPr>
              <a:t>Что такое </a:t>
            </a:r>
            <a:r>
              <a:rPr lang="ru-RU" sz="3200" b="1" dirty="0" smtClean="0">
                <a:solidFill>
                  <a:srgbClr val="6600FF"/>
                </a:solidFill>
              </a:rPr>
              <a:t>«продленка»</a:t>
            </a:r>
            <a:r>
              <a:rPr lang="ru-RU" sz="3200" b="1" dirty="0" smtClean="0">
                <a:solidFill>
                  <a:srgbClr val="FF3300"/>
                </a:solidFill>
              </a:rPr>
              <a:t>?</a:t>
            </a:r>
            <a:r>
              <a:rPr lang="ru-RU" dirty="0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268413"/>
            <a:ext cx="7704137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6600FF"/>
                </a:solidFill>
              </a:rPr>
              <a:t>Есть группа по присмотру и уходу.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6600FF"/>
                </a:solidFill>
              </a:rPr>
              <a:t>В группу принимаются учащиеся по заявлению родителей, если ребенку не с кем находится дома после уроков.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6600FF"/>
                </a:solidFill>
              </a:rPr>
              <a:t>В группе предусмотрены обед (платный, если ваш ребенок не попадает в льготную категорию).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rgbClr val="6600FF"/>
                </a:solidFill>
              </a:rPr>
              <a:t>Группа </a:t>
            </a:r>
            <a:r>
              <a:rPr lang="ru-RU" sz="2800" dirty="0">
                <a:solidFill>
                  <a:srgbClr val="6600FF"/>
                </a:solidFill>
              </a:rPr>
              <a:t>продленного дня работает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>
                <a:solidFill>
                  <a:srgbClr val="6600FF"/>
                </a:solidFill>
              </a:rPr>
              <a:t>   до  </a:t>
            </a:r>
            <a:r>
              <a:rPr lang="ru-RU" sz="2800" b="1" dirty="0">
                <a:solidFill>
                  <a:srgbClr val="FF3300"/>
                </a:solidFill>
              </a:rPr>
              <a:t>18 часов.</a:t>
            </a:r>
            <a:r>
              <a:rPr lang="ru-RU" sz="2800" dirty="0">
                <a:solidFill>
                  <a:srgbClr val="FF33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ru-RU" sz="2800" dirty="0" smtClean="0">
              <a:solidFill>
                <a:srgbClr val="6600FF"/>
              </a:solidFill>
            </a:endParaRP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4797425"/>
            <a:ext cx="1930400" cy="1757363"/>
          </a:xfrm>
          <a:prstGeom prst="rect">
            <a:avLst/>
          </a:prstGeom>
          <a:noFill/>
          <a:ln w="76200">
            <a:solidFill>
              <a:srgbClr val="FF99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6136" y="5246218"/>
            <a:ext cx="1642368" cy="1495150"/>
          </a:xfrm>
          <a:prstGeom prst="rect">
            <a:avLst/>
          </a:prstGeom>
          <a:noFill/>
          <a:ln w="76200">
            <a:solidFill>
              <a:srgbClr val="FF9900"/>
            </a:solidFill>
            <a:miter lim="800000"/>
            <a:headEnd/>
            <a:tailEnd/>
          </a:ln>
        </p:spPr>
      </p:pic>
      <p:sp>
        <p:nvSpPr>
          <p:cNvPr id="4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4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22337"/>
          </a:xfrm>
          <a:solidFill>
            <a:schemeClr val="accent1"/>
          </a:solidFill>
          <a:ln w="76200">
            <a:solidFill>
              <a:srgbClr val="FF9900"/>
            </a:solidFill>
          </a:ln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3300"/>
                </a:solidFill>
              </a:rPr>
              <a:t>Что такое </a:t>
            </a:r>
            <a:r>
              <a:rPr lang="ru-RU" sz="3200" b="1" dirty="0" smtClean="0">
                <a:solidFill>
                  <a:srgbClr val="6600FF"/>
                </a:solidFill>
              </a:rPr>
              <a:t>«продленка»</a:t>
            </a:r>
            <a:r>
              <a:rPr lang="ru-RU" sz="3200" b="1" dirty="0" smtClean="0">
                <a:solidFill>
                  <a:srgbClr val="FF3300"/>
                </a:solidFill>
              </a:rPr>
              <a:t>?</a:t>
            </a:r>
            <a:r>
              <a:rPr lang="ru-RU" dirty="0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268413"/>
            <a:ext cx="7704137" cy="48244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ru-RU" sz="2800" dirty="0" smtClean="0">
                <a:solidFill>
                  <a:srgbClr val="6600FF"/>
                </a:solidFill>
              </a:rPr>
              <a:t>Режим группы: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ru-RU" sz="2800" dirty="0" smtClean="0">
                <a:solidFill>
                  <a:srgbClr val="6600FF"/>
                </a:solidFill>
              </a:rPr>
              <a:t>Сбор детей после последнего урока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ru-RU" sz="2800" dirty="0" smtClean="0">
                <a:solidFill>
                  <a:srgbClr val="6600FF"/>
                </a:solidFill>
              </a:rPr>
              <a:t>Обед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ru-RU" sz="2800" dirty="0" smtClean="0">
                <a:solidFill>
                  <a:srgbClr val="6600FF"/>
                </a:solidFill>
              </a:rPr>
              <a:t>Прогулка (в зависимости от погоды и расписаний дополнительных занятий)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ru-RU" sz="2800" dirty="0" smtClean="0">
                <a:solidFill>
                  <a:srgbClr val="6600FF"/>
                </a:solidFill>
              </a:rPr>
              <a:t>Сон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ru-RU" sz="2800" dirty="0" smtClean="0">
                <a:solidFill>
                  <a:srgbClr val="6600FF"/>
                </a:solidFill>
              </a:rPr>
              <a:t>Время самоподготовки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ru-RU" sz="2800" dirty="0" smtClean="0">
                <a:solidFill>
                  <a:srgbClr val="6600FF"/>
                </a:solidFill>
              </a:rPr>
              <a:t>Кружки, дополнительные занятия – внеурочная деятельность (на платной и бесплатной основе).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ru-RU" sz="2800" dirty="0" smtClean="0">
                <a:solidFill>
                  <a:srgbClr val="6600FF"/>
                </a:solidFill>
              </a:rPr>
              <a:t>18.00 - Домой</a:t>
            </a:r>
          </a:p>
        </p:txBody>
      </p:sp>
    </p:spTree>
    <p:extLst>
      <p:ext uri="{BB962C8B-B14F-4D97-AF65-F5344CB8AC3E}">
        <p14:creationId xmlns:p14="http://schemas.microsoft.com/office/powerpoint/2010/main" xmlns="" val="63956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6136" y="5246218"/>
            <a:ext cx="1642368" cy="1495150"/>
          </a:xfrm>
          <a:prstGeom prst="rect">
            <a:avLst/>
          </a:prstGeom>
          <a:noFill/>
          <a:ln w="76200">
            <a:solidFill>
              <a:srgbClr val="FF9900"/>
            </a:solidFill>
            <a:miter lim="800000"/>
            <a:headEnd/>
            <a:tailEnd/>
          </a:ln>
        </p:spPr>
      </p:pic>
      <p:sp>
        <p:nvSpPr>
          <p:cNvPr id="4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4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22337"/>
          </a:xfrm>
          <a:solidFill>
            <a:schemeClr val="accent1"/>
          </a:solidFill>
          <a:ln w="76200">
            <a:solidFill>
              <a:srgbClr val="FF9900"/>
            </a:solidFill>
          </a:ln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3300"/>
                </a:solidFill>
              </a:rPr>
              <a:t>Что такое </a:t>
            </a:r>
            <a:r>
              <a:rPr lang="ru-RU" sz="3200" b="1" dirty="0" smtClean="0">
                <a:solidFill>
                  <a:srgbClr val="6600FF"/>
                </a:solidFill>
              </a:rPr>
              <a:t>«продленка»</a:t>
            </a:r>
            <a:r>
              <a:rPr lang="ru-RU" sz="3200" b="1" dirty="0" smtClean="0">
                <a:solidFill>
                  <a:srgbClr val="FF3300"/>
                </a:solidFill>
              </a:rPr>
              <a:t>?</a:t>
            </a:r>
            <a:r>
              <a:rPr lang="ru-RU" dirty="0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268413"/>
            <a:ext cx="7704137" cy="48244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ru-RU" sz="2800" dirty="0" smtClean="0">
                <a:solidFill>
                  <a:srgbClr val="6600FF"/>
                </a:solidFill>
              </a:rPr>
              <a:t>Режим группы: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8.00 </a:t>
            </a:r>
            <a:r>
              <a:rPr lang="ru-RU" sz="1600" dirty="0">
                <a:solidFill>
                  <a:srgbClr val="002060"/>
                </a:solidFill>
              </a:rPr>
              <a:t>– </a:t>
            </a:r>
            <a:r>
              <a:rPr lang="ru-RU" sz="1600" dirty="0" smtClean="0">
                <a:solidFill>
                  <a:srgbClr val="002060"/>
                </a:solidFill>
              </a:rPr>
              <a:t> 8.30 </a:t>
            </a:r>
            <a:r>
              <a:rPr lang="ru-RU" sz="1600" dirty="0">
                <a:solidFill>
                  <a:srgbClr val="002060"/>
                </a:solidFill>
              </a:rPr>
              <a:t>		Приход детей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8.30 </a:t>
            </a:r>
            <a:r>
              <a:rPr lang="ru-RU" sz="1600" dirty="0">
                <a:solidFill>
                  <a:srgbClr val="002060"/>
                </a:solidFill>
              </a:rPr>
              <a:t>– </a:t>
            </a:r>
            <a:r>
              <a:rPr lang="ru-RU" sz="1600" dirty="0" smtClean="0">
                <a:solidFill>
                  <a:srgbClr val="002060"/>
                </a:solidFill>
              </a:rPr>
              <a:t> 8.50 </a:t>
            </a:r>
            <a:r>
              <a:rPr lang="ru-RU" sz="1600" dirty="0">
                <a:solidFill>
                  <a:srgbClr val="002060"/>
                </a:solidFill>
              </a:rPr>
              <a:t>		Завтрак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9.00 </a:t>
            </a:r>
            <a:r>
              <a:rPr lang="ru-RU" sz="1600" dirty="0">
                <a:solidFill>
                  <a:srgbClr val="002060"/>
                </a:solidFill>
              </a:rPr>
              <a:t>– </a:t>
            </a:r>
            <a:r>
              <a:rPr lang="ru-RU" sz="1600" dirty="0" smtClean="0">
                <a:solidFill>
                  <a:srgbClr val="002060"/>
                </a:solidFill>
              </a:rPr>
              <a:t> 9.40 </a:t>
            </a:r>
            <a:r>
              <a:rPr lang="ru-RU" sz="1600" dirty="0">
                <a:solidFill>
                  <a:srgbClr val="002060"/>
                </a:solidFill>
              </a:rPr>
              <a:t>		1-ый урок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9.50 </a:t>
            </a:r>
            <a:r>
              <a:rPr lang="ru-RU" sz="1600" dirty="0">
                <a:solidFill>
                  <a:srgbClr val="002060"/>
                </a:solidFill>
              </a:rPr>
              <a:t>– </a:t>
            </a:r>
            <a:r>
              <a:rPr lang="ru-RU" sz="1600" dirty="0" smtClean="0">
                <a:solidFill>
                  <a:srgbClr val="002060"/>
                </a:solidFill>
              </a:rPr>
              <a:t> 10.30 </a:t>
            </a:r>
            <a:r>
              <a:rPr lang="ru-RU" sz="1600" dirty="0">
                <a:solidFill>
                  <a:srgbClr val="002060"/>
                </a:solidFill>
              </a:rPr>
              <a:t>	</a:t>
            </a:r>
            <a:r>
              <a:rPr lang="ru-RU" sz="1600" dirty="0" smtClean="0">
                <a:solidFill>
                  <a:srgbClr val="002060"/>
                </a:solidFill>
              </a:rPr>
              <a:t>	2-ой </a:t>
            </a:r>
            <a:r>
              <a:rPr lang="ru-RU" sz="1600" dirty="0">
                <a:solidFill>
                  <a:srgbClr val="002060"/>
                </a:solidFill>
              </a:rPr>
              <a:t>урок</a:t>
            </a:r>
          </a:p>
          <a:p>
            <a:r>
              <a:rPr lang="ru-RU" sz="1600" dirty="0">
                <a:solidFill>
                  <a:srgbClr val="002060"/>
                </a:solidFill>
              </a:rPr>
              <a:t>10.40 – 11.20 	</a:t>
            </a:r>
            <a:r>
              <a:rPr lang="ru-RU" sz="1600" dirty="0" smtClean="0">
                <a:solidFill>
                  <a:srgbClr val="002060"/>
                </a:solidFill>
              </a:rPr>
              <a:t>	3-ий </a:t>
            </a:r>
            <a:r>
              <a:rPr lang="ru-RU" sz="1600" dirty="0">
                <a:solidFill>
                  <a:srgbClr val="002060"/>
                </a:solidFill>
              </a:rPr>
              <a:t>урок</a:t>
            </a:r>
          </a:p>
          <a:p>
            <a:r>
              <a:rPr lang="ru-RU" sz="1600" dirty="0">
                <a:solidFill>
                  <a:srgbClr val="002060"/>
                </a:solidFill>
              </a:rPr>
              <a:t>11.30 – 12.10 	</a:t>
            </a:r>
            <a:r>
              <a:rPr lang="ru-RU" sz="1600" dirty="0" smtClean="0">
                <a:solidFill>
                  <a:srgbClr val="002060"/>
                </a:solidFill>
              </a:rPr>
              <a:t>	4-ый </a:t>
            </a:r>
            <a:r>
              <a:rPr lang="ru-RU" sz="1600" dirty="0">
                <a:solidFill>
                  <a:srgbClr val="002060"/>
                </a:solidFill>
              </a:rPr>
              <a:t>урок</a:t>
            </a:r>
          </a:p>
          <a:p>
            <a:r>
              <a:rPr lang="ru-RU" sz="1600" dirty="0">
                <a:solidFill>
                  <a:srgbClr val="002060"/>
                </a:solidFill>
              </a:rPr>
              <a:t>12.20 – </a:t>
            </a:r>
            <a:r>
              <a:rPr lang="ru-RU" sz="1600" dirty="0" smtClean="0">
                <a:solidFill>
                  <a:srgbClr val="002060"/>
                </a:solidFill>
              </a:rPr>
              <a:t>13.</a:t>
            </a:r>
            <a:r>
              <a:rPr lang="en-US" sz="1600" dirty="0" smtClean="0">
                <a:solidFill>
                  <a:srgbClr val="002060"/>
                </a:solidFill>
              </a:rPr>
              <a:t>0</a:t>
            </a:r>
            <a:r>
              <a:rPr lang="ru-RU" sz="1600" dirty="0" smtClean="0">
                <a:solidFill>
                  <a:srgbClr val="002060"/>
                </a:solidFill>
              </a:rPr>
              <a:t>0 </a:t>
            </a:r>
            <a:r>
              <a:rPr lang="ru-RU" sz="1600" dirty="0">
                <a:solidFill>
                  <a:srgbClr val="002060"/>
                </a:solidFill>
              </a:rPr>
              <a:t>	</a:t>
            </a:r>
            <a:r>
              <a:rPr lang="ru-RU" sz="1600" dirty="0" smtClean="0">
                <a:solidFill>
                  <a:srgbClr val="002060"/>
                </a:solidFill>
              </a:rPr>
              <a:t>	Прогулка </a:t>
            </a:r>
            <a:r>
              <a:rPr lang="ru-RU" sz="1600" dirty="0">
                <a:solidFill>
                  <a:srgbClr val="002060"/>
                </a:solidFill>
              </a:rPr>
              <a:t>после окончания учебных занятий, </a:t>
            </a:r>
            <a:r>
              <a:rPr lang="ru-RU" sz="1600" dirty="0" smtClean="0">
                <a:solidFill>
                  <a:srgbClr val="002060"/>
                </a:solidFill>
              </a:rPr>
              <a:t>				спортивный </a:t>
            </a:r>
            <a:r>
              <a:rPr lang="ru-RU" sz="1600" dirty="0">
                <a:solidFill>
                  <a:srgbClr val="002060"/>
                </a:solidFill>
              </a:rPr>
              <a:t>час       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13.</a:t>
            </a:r>
            <a:r>
              <a:rPr lang="en-US" sz="1600" dirty="0" smtClean="0">
                <a:solidFill>
                  <a:srgbClr val="002060"/>
                </a:solidFill>
              </a:rPr>
              <a:t>0</a:t>
            </a:r>
            <a:r>
              <a:rPr lang="ru-RU" sz="1600" dirty="0" smtClean="0">
                <a:solidFill>
                  <a:srgbClr val="002060"/>
                </a:solidFill>
              </a:rPr>
              <a:t>0 </a:t>
            </a:r>
            <a:r>
              <a:rPr lang="ru-RU" sz="1600" dirty="0">
                <a:solidFill>
                  <a:srgbClr val="002060"/>
                </a:solidFill>
              </a:rPr>
              <a:t>– </a:t>
            </a:r>
            <a:r>
              <a:rPr lang="ru-RU" sz="1600" dirty="0" smtClean="0">
                <a:solidFill>
                  <a:srgbClr val="002060"/>
                </a:solidFill>
              </a:rPr>
              <a:t>1</a:t>
            </a:r>
            <a:r>
              <a:rPr lang="en-US" sz="1600" dirty="0" smtClean="0">
                <a:solidFill>
                  <a:srgbClr val="002060"/>
                </a:solidFill>
              </a:rPr>
              <a:t>3</a:t>
            </a:r>
            <a:r>
              <a:rPr lang="ru-RU" sz="1600" dirty="0" smtClean="0">
                <a:solidFill>
                  <a:srgbClr val="002060"/>
                </a:solidFill>
              </a:rPr>
              <a:t>.</a:t>
            </a:r>
            <a:r>
              <a:rPr lang="en-US" sz="1600" dirty="0" smtClean="0">
                <a:solidFill>
                  <a:srgbClr val="002060"/>
                </a:solidFill>
              </a:rPr>
              <a:t>3</a:t>
            </a:r>
            <a:r>
              <a:rPr lang="ru-RU" sz="1600" dirty="0" smtClean="0">
                <a:solidFill>
                  <a:srgbClr val="002060"/>
                </a:solidFill>
              </a:rPr>
              <a:t>0 </a:t>
            </a:r>
            <a:r>
              <a:rPr lang="ru-RU" sz="1600" dirty="0">
                <a:solidFill>
                  <a:srgbClr val="002060"/>
                </a:solidFill>
              </a:rPr>
              <a:t>	</a:t>
            </a:r>
            <a:r>
              <a:rPr lang="ru-RU" sz="1600" dirty="0" smtClean="0">
                <a:solidFill>
                  <a:srgbClr val="002060"/>
                </a:solidFill>
              </a:rPr>
              <a:t>	Обед</a:t>
            </a:r>
            <a:endParaRPr lang="ru-RU" sz="1600" dirty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1</a:t>
            </a:r>
            <a:r>
              <a:rPr lang="en-US" sz="1600" dirty="0" smtClean="0">
                <a:solidFill>
                  <a:srgbClr val="002060"/>
                </a:solidFill>
              </a:rPr>
              <a:t>3</a:t>
            </a:r>
            <a:r>
              <a:rPr lang="ru-RU" sz="1600" dirty="0" smtClean="0">
                <a:solidFill>
                  <a:srgbClr val="002060"/>
                </a:solidFill>
              </a:rPr>
              <a:t>.</a:t>
            </a:r>
            <a:r>
              <a:rPr lang="en-US" sz="1600" dirty="0" smtClean="0">
                <a:solidFill>
                  <a:srgbClr val="002060"/>
                </a:solidFill>
              </a:rPr>
              <a:t>3</a:t>
            </a:r>
            <a:r>
              <a:rPr lang="ru-RU" sz="1600" dirty="0" smtClean="0">
                <a:solidFill>
                  <a:srgbClr val="002060"/>
                </a:solidFill>
              </a:rPr>
              <a:t>0 </a:t>
            </a:r>
            <a:r>
              <a:rPr lang="ru-RU" sz="1600" dirty="0">
                <a:solidFill>
                  <a:srgbClr val="002060"/>
                </a:solidFill>
              </a:rPr>
              <a:t>– </a:t>
            </a:r>
            <a:r>
              <a:rPr lang="ru-RU" sz="1600" dirty="0" smtClean="0">
                <a:solidFill>
                  <a:srgbClr val="002060"/>
                </a:solidFill>
              </a:rPr>
              <a:t>15.</a:t>
            </a:r>
            <a:r>
              <a:rPr lang="en-US" sz="1600" dirty="0" smtClean="0">
                <a:solidFill>
                  <a:srgbClr val="002060"/>
                </a:solidFill>
              </a:rPr>
              <a:t>0</a:t>
            </a:r>
            <a:r>
              <a:rPr lang="ru-RU" sz="1600" dirty="0" smtClean="0">
                <a:solidFill>
                  <a:srgbClr val="002060"/>
                </a:solidFill>
              </a:rPr>
              <a:t>0 </a:t>
            </a:r>
            <a:r>
              <a:rPr lang="ru-RU" sz="1600" dirty="0" smtClean="0">
                <a:solidFill>
                  <a:srgbClr val="002060"/>
                </a:solidFill>
              </a:rPr>
              <a:t>	</a:t>
            </a:r>
            <a:r>
              <a:rPr lang="ru-RU" sz="1600" dirty="0">
                <a:solidFill>
                  <a:srgbClr val="002060"/>
                </a:solidFill>
              </a:rPr>
              <a:t>	Сон</a:t>
            </a:r>
          </a:p>
          <a:p>
            <a:r>
              <a:rPr lang="ru-RU" sz="1600" dirty="0">
                <a:solidFill>
                  <a:srgbClr val="002060"/>
                </a:solidFill>
              </a:rPr>
              <a:t>15.30 – 15.50 </a:t>
            </a:r>
            <a:r>
              <a:rPr lang="ru-RU" sz="1600" dirty="0" smtClean="0">
                <a:solidFill>
                  <a:srgbClr val="002060"/>
                </a:solidFill>
              </a:rPr>
              <a:t>	</a:t>
            </a:r>
            <a:r>
              <a:rPr lang="ru-RU" sz="1600" dirty="0">
                <a:solidFill>
                  <a:srgbClr val="002060"/>
                </a:solidFill>
              </a:rPr>
              <a:t>	Полдник</a:t>
            </a:r>
          </a:p>
          <a:p>
            <a:r>
              <a:rPr lang="ru-RU" sz="1600" dirty="0">
                <a:solidFill>
                  <a:srgbClr val="002060"/>
                </a:solidFill>
              </a:rPr>
              <a:t>15.30 – 17.30 	</a:t>
            </a:r>
            <a:r>
              <a:rPr lang="ru-RU" sz="1600" dirty="0" smtClean="0">
                <a:solidFill>
                  <a:srgbClr val="002060"/>
                </a:solidFill>
              </a:rPr>
              <a:t>	Дополнительные </a:t>
            </a:r>
            <a:r>
              <a:rPr lang="ru-RU" sz="1600" dirty="0">
                <a:solidFill>
                  <a:srgbClr val="002060"/>
                </a:solidFill>
              </a:rPr>
              <a:t>занятия, кружки, свободное </a:t>
            </a:r>
            <a:r>
              <a:rPr lang="ru-RU" sz="1600" dirty="0" smtClean="0">
                <a:solidFill>
                  <a:srgbClr val="002060"/>
                </a:solidFill>
              </a:rPr>
              <a:t>				время</a:t>
            </a:r>
            <a:r>
              <a:rPr lang="ru-RU" sz="1600" dirty="0">
                <a:solidFill>
                  <a:srgbClr val="002060"/>
                </a:solidFill>
              </a:rPr>
              <a:t>, самоподготовка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17.30 – 18.00 	</a:t>
            </a:r>
            <a:r>
              <a:rPr lang="ru-RU" sz="1600" dirty="0">
                <a:solidFill>
                  <a:srgbClr val="002060"/>
                </a:solidFill>
              </a:rPr>
              <a:t>	Прогулка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18.00 </a:t>
            </a:r>
            <a:r>
              <a:rPr lang="ru-RU" sz="1600" dirty="0">
                <a:solidFill>
                  <a:srgbClr val="002060"/>
                </a:solidFill>
              </a:rPr>
              <a:t>– </a:t>
            </a:r>
            <a:r>
              <a:rPr lang="ru-RU" sz="1600" dirty="0" smtClean="0">
                <a:solidFill>
                  <a:srgbClr val="002060"/>
                </a:solidFill>
              </a:rPr>
              <a:t>19.00</a:t>
            </a:r>
            <a:r>
              <a:rPr lang="ru-RU" sz="1600" dirty="0">
                <a:solidFill>
                  <a:srgbClr val="002060"/>
                </a:solidFill>
              </a:rPr>
              <a:t>	</a:t>
            </a:r>
            <a:r>
              <a:rPr lang="ru-RU" sz="1600" dirty="0" smtClean="0">
                <a:solidFill>
                  <a:srgbClr val="002060"/>
                </a:solidFill>
              </a:rPr>
              <a:t>	Уход </a:t>
            </a:r>
            <a:r>
              <a:rPr lang="ru-RU" sz="1600" dirty="0">
                <a:solidFill>
                  <a:srgbClr val="002060"/>
                </a:solidFill>
              </a:rPr>
              <a:t>домой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ru-RU" sz="2800" dirty="0" smtClean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661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chemeClr val="accent1"/>
          </a:solidFill>
          <a:ln w="76200">
            <a:solidFill>
              <a:srgbClr val="FF9900"/>
            </a:solidFill>
          </a:ln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организуется досуг первоклассников после уроков?</a:t>
            </a:r>
            <a:r>
              <a:rPr lang="ru-RU" sz="4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srgbClr val="6600FF"/>
                </a:solidFill>
              </a:rPr>
              <a:t>Пакет № 1</a:t>
            </a:r>
            <a:endParaRPr lang="ru-RU" sz="2800" dirty="0">
              <a:solidFill>
                <a:srgbClr val="6600FF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ru-RU" sz="1800" dirty="0" smtClean="0">
                <a:solidFill>
                  <a:srgbClr val="6600FF"/>
                </a:solidFill>
              </a:rPr>
              <a:t>Один </a:t>
            </a:r>
            <a:r>
              <a:rPr lang="ru-RU" sz="1800" dirty="0">
                <a:solidFill>
                  <a:srgbClr val="6600FF"/>
                </a:solidFill>
              </a:rPr>
              <a:t>урок </a:t>
            </a:r>
            <a:r>
              <a:rPr lang="ru-RU" sz="1800" dirty="0" err="1">
                <a:solidFill>
                  <a:srgbClr val="6600FF"/>
                </a:solidFill>
              </a:rPr>
              <a:t>физ-ры</a:t>
            </a:r>
            <a:r>
              <a:rPr lang="ru-RU" sz="1800" dirty="0">
                <a:solidFill>
                  <a:srgbClr val="6600FF"/>
                </a:solidFill>
              </a:rPr>
              <a:t> в бассейне</a:t>
            </a:r>
          </a:p>
          <a:p>
            <a:pPr lvl="0">
              <a:buFont typeface="+mj-lt"/>
              <a:buAutoNum type="arabicPeriod"/>
            </a:pPr>
            <a:r>
              <a:rPr lang="ru-RU" sz="1800" dirty="0">
                <a:solidFill>
                  <a:srgbClr val="6600FF"/>
                </a:solidFill>
              </a:rPr>
              <a:t>Один на свежем воздухе </a:t>
            </a:r>
          </a:p>
          <a:p>
            <a:pPr lvl="0">
              <a:buFont typeface="+mj-lt"/>
              <a:buAutoNum type="arabicPeriod"/>
            </a:pPr>
            <a:r>
              <a:rPr lang="ru-RU" sz="1800" dirty="0">
                <a:solidFill>
                  <a:srgbClr val="6600FF"/>
                </a:solidFill>
              </a:rPr>
              <a:t>Завтрак </a:t>
            </a:r>
            <a:r>
              <a:rPr lang="ru-RU" sz="1800" dirty="0" smtClean="0">
                <a:solidFill>
                  <a:srgbClr val="6600FF"/>
                </a:solidFill>
              </a:rPr>
              <a:t>бесплатный</a:t>
            </a:r>
          </a:p>
          <a:p>
            <a:pPr marL="0" lvl="0" indent="0">
              <a:buNone/>
            </a:pPr>
            <a:endParaRPr lang="ru-RU" sz="1800" dirty="0">
              <a:solidFill>
                <a:srgbClr val="6600FF"/>
              </a:solidFill>
            </a:endParaRPr>
          </a:p>
          <a:p>
            <a:pPr marL="0" indent="0">
              <a:buNone/>
            </a:pPr>
            <a:r>
              <a:rPr lang="ru-RU" sz="1800" u="sng" dirty="0" smtClean="0">
                <a:solidFill>
                  <a:srgbClr val="6600FF"/>
                </a:solidFill>
              </a:rPr>
              <a:t>Вторая </a:t>
            </a:r>
            <a:r>
              <a:rPr lang="ru-RU" sz="1800" u="sng" dirty="0">
                <a:solidFill>
                  <a:srgbClr val="6600FF"/>
                </a:solidFill>
              </a:rPr>
              <a:t>половина дня</a:t>
            </a:r>
            <a:r>
              <a:rPr lang="ru-RU" sz="1800" dirty="0">
                <a:solidFill>
                  <a:srgbClr val="6600FF"/>
                </a:solidFill>
              </a:rPr>
              <a:t>:</a:t>
            </a:r>
          </a:p>
          <a:p>
            <a:pPr lvl="0">
              <a:buFont typeface="+mj-lt"/>
              <a:buAutoNum type="arabicPeriod"/>
            </a:pPr>
            <a:r>
              <a:rPr lang="ru-RU" sz="1800" dirty="0">
                <a:solidFill>
                  <a:srgbClr val="6600FF"/>
                </a:solidFill>
              </a:rPr>
              <a:t>Дополнительный бассейн (1 раз в неделю)</a:t>
            </a:r>
          </a:p>
          <a:p>
            <a:pPr lvl="0">
              <a:buFont typeface="+mj-lt"/>
              <a:buAutoNum type="arabicPeriod"/>
            </a:pPr>
            <a:r>
              <a:rPr lang="ru-RU" sz="1800" dirty="0">
                <a:solidFill>
                  <a:srgbClr val="6600FF"/>
                </a:solidFill>
              </a:rPr>
              <a:t>Английский язык 1 раз в </a:t>
            </a:r>
            <a:r>
              <a:rPr lang="ru-RU" sz="1800" dirty="0" err="1">
                <a:solidFill>
                  <a:srgbClr val="6600FF"/>
                </a:solidFill>
              </a:rPr>
              <a:t>нед</a:t>
            </a:r>
            <a:r>
              <a:rPr lang="ru-RU" sz="1800" dirty="0">
                <a:solidFill>
                  <a:srgbClr val="6600FF"/>
                </a:solidFill>
              </a:rPr>
              <a:t>.</a:t>
            </a:r>
          </a:p>
          <a:p>
            <a:pPr lvl="0">
              <a:buFont typeface="+mj-lt"/>
              <a:buAutoNum type="arabicPeriod"/>
            </a:pPr>
            <a:r>
              <a:rPr lang="ru-RU" sz="1800" dirty="0">
                <a:solidFill>
                  <a:srgbClr val="6600FF"/>
                </a:solidFill>
              </a:rPr>
              <a:t>Сценическая речь (театр) 1 раз в </a:t>
            </a:r>
            <a:r>
              <a:rPr lang="ru-RU" sz="1800" dirty="0" err="1">
                <a:solidFill>
                  <a:srgbClr val="6600FF"/>
                </a:solidFill>
              </a:rPr>
              <a:t>нед</a:t>
            </a:r>
            <a:r>
              <a:rPr lang="ru-RU" sz="1800" dirty="0">
                <a:solidFill>
                  <a:srgbClr val="6600FF"/>
                </a:solidFill>
              </a:rPr>
              <a:t>.</a:t>
            </a:r>
          </a:p>
          <a:p>
            <a:pPr lvl="0">
              <a:buFont typeface="+mj-lt"/>
              <a:buAutoNum type="arabicPeriod"/>
            </a:pPr>
            <a:r>
              <a:rPr lang="ru-RU" sz="1800" dirty="0">
                <a:solidFill>
                  <a:srgbClr val="6600FF"/>
                </a:solidFill>
              </a:rPr>
              <a:t>Танцевальная студия (хореография) 2 раз в </a:t>
            </a:r>
            <a:r>
              <a:rPr lang="ru-RU" sz="1800" dirty="0" err="1">
                <a:solidFill>
                  <a:srgbClr val="6600FF"/>
                </a:solidFill>
              </a:rPr>
              <a:t>нед</a:t>
            </a:r>
            <a:r>
              <a:rPr lang="ru-RU" sz="1800" dirty="0">
                <a:solidFill>
                  <a:srgbClr val="6600FF"/>
                </a:solidFill>
              </a:rPr>
              <a:t>.</a:t>
            </a:r>
          </a:p>
          <a:p>
            <a:pPr lvl="0">
              <a:buFont typeface="+mj-lt"/>
              <a:buAutoNum type="arabicPeriod"/>
            </a:pPr>
            <a:r>
              <a:rPr lang="ru-RU" sz="1800" dirty="0">
                <a:solidFill>
                  <a:srgbClr val="6600FF"/>
                </a:solidFill>
              </a:rPr>
              <a:t>Выполнение домашних заданий (закрепление пройденного материала) 1 час в день</a:t>
            </a:r>
          </a:p>
          <a:p>
            <a:pPr lvl="0">
              <a:buFont typeface="+mj-lt"/>
              <a:buAutoNum type="arabicPeriod"/>
            </a:pPr>
            <a:r>
              <a:rPr lang="ru-RU" sz="1800" dirty="0">
                <a:solidFill>
                  <a:srgbClr val="6600FF"/>
                </a:solidFill>
              </a:rPr>
              <a:t>Сон, Прогулка.</a:t>
            </a:r>
          </a:p>
          <a:p>
            <a:pPr lvl="0">
              <a:buFont typeface="+mj-lt"/>
              <a:buAutoNum type="arabicPeriod"/>
            </a:pPr>
            <a:r>
              <a:rPr lang="ru-RU" sz="1800" dirty="0">
                <a:solidFill>
                  <a:srgbClr val="6600FF"/>
                </a:solidFill>
              </a:rPr>
              <a:t> Обед, полдник ………. </a:t>
            </a:r>
          </a:p>
          <a:p>
            <a:pPr marL="0" indent="0" eaLnBrk="1" hangingPunct="1">
              <a:buNone/>
            </a:pPr>
            <a:endParaRPr lang="ru-RU" sz="2800" dirty="0" smtClean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chemeClr val="accent1"/>
          </a:solidFill>
          <a:ln w="76200">
            <a:solidFill>
              <a:srgbClr val="FF9900"/>
            </a:solidFill>
          </a:ln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организуется досуг первоклассников после уроков?</a:t>
            </a:r>
            <a:r>
              <a:rPr lang="ru-RU" sz="4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srgbClr val="6600FF"/>
                </a:solidFill>
              </a:rPr>
              <a:t>Пакет № 2</a:t>
            </a:r>
            <a:endParaRPr lang="ru-RU" sz="2800" dirty="0">
              <a:solidFill>
                <a:srgbClr val="6600FF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>
                <a:solidFill>
                  <a:srgbClr val="6600FF"/>
                </a:solidFill>
              </a:rPr>
              <a:t>Один урок </a:t>
            </a:r>
            <a:r>
              <a:rPr lang="ru-RU" sz="2400" dirty="0" err="1">
                <a:solidFill>
                  <a:srgbClr val="6600FF"/>
                </a:solidFill>
              </a:rPr>
              <a:t>физ-ры</a:t>
            </a:r>
            <a:r>
              <a:rPr lang="ru-RU" sz="2400" dirty="0">
                <a:solidFill>
                  <a:srgbClr val="6600FF"/>
                </a:solidFill>
              </a:rPr>
              <a:t> в бассейне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>
                <a:solidFill>
                  <a:srgbClr val="6600FF"/>
                </a:solidFill>
              </a:rPr>
              <a:t>Один на свежем воздухе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>
                <a:solidFill>
                  <a:srgbClr val="6600FF"/>
                </a:solidFill>
              </a:rPr>
              <a:t>Завтрак бесплатный</a:t>
            </a:r>
          </a:p>
          <a:p>
            <a:pPr marL="0" indent="0">
              <a:buNone/>
            </a:pPr>
            <a:endParaRPr lang="ru-RU" sz="2400" dirty="0">
              <a:solidFill>
                <a:srgbClr val="6600FF"/>
              </a:solidFill>
            </a:endParaRPr>
          </a:p>
          <a:p>
            <a:pPr marL="0" indent="0">
              <a:buNone/>
            </a:pPr>
            <a:r>
              <a:rPr lang="ru-RU" sz="2400" u="sng" dirty="0" smtClean="0">
                <a:solidFill>
                  <a:srgbClr val="6600FF"/>
                </a:solidFill>
              </a:rPr>
              <a:t>Вторая </a:t>
            </a:r>
            <a:r>
              <a:rPr lang="ru-RU" sz="2400" u="sng" dirty="0">
                <a:solidFill>
                  <a:srgbClr val="6600FF"/>
                </a:solidFill>
              </a:rPr>
              <a:t>половина дня</a:t>
            </a:r>
            <a:r>
              <a:rPr lang="ru-RU" sz="2400" dirty="0">
                <a:solidFill>
                  <a:srgbClr val="6600FF"/>
                </a:solidFill>
              </a:rPr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>
                <a:solidFill>
                  <a:srgbClr val="6600FF"/>
                </a:solidFill>
              </a:rPr>
              <a:t>Сон, Прогулка</a:t>
            </a:r>
            <a:r>
              <a:rPr lang="ru-RU" sz="2400" dirty="0" smtClean="0">
                <a:solidFill>
                  <a:srgbClr val="6600FF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solidFill>
                  <a:srgbClr val="6600FF"/>
                </a:solidFill>
              </a:rPr>
              <a:t>Выполнение домашних заданий (закрепление пройденного материала) 1 час в день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smtClean="0">
                <a:solidFill>
                  <a:srgbClr val="6600FF"/>
                </a:solidFill>
              </a:rPr>
              <a:t>Обед</a:t>
            </a:r>
            <a:r>
              <a:rPr lang="ru-RU" sz="2400" dirty="0">
                <a:solidFill>
                  <a:srgbClr val="6600FF"/>
                </a:solidFill>
              </a:rPr>
              <a:t>, полдник ………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01270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chemeClr val="accent1"/>
          </a:solidFill>
          <a:ln w="76200">
            <a:solidFill>
              <a:srgbClr val="FF9900"/>
            </a:solidFill>
          </a:ln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организуется досуг первоклассников после уроков?</a:t>
            </a:r>
            <a:r>
              <a:rPr lang="ru-RU" sz="4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школе имеются кружки, спортивные секции, другие виды развивающей деятельности (бесплатные и на платной основе). </a:t>
            </a:r>
          </a:p>
        </p:txBody>
      </p:sp>
      <p:pic>
        <p:nvPicPr>
          <p:cNvPr id="2355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3429000"/>
            <a:ext cx="5327650" cy="2879725"/>
          </a:xfrm>
          <a:prstGeom prst="rect">
            <a:avLst/>
          </a:prstGeom>
          <a:noFill/>
          <a:ln w="76200">
            <a:solidFill>
              <a:srgbClr val="FF99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7962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5"/>
          <p:cNvSpPr txBox="1">
            <a:spLocks noGrp="1" noChangeArrowheads="1"/>
          </p:cNvSpPr>
          <p:nvPr/>
        </p:nvSpPr>
        <p:spPr bwMode="auto">
          <a:xfrm>
            <a:off x="6588125" y="64008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4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69215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sz="8000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Ваш ребёнок идёт в школу…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3789363"/>
            <a:ext cx="1871662" cy="1655762"/>
          </a:xfrm>
          <a:prstGeom prst="rect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 w="57150">
            <a:solidFill>
              <a:srgbClr val="FF9900"/>
            </a:solidFill>
          </a:ln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3300"/>
                </a:solidFill>
              </a:rPr>
              <a:t>Ребенка надо готовить к школе в нескольких </a:t>
            </a:r>
            <a:r>
              <a:rPr lang="ru-RU" sz="2400" b="1" u="sng" smtClean="0">
                <a:solidFill>
                  <a:srgbClr val="FF3300"/>
                </a:solidFill>
              </a:rPr>
              <a:t>направлениях</a:t>
            </a:r>
            <a:r>
              <a:rPr lang="ru-RU" sz="2400" b="1" smtClean="0">
                <a:solidFill>
                  <a:srgbClr val="FF3300"/>
                </a:solidFill>
              </a:rPr>
              <a:t>, утверждают детские психологи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  <a:solidFill>
            <a:schemeClr val="accent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Направления:</a:t>
            </a:r>
          </a:p>
          <a:p>
            <a:pPr eaLnBrk="1" hangingPunct="1"/>
            <a:r>
              <a:rPr lang="ru-RU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физическое</a:t>
            </a:r>
          </a:p>
          <a:p>
            <a:pPr eaLnBrk="1" hangingPunct="1"/>
            <a:r>
              <a:rPr lang="ru-RU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нравственное</a:t>
            </a:r>
          </a:p>
          <a:p>
            <a:pPr eaLnBrk="1" hangingPunct="1"/>
            <a:r>
              <a:rPr lang="ru-RU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психологическое</a:t>
            </a:r>
          </a:p>
          <a:p>
            <a:pPr eaLnBrk="1" hangingPunct="1"/>
            <a:r>
              <a:rPr lang="ru-RU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мыслительное</a:t>
            </a:r>
          </a:p>
        </p:txBody>
      </p:sp>
      <p:pic>
        <p:nvPicPr>
          <p:cNvPr id="410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2565400"/>
            <a:ext cx="3529013" cy="3384550"/>
          </a:xfrm>
          <a:prstGeom prst="rect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4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792163"/>
          </a:xfrm>
          <a:solidFill>
            <a:schemeClr val="accent1"/>
          </a:solidFill>
          <a:ln w="57150">
            <a:solidFill>
              <a:srgbClr val="FF99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3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Физическая готовность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96975"/>
            <a:ext cx="8964612" cy="525621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endParaRPr lang="ru-RU" sz="20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Обязательным условием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ru-RU" sz="2000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для приема в школу детей седьмого года жизни является достижение ими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ru-RU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 1 сентября возраста  не менее шести с половиной лет.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ru-RU" sz="2000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Обучение детей, не достигших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ru-RU" sz="2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шести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ru-RU" sz="2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 половиной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ru-RU" sz="2000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лет к началу учебного года,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ru-RU" sz="2000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проводится в условиях детского сада.</a:t>
            </a:r>
          </a:p>
        </p:txBody>
      </p:sp>
      <p:pic>
        <p:nvPicPr>
          <p:cNvPr id="5126" name="Picture 6" descr="mult_12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2997200"/>
            <a:ext cx="2686050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88913"/>
            <a:ext cx="8785225" cy="936625"/>
          </a:xfrm>
          <a:solidFill>
            <a:schemeClr val="accent1"/>
          </a:solidFill>
          <a:ln w="57150">
            <a:solidFill>
              <a:srgbClr val="FF9900"/>
            </a:solidFill>
          </a:ln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Важен не объем знаний ребенка, а качество знаний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52513"/>
            <a:ext cx="8388350" cy="52562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ru-RU" sz="1400" dirty="0" smtClean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Важно учить не читать, а развивать речь. Не учить писать, а создавать условия для развития мелкой моторики руки. </a:t>
            </a:r>
          </a:p>
          <a:p>
            <a:pPr eaLnBrk="1" hangingPunct="1">
              <a:lnSpc>
                <a:spcPct val="110000"/>
              </a:lnSpc>
            </a:pP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Для полноценного развития дошкольнику необходимо общаться со сверстниками, взрослыми, играть в развивающие игры слушать чтение книг, рисовать, лепить, фантазировать. </a:t>
            </a:r>
          </a:p>
          <a:p>
            <a:pPr eaLnBrk="1" hangingPunct="1">
              <a:lnSpc>
                <a:spcPct val="110000"/>
              </a:lnSpc>
            </a:pP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Чем больше ребенок будет причастен к подготовке к школе, обсуждению будущего, чем больше он будет знать о школе, о новой жизни, тем легче ему будет личностно в нее включиться.</a:t>
            </a:r>
          </a:p>
          <a:p>
            <a:pPr eaLnBrk="1" hangingPunct="1">
              <a:lnSpc>
                <a:spcPct val="110000"/>
              </a:lnSpc>
            </a:pPr>
            <a:endParaRPr lang="ru-RU" sz="2400" u="sng" dirty="0" smtClean="0">
              <a:solidFill>
                <a:srgbClr val="FF99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9221" name="Picture 5" descr="mysh5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1196975"/>
            <a:ext cx="10795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920880" cy="5184576"/>
          </a:xfrm>
        </p:spPr>
        <p:txBody>
          <a:bodyPr/>
          <a:lstStyle/>
          <a:p>
            <a:pPr marL="457200" indent="-457200" algn="l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Уже сейчас постарайтесь очень постепенно режим дня вашего малыша соотнести с режимом дня школьника.</a:t>
            </a:r>
          </a:p>
          <a:p>
            <a:pPr marL="457200" indent="-457200" algn="l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Чтобы ребёнок умел слышать учителя, обращайте внимание, как он понимает ваши словесные инструкции и требования, которые должны быть чёткими, доброжелательными, немногословными, спокойными.</a:t>
            </a:r>
          </a:p>
          <a:p>
            <a:pPr marL="457200" indent="-457200" algn="l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Не пугайте ребёнка будущими трудностями в школе!</a:t>
            </a:r>
          </a:p>
          <a:p>
            <a:pPr marL="457200" indent="-457200" algn="l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Перед школой и во время учёбы проверяйте зрение и слух ребёнка.</a:t>
            </a:r>
            <a:r>
              <a:rPr lang="ru-RU" dirty="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 </a:t>
            </a:r>
            <a:endParaRPr lang="ru-RU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79388" y="188913"/>
            <a:ext cx="8785225" cy="936625"/>
          </a:xfrm>
          <a:prstGeom prst="rect">
            <a:avLst/>
          </a:prstGeom>
          <a:solidFill>
            <a:schemeClr val="accent1"/>
          </a:solidFill>
          <a:ln w="57150">
            <a:solidFill>
              <a:srgbClr val="FF99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Важен не объем знаний ребенка, а качество знаний</a:t>
            </a:r>
          </a:p>
        </p:txBody>
      </p:sp>
    </p:spTree>
    <p:extLst>
      <p:ext uri="{BB962C8B-B14F-4D97-AF65-F5344CB8AC3E}">
        <p14:creationId xmlns:p14="http://schemas.microsoft.com/office/powerpoint/2010/main" xmlns="" val="186618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4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0"/>
            <a:ext cx="8642350" cy="990600"/>
          </a:xfrm>
          <a:solidFill>
            <a:schemeClr val="accent1"/>
          </a:solidFill>
          <a:ln w="57150">
            <a:solidFill>
              <a:srgbClr val="FF9900"/>
            </a:solidFill>
          </a:ln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соответствии с программой подготовительной группы ребенок при записи в 1 класс должен:</a:t>
            </a:r>
            <a:br>
              <a:rPr lang="ru-RU" sz="24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40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96975"/>
            <a:ext cx="8964612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Знать свое имя и фамилию, адрес, имена членов семьи.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Знать времена года, названия месяцев, дней недели, уметь различать цвета.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Уметь пересчитывать группы предметов в пределах 10.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Уметь увеличивать или уменьшать группу предметов на заданное количество (решение задач с группами предметов),уравнивать множество предметов.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Уметь сравнивать группы предметов -   больше, меньше или равно.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Уметь объединять предметы в группы: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мебель, транспорт, одежда, обувь,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растения, животные и т. д.</a:t>
            </a:r>
          </a:p>
        </p:txBody>
      </p:sp>
      <p:pic>
        <p:nvPicPr>
          <p:cNvPr id="14342" name="Picture 6" descr="mult_35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4292600"/>
            <a:ext cx="2098675" cy="256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4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0"/>
            <a:ext cx="8569325" cy="981075"/>
          </a:xfrm>
          <a:solidFill>
            <a:schemeClr val="accent1"/>
          </a:solidFill>
          <a:ln w="57150">
            <a:solidFill>
              <a:srgbClr val="FF9900"/>
            </a:solidFill>
          </a:ln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соответствии с программой подготовительной группы ребенок при записи в 1 класс должен:</a:t>
            </a:r>
            <a:br>
              <a:rPr lang="ru-RU" sz="24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40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96975"/>
            <a:ext cx="7920038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Уметь находить в группе предметов лишний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(из группы «Одежда» убрать цветок).</a:t>
            </a:r>
            <a:r>
              <a:rPr lang="ru-RU" sz="240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ru-RU" sz="2400" smtClean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Уметь высказывать свое мнение, построив законченное предложение.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Иметь элементарные представления об окружающем мире:о профессиях, о предметах живой и неживой природы, о правилах поведения в общественных местах.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Иметь пространственные представления: право-лево,</a:t>
            </a:r>
            <a:br>
              <a:rPr lang="ru-RU" sz="240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240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вверх-вниз, под, над, из-за, из-под чего-либо.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Уметь культурно общаться с другими детьми.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Слушать старших и выполнять их распоряжения.</a:t>
            </a:r>
          </a:p>
          <a:p>
            <a:pPr eaLnBrk="1" hangingPunct="1">
              <a:lnSpc>
                <a:spcPct val="90000"/>
              </a:lnSpc>
            </a:pPr>
            <a:endParaRPr lang="ru-RU" sz="2400" smtClean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1484313"/>
            <a:ext cx="1800225" cy="1638300"/>
          </a:xfrm>
          <a:prstGeom prst="rect">
            <a:avLst/>
          </a:prstGeom>
          <a:noFill/>
          <a:ln w="76200">
            <a:solidFill>
              <a:srgbClr val="FF99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4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chemeClr val="accent1"/>
          </a:solidFill>
          <a:ln w="57150">
            <a:solidFill>
              <a:srgbClr val="FF9900"/>
            </a:solidFill>
          </a:ln>
        </p:spPr>
        <p:txBody>
          <a:bodyPr/>
          <a:lstStyle/>
          <a:p>
            <a:pPr algn="l" eaLnBrk="1" hangingPunct="1"/>
            <a:r>
              <a:rPr lang="ru-RU" sz="2800" b="1" u="sng" smtClean="0">
                <a:solidFill>
                  <a:srgbClr val="6600FF"/>
                </a:solidFill>
              </a:rPr>
              <a:t>Вопрос:</a:t>
            </a:r>
            <a:br>
              <a:rPr lang="ru-RU" sz="2800" b="1" u="sng" smtClean="0">
                <a:solidFill>
                  <a:srgbClr val="6600FF"/>
                </a:solidFill>
              </a:rPr>
            </a:br>
            <a:r>
              <a:rPr lang="ru-RU" sz="2800" smtClean="0">
                <a:solidFill>
                  <a:srgbClr val="FF3300"/>
                </a:solidFill>
              </a:rPr>
              <a:t>Обязательна ли школьная форма в 1 классе?</a:t>
            </a:r>
            <a:r>
              <a:rPr lang="ru-RU" sz="4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800" b="1" u="sng" dirty="0" smtClean="0">
                <a:solidFill>
                  <a:srgbClr val="6600FF"/>
                </a:solidFill>
              </a:rPr>
              <a:t>Ответ:</a:t>
            </a:r>
            <a: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Да!!!</a:t>
            </a:r>
          </a:p>
          <a:p>
            <a:pPr eaLnBrk="1" hangingPunct="1"/>
            <a:r>
              <a:rPr lang="ru-RU" sz="2800" dirty="0" smtClean="0">
                <a:solidFill>
                  <a:srgbClr val="6600FF"/>
                </a:solidFill>
              </a:rPr>
              <a:t>Форма дисциплинирует детей, является атрибутом, отличающим дошкольника от ученика. </a:t>
            </a:r>
          </a:p>
          <a:p>
            <a:pPr eaLnBrk="1" hangingPunct="1"/>
            <a:r>
              <a:rPr lang="ru-RU" sz="2800" dirty="0" smtClean="0">
                <a:solidFill>
                  <a:srgbClr val="6600FF"/>
                </a:solidFill>
              </a:rPr>
              <a:t>А именно об этом, как правило, и мечтают в первую очередь при поступлении в школу все дети - они теперь первоклассники</a:t>
            </a:r>
            <a:r>
              <a:rPr lang="ru-RU" sz="2800" dirty="0" smtClean="0"/>
              <a:t>.</a:t>
            </a:r>
            <a:r>
              <a:rPr lang="ru-RU" dirty="0" smtClean="0"/>
              <a:t> </a:t>
            </a:r>
          </a:p>
        </p:txBody>
      </p:sp>
      <p:pic>
        <p:nvPicPr>
          <p:cNvPr id="17414" name="Picture 6" descr="2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4652963"/>
            <a:ext cx="2543175" cy="2028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676</Words>
  <Application>Microsoft Office PowerPoint</Application>
  <PresentationFormat>Экран (4:3)</PresentationFormat>
  <Paragraphs>104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Слайд 1</vt:lpstr>
      <vt:lpstr>Ваш ребёнок идёт в школу…</vt:lpstr>
      <vt:lpstr>Ребенка надо готовить к школе в нескольких направлениях, утверждают детские психологи</vt:lpstr>
      <vt:lpstr>Физическая готовность</vt:lpstr>
      <vt:lpstr>Важен не объем знаний ребенка, а качество знаний</vt:lpstr>
      <vt:lpstr>Слайд 6</vt:lpstr>
      <vt:lpstr> В соответствии с программой подготовительной группы ребенок при записи в 1 класс должен: </vt:lpstr>
      <vt:lpstr> В соответствии с программой подготовительной группы ребенок при записи в 1 класс должен: </vt:lpstr>
      <vt:lpstr>Вопрос: Обязательна ли школьная форма в 1 классе? </vt:lpstr>
      <vt:lpstr>Что такое «продленка»? </vt:lpstr>
      <vt:lpstr>Что такое «продленка»? </vt:lpstr>
      <vt:lpstr>Что такое «продленка»? </vt:lpstr>
      <vt:lpstr>Как организуется досуг первоклассников после уроков? </vt:lpstr>
      <vt:lpstr>Как организуется досуг первоклассников после уроков? </vt:lpstr>
      <vt:lpstr>Как организуется досуг первоклассников после уроков? 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Admin</cp:lastModifiedBy>
  <cp:revision>20</cp:revision>
  <dcterms:created xsi:type="dcterms:W3CDTF">2012-11-03T15:23:08Z</dcterms:created>
  <dcterms:modified xsi:type="dcterms:W3CDTF">2015-02-03T16:00:28Z</dcterms:modified>
</cp:coreProperties>
</file>