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85" r:id="rId2"/>
    <p:sldId id="256" r:id="rId3"/>
    <p:sldId id="296" r:id="rId4"/>
    <p:sldId id="257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6" r:id="rId22"/>
    <p:sldId id="287" r:id="rId23"/>
    <p:sldId id="289" r:id="rId24"/>
    <p:sldId id="291" r:id="rId25"/>
    <p:sldId id="292" r:id="rId26"/>
    <p:sldId id="279" r:id="rId27"/>
    <p:sldId id="283" r:id="rId28"/>
    <p:sldId id="284" r:id="rId29"/>
    <p:sldId id="282" r:id="rId30"/>
    <p:sldId id="281" r:id="rId31"/>
    <p:sldId id="293" r:id="rId32"/>
    <p:sldId id="295" r:id="rId33"/>
    <p:sldId id="294" r:id="rId34"/>
    <p:sldId id="280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3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BBE7F-210C-42C3-A48E-A00E6BB63EB9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3BBA1-E023-4490-BB32-8B2553F2A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3BBA1-E023-4490-BB32-8B2553F2AC37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" Type="http://schemas.openxmlformats.org/officeDocument/2006/relationships/image" Target="../media/image34.png"/><Relationship Id="rId16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" Type="http://schemas.openxmlformats.org/officeDocument/2006/relationships/image" Target="../media/image34.png"/><Relationship Id="rId16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gi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gi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Сократите дробь</a:t>
            </a:r>
            <a:endParaRPr lang="ru-RU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238" y="2753657"/>
            <a:ext cx="1009524" cy="2219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Сократите дробь</a:t>
            </a:r>
            <a:endParaRPr lang="ru-RU" dirty="0"/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238" y="2753657"/>
            <a:ext cx="1009524" cy="2219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Найдите число, обратное данному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214553"/>
            <a:ext cx="714380" cy="3181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Найдите число, обратное данному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8800" dirty="0" smtClean="0"/>
          </a:p>
          <a:p>
            <a:pPr>
              <a:buNone/>
            </a:pPr>
            <a:r>
              <a:rPr lang="ru-RU" sz="8800" dirty="0" smtClean="0"/>
              <a:t>             </a:t>
            </a:r>
            <a:r>
              <a:rPr lang="ru-RU" sz="12000" dirty="0" smtClean="0"/>
              <a:t>4</a:t>
            </a:r>
            <a:endParaRPr lang="ru-RU" sz="1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Найдите число, обратное данному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9600" dirty="0" smtClean="0"/>
          </a:p>
          <a:p>
            <a:pPr>
              <a:buNone/>
            </a:pPr>
            <a:r>
              <a:rPr lang="ru-RU" sz="9600" dirty="0" smtClean="0"/>
              <a:t>             2</a:t>
            </a:r>
            <a:endParaRPr lang="ru-RU" sz="9600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428868"/>
            <a:ext cx="642942" cy="2826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Найдите число, обратное данному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9600" dirty="0" smtClean="0"/>
          </a:p>
          <a:p>
            <a:pPr>
              <a:buNone/>
            </a:pPr>
            <a:r>
              <a:rPr lang="ru-RU" sz="9600" dirty="0" smtClean="0"/>
              <a:t>          0,3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умножение: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*   </a:t>
            </a:r>
            <a:endParaRPr lang="ru-RU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143116"/>
            <a:ext cx="628650" cy="2781300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214554"/>
            <a:ext cx="1266825" cy="278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умножение: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*  </a:t>
            </a:r>
            <a:endParaRPr lang="ru-RU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071678"/>
            <a:ext cx="1266825" cy="2771775"/>
          </a:xfrm>
          <a:prstGeom prst="rect">
            <a:avLst/>
          </a:prstGeom>
          <a:noFill/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2143116"/>
            <a:ext cx="628650" cy="278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умножение: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*    </a:t>
            </a:r>
            <a:r>
              <a:rPr lang="ru-RU" sz="9600" dirty="0" smtClean="0"/>
              <a:t>39</a:t>
            </a:r>
            <a:endParaRPr lang="ru-RU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1928802"/>
            <a:ext cx="1266825" cy="2809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умножение: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sz="9600" dirty="0" smtClean="0"/>
              <a:t>3     </a:t>
            </a:r>
            <a:r>
              <a:rPr lang="ru-RU" sz="3600" dirty="0" smtClean="0"/>
              <a:t>*  </a:t>
            </a:r>
            <a:r>
              <a:rPr lang="ru-RU" sz="9600" dirty="0" smtClean="0"/>
              <a:t>1</a:t>
            </a:r>
            <a:endParaRPr lang="ru-RU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428868"/>
            <a:ext cx="628650" cy="2781300"/>
          </a:xfrm>
          <a:prstGeom prst="rect">
            <a:avLst/>
          </a:prstGeom>
          <a:noFill/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2500306"/>
            <a:ext cx="628650" cy="278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71613"/>
            <a:ext cx="6500858" cy="25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Установите соответствие: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4053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1) </a:t>
                      </a:r>
                      <a:r>
                        <a:rPr lang="en-US" sz="3200" dirty="0" smtClean="0"/>
                        <a:t>S=a</a:t>
                      </a:r>
                      <a:r>
                        <a:rPr lang="en-US" sz="3200" baseline="30000" dirty="0" smtClean="0"/>
                        <a:t>2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Объём</a:t>
                      </a:r>
                      <a:r>
                        <a:rPr lang="ru-RU" sz="3200" baseline="0" dirty="0" smtClean="0"/>
                        <a:t> куба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2) </a:t>
                      </a:r>
                      <a:r>
                        <a:rPr lang="en-US" sz="3200" b="1" dirty="0" smtClean="0"/>
                        <a:t>V=a</a:t>
                      </a:r>
                      <a:r>
                        <a:rPr lang="en-US" sz="3200" b="1" baseline="30000" dirty="0" smtClean="0"/>
                        <a:t>3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Формула пути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3) </a:t>
                      </a:r>
                      <a:r>
                        <a:rPr lang="en-US" sz="3200" b="1" dirty="0" smtClean="0"/>
                        <a:t>P=4a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Периметр прямоугольника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4) </a:t>
                      </a:r>
                      <a:r>
                        <a:rPr lang="en-US" sz="3200" b="1" dirty="0" smtClean="0"/>
                        <a:t>P=2(</a:t>
                      </a:r>
                      <a:r>
                        <a:rPr lang="en-US" sz="3200" b="1" dirty="0" err="1" smtClean="0"/>
                        <a:t>a+b</a:t>
                      </a:r>
                      <a:r>
                        <a:rPr lang="en-US" sz="3200" b="1" dirty="0" smtClean="0"/>
                        <a:t>)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Площадь квадрата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5) </a:t>
                      </a:r>
                      <a:r>
                        <a:rPr lang="en-US" sz="3200" b="1" dirty="0" smtClean="0"/>
                        <a:t>V=</a:t>
                      </a:r>
                      <a:r>
                        <a:rPr lang="en-US" sz="3200" b="1" dirty="0" err="1" smtClean="0"/>
                        <a:t>abc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Объём параллелепипеда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6) </a:t>
                      </a:r>
                      <a:r>
                        <a:rPr lang="en-US" sz="3200" b="1" dirty="0" smtClean="0"/>
                        <a:t>P=</a:t>
                      </a:r>
                      <a:r>
                        <a:rPr lang="en-US" sz="3200" b="1" dirty="0" err="1" smtClean="0"/>
                        <a:t>a+b+c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Периметр квадрата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7) </a:t>
                      </a:r>
                      <a:r>
                        <a:rPr lang="en-US" sz="3200" b="1" dirty="0" smtClean="0"/>
                        <a:t>S=</a:t>
                      </a:r>
                      <a:r>
                        <a:rPr lang="en-US" sz="3200" b="1" dirty="0" err="1" smtClean="0"/>
                        <a:t>vt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Периметр треугольника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500174"/>
            <a:ext cx="6429420" cy="3857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  <a:ea typeface="+mj-ea"/>
                <a:cs typeface="+mj-cs"/>
              </a:rPr>
              <a:t>S=</a:t>
            </a:r>
            <a:r>
              <a:rPr lang="ru-RU" sz="4000" dirty="0" smtClean="0">
                <a:solidFill>
                  <a:prstClr val="black"/>
                </a:solidFill>
                <a:ea typeface="+mj-ea"/>
                <a:cs typeface="+mj-cs"/>
              </a:rPr>
              <a:t> 16 м</a:t>
            </a:r>
            <a:r>
              <a:rPr lang="ru-RU" sz="4000" baseline="30000" dirty="0" smtClean="0">
                <a:solidFill>
                  <a:prstClr val="black"/>
                </a:solidFill>
                <a:ea typeface="+mj-ea"/>
                <a:cs typeface="+mj-cs"/>
              </a:rPr>
              <a:t>2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68742"/>
          </a:xfrm>
        </p:spPr>
        <p:txBody>
          <a:bodyPr>
            <a:normAutofit/>
          </a:bodyPr>
          <a:lstStyle/>
          <a:p>
            <a:r>
              <a:rPr lang="en-US" dirty="0" smtClean="0"/>
              <a:t>8 </a:t>
            </a:r>
            <a:r>
              <a:rPr lang="ru-RU" dirty="0" smtClean="0"/>
              <a:t>м    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?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428736"/>
            <a:ext cx="6429420" cy="3857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  <a:ea typeface="+mj-ea"/>
                <a:cs typeface="+mj-cs"/>
              </a:rPr>
              <a:t>S=63 </a:t>
            </a:r>
            <a:r>
              <a:rPr lang="ru-RU" sz="4000" dirty="0" smtClean="0">
                <a:solidFill>
                  <a:prstClr val="black"/>
                </a:solidFill>
                <a:ea typeface="+mj-ea"/>
                <a:cs typeface="+mj-cs"/>
              </a:rPr>
              <a:t>м</a:t>
            </a:r>
            <a:r>
              <a:rPr lang="ru-RU" sz="4000" baseline="30000" dirty="0" smtClean="0">
                <a:solidFill>
                  <a:prstClr val="black"/>
                </a:solidFill>
                <a:ea typeface="+mj-ea"/>
                <a:cs typeface="+mj-cs"/>
              </a:rPr>
              <a:t>2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68742"/>
          </a:xfrm>
        </p:spPr>
        <p:txBody>
          <a:bodyPr>
            <a:normAutofit/>
          </a:bodyPr>
          <a:lstStyle/>
          <a:p>
            <a:r>
              <a:rPr lang="ru-RU" dirty="0" smtClean="0"/>
              <a:t>7</a:t>
            </a:r>
            <a:r>
              <a:rPr lang="en-US" dirty="0" smtClean="0"/>
              <a:t> </a:t>
            </a:r>
            <a:r>
              <a:rPr lang="ru-RU" dirty="0" smtClean="0"/>
              <a:t>м    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?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643050"/>
            <a:ext cx="6429420" cy="3643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  <a:ea typeface="+mj-ea"/>
                <a:cs typeface="+mj-cs"/>
              </a:rPr>
              <a:t>S=</a:t>
            </a:r>
            <a:r>
              <a:rPr lang="ru-RU" sz="4000" dirty="0" smtClean="0">
                <a:solidFill>
                  <a:prstClr val="black"/>
                </a:solidFill>
                <a:ea typeface="+mj-ea"/>
                <a:cs typeface="+mj-cs"/>
              </a:rPr>
              <a:t>     м</a:t>
            </a:r>
            <a:r>
              <a:rPr lang="ru-RU" sz="4000" baseline="30000" dirty="0" smtClean="0">
                <a:solidFill>
                  <a:prstClr val="black"/>
                </a:solidFill>
                <a:ea typeface="+mj-ea"/>
                <a:cs typeface="+mj-cs"/>
              </a:rPr>
              <a:t>2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68742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ru-RU" dirty="0" smtClean="0"/>
              <a:t>м    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?</a:t>
            </a:r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3000372"/>
            <a:ext cx="357190" cy="958773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785794"/>
            <a:ext cx="285752" cy="800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Белаз"/>
          <p:cNvPicPr>
            <a:picLocks noGrp="1"/>
          </p:cNvPicPr>
          <p:nvPr>
            <p:ph idx="1"/>
          </p:nvPr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428596" y="285728"/>
            <a:ext cx="392909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Наталья\Desktop\Library-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50" y="142852"/>
            <a:ext cx="3905278" cy="2928958"/>
          </a:xfrm>
          <a:prstGeom prst="rect">
            <a:avLst/>
          </a:prstGeom>
          <a:noFill/>
        </p:spPr>
      </p:pic>
      <p:pic>
        <p:nvPicPr>
          <p:cNvPr id="1029" name="Picture 5" descr="C:\Users\Наталья\Desktop\55f3a2807748d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428660" y="3500438"/>
            <a:ext cx="4524378" cy="3014498"/>
          </a:xfrm>
          <a:prstGeom prst="rect">
            <a:avLst/>
          </a:prstGeom>
          <a:noFill/>
        </p:spPr>
      </p:pic>
      <p:pic>
        <p:nvPicPr>
          <p:cNvPr id="1030" name="Picture 6" descr="C:\Users\Наталья\Desktop\0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3357562"/>
            <a:ext cx="5029519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ru-RU" sz="4400" i="1" u="sng" dirty="0" smtClean="0"/>
              <a:t>Тема урока</a:t>
            </a:r>
            <a:r>
              <a:rPr lang="ru-RU" sz="4400" i="1" dirty="0" smtClean="0"/>
              <a:t>: «</a:t>
            </a:r>
            <a:r>
              <a:rPr lang="ru-RU" sz="4400" i="1" dirty="0" smtClean="0">
                <a:solidFill>
                  <a:srgbClr val="C00000"/>
                </a:solidFill>
              </a:rPr>
              <a:t>Деление дробей</a:t>
            </a:r>
            <a:r>
              <a:rPr lang="ru-RU" sz="4400" i="1" dirty="0" smtClean="0"/>
              <a:t>»</a:t>
            </a:r>
          </a:p>
          <a:p>
            <a:pPr marL="0" indent="0">
              <a:buNone/>
              <a:defRPr/>
            </a:pPr>
            <a:endParaRPr lang="ru-RU" sz="4400" dirty="0" smtClean="0"/>
          </a:p>
          <a:p>
            <a:pPr marL="0" indent="0" algn="ctr">
              <a:buNone/>
              <a:defRPr/>
            </a:pPr>
            <a:r>
              <a:rPr lang="ru-RU" sz="4400" i="1" u="sng" dirty="0" smtClean="0"/>
              <a:t>Цель</a:t>
            </a:r>
            <a:r>
              <a:rPr lang="ru-RU" sz="4400" i="1" dirty="0" smtClean="0"/>
              <a:t>: </a:t>
            </a:r>
            <a:r>
              <a:rPr lang="ru-RU" sz="4400" i="1" dirty="0" smtClean="0">
                <a:solidFill>
                  <a:srgbClr val="00B050"/>
                </a:solidFill>
              </a:rPr>
              <a:t>научиться выполнять деление обыкновенных дробей.</a:t>
            </a:r>
          </a:p>
          <a:p>
            <a:pPr>
              <a:buNone/>
            </a:pPr>
            <a:endParaRPr lang="ru-RU" sz="4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  <a:defRPr/>
            </a:pPr>
            <a:r>
              <a:rPr lang="ru-RU" dirty="0" smtClean="0"/>
              <a:t>Как разделить дробь на дробь?</a:t>
            </a:r>
          </a:p>
          <a:p>
            <a:pPr marL="514350" indent="-514350">
              <a:buFontTx/>
              <a:buAutoNum type="arabicPeriod"/>
              <a:defRPr/>
            </a:pPr>
            <a:endParaRPr lang="ru-RU" sz="1800" dirty="0" smtClean="0"/>
          </a:p>
          <a:p>
            <a:pPr marL="514350" indent="-514350">
              <a:buFontTx/>
              <a:buAutoNum type="arabicPeriod"/>
              <a:defRPr/>
            </a:pPr>
            <a:r>
              <a:rPr lang="ru-RU" dirty="0" smtClean="0"/>
              <a:t>Как выполняется деление смешанных чисел?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1550" y="836613"/>
            <a:ext cx="7721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</a:rPr>
              <a:t>Чтобы разделить одну дробь на другую, надо делимое умножить на число, обратное делителю</a:t>
            </a:r>
            <a:r>
              <a:rPr lang="ru-RU" sz="4800" smtClean="0">
                <a:solidFill>
                  <a:srgbClr val="FF0000"/>
                </a:solidFill>
              </a:rPr>
              <a:t>.</a:t>
            </a:r>
            <a:r>
              <a:rPr lang="ru-RU" sz="4000" smtClean="0"/>
              <a:t> </a:t>
            </a: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605" name="Object 2"/>
          <p:cNvGraphicFramePr>
            <a:graphicFrameLocks noChangeAspect="1"/>
          </p:cNvGraphicFramePr>
          <p:nvPr/>
        </p:nvGraphicFramePr>
        <p:xfrm>
          <a:off x="2051050" y="2524125"/>
          <a:ext cx="5688013" cy="1419225"/>
        </p:xfrm>
        <a:graphic>
          <a:graphicData uri="http://schemas.openxmlformats.org/presentationml/2006/ole">
            <p:oleObj spid="_x0000_s35842" name="Формула" r:id="rId3" imgW="1193800" imgH="393700" progId="Equation.3">
              <p:embed/>
            </p:oleObj>
          </a:graphicData>
        </a:graphic>
      </p:graphicFrame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75656" y="4437112"/>
            <a:ext cx="3528392" cy="876137"/>
          </a:xfrm>
          <a:prstGeom prst="rect">
            <a:avLst/>
          </a:prstGeom>
          <a:blipFill rotWithShape="1">
            <a:blip r:embed="rId4"/>
            <a:stretch>
              <a:fillRect l="-5181" r="-1382" b="-11111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60032" y="4437112"/>
            <a:ext cx="1414170" cy="876587"/>
          </a:xfrm>
          <a:prstGeom prst="rect">
            <a:avLst/>
          </a:prstGeom>
          <a:blipFill rotWithShape="1">
            <a:blip r:embed="rId5"/>
            <a:stretch>
              <a:fillRect r="-12500" b="-11111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99963" y="4437112"/>
            <a:ext cx="1056700" cy="879215"/>
          </a:xfrm>
          <a:prstGeom prst="rect">
            <a:avLst/>
          </a:prstGeom>
          <a:blipFill rotWithShape="1">
            <a:blip r:embed="rId6"/>
            <a:stretch>
              <a:fillRect r="-16667" b="-11806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56663" y="4437112"/>
            <a:ext cx="508473" cy="879215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1489074"/>
            <a:ext cx="8175654" cy="129698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solidFill>
                  <a:srgbClr val="FF0000"/>
                </a:solidFill>
              </a:rPr>
              <a:t>При делении смешанных чисел, нужно сначала эти числа представить в виде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а потом применить правило</a:t>
            </a:r>
            <a:br>
              <a:rPr lang="ru-RU" sz="4000" dirty="0" smtClean="0">
                <a:solidFill>
                  <a:srgbClr val="FF0000"/>
                </a:solidFill>
              </a:rPr>
            </a:br>
            <a:endParaRPr lang="ru-RU" sz="4000" dirty="0" smtClean="0"/>
          </a:p>
        </p:txBody>
      </p:sp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071670" y="1714488"/>
            <a:ext cx="6045217" cy="708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u="sng" dirty="0">
                <a:latin typeface="Times New Roman" pitchFamily="18" charset="0"/>
                <a:cs typeface="Times New Roman" pitchFamily="18" charset="0"/>
              </a:rPr>
              <a:t>неправильных</a:t>
            </a:r>
            <a:r>
              <a:rPr lang="ru-RU" sz="4000" u="sng" dirty="0"/>
              <a:t> </a:t>
            </a:r>
            <a:r>
              <a:rPr lang="ru-RU" sz="4000" u="sng" dirty="0" smtClean="0">
                <a:latin typeface="+mj-lt"/>
              </a:rPr>
              <a:t>дробей,</a:t>
            </a:r>
            <a:endParaRPr lang="ru-RU" sz="4000" u="sng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7422" y="2928934"/>
            <a:ext cx="43323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деления дробей.</a:t>
            </a:r>
            <a:endParaRPr lang="ru-RU" sz="4000" i="1" dirty="0">
              <a:latin typeface="+mj-lt"/>
            </a:endParaRP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43608" y="4403847"/>
            <a:ext cx="3932487" cy="876522"/>
          </a:xfrm>
          <a:prstGeom prst="rect">
            <a:avLst/>
          </a:prstGeom>
          <a:blipFill rotWithShape="1">
            <a:blip r:embed="rId2"/>
            <a:stretch>
              <a:fillRect l="-4651" r="-4031" b="-11111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86170" y="4404509"/>
            <a:ext cx="1553630" cy="887551"/>
          </a:xfrm>
          <a:prstGeom prst="rect">
            <a:avLst/>
          </a:prstGeom>
          <a:blipFill rotWithShape="1">
            <a:blip r:embed="rId3"/>
            <a:stretch>
              <a:fillRect r="-11417" b="-11724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72200" y="4408357"/>
            <a:ext cx="1511952" cy="883703"/>
          </a:xfrm>
          <a:prstGeom prst="rect">
            <a:avLst/>
          </a:prstGeom>
          <a:blipFill rotWithShape="1">
            <a:blip r:embed="rId4"/>
            <a:stretch>
              <a:fillRect r="-12097" b="-11034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00641" y="5541194"/>
            <a:ext cx="1649811" cy="887166"/>
          </a:xfrm>
          <a:prstGeom prst="rect">
            <a:avLst/>
          </a:prstGeom>
          <a:blipFill rotWithShape="1">
            <a:blip r:embed="rId5"/>
            <a:stretch>
              <a:fillRect l="-11070" r="-10332" b="-10959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50452" y="5555974"/>
            <a:ext cx="777777" cy="876330"/>
          </a:xfrm>
          <a:prstGeom prst="rect">
            <a:avLst/>
          </a:prstGeom>
          <a:blipFill rotWithShape="1">
            <a:blip r:embed="rId6"/>
            <a:stretch>
              <a:fillRect r="-23622" b="-11111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057323" y="5546035"/>
            <a:ext cx="764953" cy="877484"/>
          </a:xfrm>
          <a:prstGeom prst="rect">
            <a:avLst/>
          </a:prstGeom>
          <a:blipFill rotWithShape="1">
            <a:blip r:embed="rId7"/>
            <a:stretch>
              <a:fillRect l="-24800" r="-24000" b="-11111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№ 596 (а, г, е, и, м)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с. Каратабан проживает 1360 человек 1\10 составляют школьники. Сколько школьников из Каратабана учатся в школе?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57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</a:t>
                      </a:r>
                    </a:p>
                    <a:p>
                      <a:r>
                        <a:rPr lang="ru-RU" dirty="0" smtClean="0"/>
                        <a:t>         :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2)</a:t>
                      </a:r>
                    </a:p>
                    <a:p>
                      <a:r>
                        <a:rPr lang="ru-RU" dirty="0" smtClean="0"/>
                        <a:t>         :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3)</a:t>
                      </a:r>
                    </a:p>
                    <a:p>
                      <a:r>
                        <a:rPr lang="ru-RU" dirty="0" smtClean="0"/>
                        <a:t>           :</a:t>
                      </a:r>
                      <a:r>
                        <a:rPr lang="ru-RU" baseline="0" dirty="0" smtClean="0"/>
                        <a:t>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4)</a:t>
                      </a:r>
                    </a:p>
                    <a:p>
                      <a:r>
                        <a:rPr lang="ru-RU" dirty="0" smtClean="0"/>
                        <a:t> 10     :  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2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3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785925"/>
            <a:ext cx="142876" cy="619129"/>
          </a:xfrm>
          <a:prstGeom prst="rect">
            <a:avLst/>
          </a:prstGeom>
          <a:noFill/>
        </p:spPr>
      </p:pic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7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785926"/>
            <a:ext cx="144108" cy="642942"/>
          </a:xfrm>
          <a:prstGeom prst="rect">
            <a:avLst/>
          </a:prstGeom>
          <a:noFill/>
        </p:spPr>
      </p:pic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7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1714488"/>
            <a:ext cx="142875" cy="619125"/>
          </a:xfrm>
          <a:prstGeom prst="rect">
            <a:avLst/>
          </a:prstGeom>
          <a:noFill/>
        </p:spPr>
      </p:pic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81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714488"/>
            <a:ext cx="285750" cy="619125"/>
          </a:xfrm>
          <a:prstGeom prst="rect">
            <a:avLst/>
          </a:prstGeom>
          <a:noFill/>
        </p:spPr>
      </p:pic>
      <p:sp>
        <p:nvSpPr>
          <p:cNvPr id="798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83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1714488"/>
            <a:ext cx="142875" cy="619125"/>
          </a:xfrm>
          <a:prstGeom prst="rect">
            <a:avLst/>
          </a:prstGeom>
          <a:noFill/>
        </p:spPr>
      </p:pic>
      <p:sp>
        <p:nvSpPr>
          <p:cNvPr id="79885" name="Rectangle 1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8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86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1785926"/>
            <a:ext cx="142875" cy="619125"/>
          </a:xfrm>
          <a:prstGeom prst="rect">
            <a:avLst/>
          </a:prstGeom>
          <a:noFill/>
        </p:spPr>
      </p:pic>
      <p:sp>
        <p:nvSpPr>
          <p:cNvPr id="79888" name="Rectangle 1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9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89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1785926"/>
            <a:ext cx="142875" cy="619125"/>
          </a:xfrm>
          <a:prstGeom prst="rect">
            <a:avLst/>
          </a:prstGeom>
          <a:noFill/>
        </p:spPr>
      </p:pic>
      <p:sp>
        <p:nvSpPr>
          <p:cNvPr id="79891" name="Rectangle 1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9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92" name="Picture 2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643182"/>
            <a:ext cx="285750" cy="619125"/>
          </a:xfrm>
          <a:prstGeom prst="rect">
            <a:avLst/>
          </a:prstGeom>
          <a:noFill/>
        </p:spPr>
      </p:pic>
      <p:sp>
        <p:nvSpPr>
          <p:cNvPr id="79894" name="Rectangle 2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9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95" name="Picture 2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3500438"/>
            <a:ext cx="285750" cy="619125"/>
          </a:xfrm>
          <a:prstGeom prst="rect">
            <a:avLst/>
          </a:prstGeom>
          <a:noFill/>
        </p:spPr>
      </p:pic>
      <p:sp>
        <p:nvSpPr>
          <p:cNvPr id="79897" name="Rectangle 2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9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98" name="Picture 26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500570"/>
            <a:ext cx="285750" cy="619125"/>
          </a:xfrm>
          <a:prstGeom prst="rect">
            <a:avLst/>
          </a:prstGeom>
          <a:noFill/>
        </p:spPr>
      </p:pic>
      <p:sp>
        <p:nvSpPr>
          <p:cNvPr id="79900" name="Rectangle 2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90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901" name="Picture 29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2714620"/>
            <a:ext cx="285750" cy="619125"/>
          </a:xfrm>
          <a:prstGeom prst="rect">
            <a:avLst/>
          </a:prstGeom>
          <a:noFill/>
        </p:spPr>
      </p:pic>
      <p:sp>
        <p:nvSpPr>
          <p:cNvPr id="79903" name="Rectangle 3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9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904" name="Picture 3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3571876"/>
            <a:ext cx="142875" cy="619125"/>
          </a:xfrm>
          <a:prstGeom prst="rect">
            <a:avLst/>
          </a:prstGeom>
          <a:noFill/>
        </p:spPr>
      </p:pic>
      <p:sp>
        <p:nvSpPr>
          <p:cNvPr id="79906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9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907" name="Picture 3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4500570"/>
            <a:ext cx="142875" cy="619125"/>
          </a:xfrm>
          <a:prstGeom prst="rect">
            <a:avLst/>
          </a:prstGeom>
          <a:noFill/>
        </p:spPr>
      </p:pic>
      <p:sp>
        <p:nvSpPr>
          <p:cNvPr id="79909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911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910" name="Picture 38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2714620"/>
            <a:ext cx="142875" cy="619125"/>
          </a:xfrm>
          <a:prstGeom prst="rect">
            <a:avLst/>
          </a:prstGeom>
          <a:noFill/>
        </p:spPr>
      </p:pic>
      <p:sp>
        <p:nvSpPr>
          <p:cNvPr id="79912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91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913" name="Picture 41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3571876"/>
            <a:ext cx="285750" cy="619125"/>
          </a:xfrm>
          <a:prstGeom prst="rect">
            <a:avLst/>
          </a:prstGeom>
          <a:noFill/>
        </p:spPr>
      </p:pic>
      <p:sp>
        <p:nvSpPr>
          <p:cNvPr id="79915" name="Rectangle 4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91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916" name="Picture 44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4500570"/>
            <a:ext cx="142875" cy="619125"/>
          </a:xfrm>
          <a:prstGeom prst="rect">
            <a:avLst/>
          </a:prstGeom>
          <a:noFill/>
        </p:spPr>
      </p:pic>
      <p:sp>
        <p:nvSpPr>
          <p:cNvPr id="79918" name="Rectangle 4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920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919" name="Picture 47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2643182"/>
            <a:ext cx="285750" cy="619125"/>
          </a:xfrm>
          <a:prstGeom prst="rect">
            <a:avLst/>
          </a:prstGeom>
          <a:noFill/>
        </p:spPr>
      </p:pic>
      <p:sp>
        <p:nvSpPr>
          <p:cNvPr id="79922" name="Rectangle 5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921" name="Picture 49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3643314"/>
            <a:ext cx="142875" cy="619125"/>
          </a:xfrm>
          <a:prstGeom prst="rect">
            <a:avLst/>
          </a:prstGeom>
          <a:noFill/>
        </p:spPr>
      </p:pic>
      <p:sp>
        <p:nvSpPr>
          <p:cNvPr id="79923" name="Rectangle 5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925" name="Rectangle 5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924" name="Picture 52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4500570"/>
            <a:ext cx="419100" cy="619125"/>
          </a:xfrm>
          <a:prstGeom prst="rect">
            <a:avLst/>
          </a:prstGeom>
          <a:noFill/>
        </p:spPr>
      </p:pic>
      <p:sp>
        <p:nvSpPr>
          <p:cNvPr id="79926" name="Rectangle 5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57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</a:t>
                      </a:r>
                    </a:p>
                    <a:p>
                      <a:r>
                        <a:rPr lang="ru-RU" dirty="0" smtClean="0"/>
                        <a:t>         :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2)</a:t>
                      </a:r>
                    </a:p>
                    <a:p>
                      <a:r>
                        <a:rPr lang="ru-RU" dirty="0" smtClean="0"/>
                        <a:t>         :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3)</a:t>
                      </a:r>
                    </a:p>
                    <a:p>
                      <a:r>
                        <a:rPr lang="ru-RU" dirty="0" smtClean="0"/>
                        <a:t>           :</a:t>
                      </a:r>
                      <a:r>
                        <a:rPr lang="ru-RU" baseline="0" dirty="0" smtClean="0"/>
                        <a:t>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4)</a:t>
                      </a:r>
                    </a:p>
                    <a:p>
                      <a:r>
                        <a:rPr lang="ru-RU" dirty="0" smtClean="0"/>
                        <a:t> 10     :  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2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3 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785925"/>
            <a:ext cx="142876" cy="619129"/>
          </a:xfrm>
          <a:prstGeom prst="rect">
            <a:avLst/>
          </a:prstGeom>
          <a:noFill/>
        </p:spPr>
      </p:pic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7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785926"/>
            <a:ext cx="144108" cy="642942"/>
          </a:xfrm>
          <a:prstGeom prst="rect">
            <a:avLst/>
          </a:prstGeom>
          <a:noFill/>
        </p:spPr>
      </p:pic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7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1714488"/>
            <a:ext cx="142875" cy="619125"/>
          </a:xfrm>
          <a:prstGeom prst="rect">
            <a:avLst/>
          </a:prstGeom>
          <a:noFill/>
        </p:spPr>
      </p:pic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81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714488"/>
            <a:ext cx="285750" cy="619125"/>
          </a:xfrm>
          <a:prstGeom prst="rect">
            <a:avLst/>
          </a:prstGeom>
          <a:noFill/>
        </p:spPr>
      </p:pic>
      <p:sp>
        <p:nvSpPr>
          <p:cNvPr id="798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83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1714488"/>
            <a:ext cx="142875" cy="619125"/>
          </a:xfrm>
          <a:prstGeom prst="rect">
            <a:avLst/>
          </a:prstGeom>
          <a:noFill/>
        </p:spPr>
      </p:pic>
      <p:sp>
        <p:nvSpPr>
          <p:cNvPr id="79885" name="Rectangle 1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8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86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1785926"/>
            <a:ext cx="142875" cy="619125"/>
          </a:xfrm>
          <a:prstGeom prst="rect">
            <a:avLst/>
          </a:prstGeom>
          <a:noFill/>
        </p:spPr>
      </p:pic>
      <p:sp>
        <p:nvSpPr>
          <p:cNvPr id="79888" name="Rectangle 1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9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89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1785926"/>
            <a:ext cx="142875" cy="619125"/>
          </a:xfrm>
          <a:prstGeom prst="rect">
            <a:avLst/>
          </a:prstGeom>
          <a:noFill/>
        </p:spPr>
      </p:pic>
      <p:sp>
        <p:nvSpPr>
          <p:cNvPr id="79891" name="Rectangle 1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9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92" name="Picture 2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643182"/>
            <a:ext cx="285750" cy="619125"/>
          </a:xfrm>
          <a:prstGeom prst="rect">
            <a:avLst/>
          </a:prstGeom>
          <a:noFill/>
        </p:spPr>
      </p:pic>
      <p:sp>
        <p:nvSpPr>
          <p:cNvPr id="79894" name="Rectangle 2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9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95" name="Picture 2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3500438"/>
            <a:ext cx="285750" cy="619125"/>
          </a:xfrm>
          <a:prstGeom prst="rect">
            <a:avLst/>
          </a:prstGeom>
          <a:noFill/>
        </p:spPr>
      </p:pic>
      <p:sp>
        <p:nvSpPr>
          <p:cNvPr id="79897" name="Rectangle 2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9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98" name="Picture 26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500570"/>
            <a:ext cx="285750" cy="619125"/>
          </a:xfrm>
          <a:prstGeom prst="rect">
            <a:avLst/>
          </a:prstGeom>
          <a:noFill/>
        </p:spPr>
      </p:pic>
      <p:sp>
        <p:nvSpPr>
          <p:cNvPr id="79900" name="Rectangle 2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90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901" name="Picture 29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2714620"/>
            <a:ext cx="285750" cy="619125"/>
          </a:xfrm>
          <a:prstGeom prst="rect">
            <a:avLst/>
          </a:prstGeom>
          <a:noFill/>
        </p:spPr>
      </p:pic>
      <p:sp>
        <p:nvSpPr>
          <p:cNvPr id="79903" name="Rectangle 3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9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904" name="Picture 3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3571876"/>
            <a:ext cx="142875" cy="619125"/>
          </a:xfrm>
          <a:prstGeom prst="rect">
            <a:avLst/>
          </a:prstGeom>
          <a:noFill/>
        </p:spPr>
      </p:pic>
      <p:sp>
        <p:nvSpPr>
          <p:cNvPr id="79906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9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907" name="Picture 3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4500570"/>
            <a:ext cx="142875" cy="619125"/>
          </a:xfrm>
          <a:prstGeom prst="rect">
            <a:avLst/>
          </a:prstGeom>
          <a:noFill/>
        </p:spPr>
      </p:pic>
      <p:sp>
        <p:nvSpPr>
          <p:cNvPr id="79909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911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910" name="Picture 38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2714620"/>
            <a:ext cx="142875" cy="619125"/>
          </a:xfrm>
          <a:prstGeom prst="rect">
            <a:avLst/>
          </a:prstGeom>
          <a:noFill/>
        </p:spPr>
      </p:pic>
      <p:sp>
        <p:nvSpPr>
          <p:cNvPr id="79912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91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913" name="Picture 41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3571876"/>
            <a:ext cx="285750" cy="619125"/>
          </a:xfrm>
          <a:prstGeom prst="rect">
            <a:avLst/>
          </a:prstGeom>
          <a:noFill/>
        </p:spPr>
      </p:pic>
      <p:sp>
        <p:nvSpPr>
          <p:cNvPr id="79915" name="Rectangle 4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91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916" name="Picture 44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4500570"/>
            <a:ext cx="142875" cy="619125"/>
          </a:xfrm>
          <a:prstGeom prst="rect">
            <a:avLst/>
          </a:prstGeom>
          <a:noFill/>
        </p:spPr>
      </p:pic>
      <p:sp>
        <p:nvSpPr>
          <p:cNvPr id="79918" name="Rectangle 4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920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919" name="Picture 47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2643182"/>
            <a:ext cx="285750" cy="619125"/>
          </a:xfrm>
          <a:prstGeom prst="rect">
            <a:avLst/>
          </a:prstGeom>
          <a:noFill/>
        </p:spPr>
      </p:pic>
      <p:sp>
        <p:nvSpPr>
          <p:cNvPr id="79922" name="Rectangle 5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921" name="Picture 49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3643314"/>
            <a:ext cx="142875" cy="619125"/>
          </a:xfrm>
          <a:prstGeom prst="rect">
            <a:avLst/>
          </a:prstGeom>
          <a:noFill/>
        </p:spPr>
      </p:pic>
      <p:sp>
        <p:nvSpPr>
          <p:cNvPr id="79923" name="Rectangle 5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925" name="Rectangle 5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924" name="Picture 52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4500570"/>
            <a:ext cx="419100" cy="619125"/>
          </a:xfrm>
          <a:prstGeom prst="rect">
            <a:avLst/>
          </a:prstGeom>
          <a:noFill/>
        </p:spPr>
      </p:pic>
      <p:sp>
        <p:nvSpPr>
          <p:cNvPr id="79926" name="Rectangle 5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2"/>
          <p:cNvSpPr>
            <a:spLocks noChangeArrowheads="1"/>
          </p:cNvSpPr>
          <p:nvPr/>
        </p:nvSpPr>
        <p:spPr bwMode="auto">
          <a:xfrm>
            <a:off x="971550" y="908050"/>
            <a:ext cx="78486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/>
              <a:t>Домашнее задание: </a:t>
            </a:r>
            <a:endParaRPr lang="en-US" sz="3600" dirty="0"/>
          </a:p>
          <a:p>
            <a:pPr algn="ctr">
              <a:defRPr/>
            </a:pPr>
            <a:endParaRPr lang="ru-RU" sz="3200" dirty="0"/>
          </a:p>
          <a:p>
            <a:pPr>
              <a:spcAft>
                <a:spcPts val="1200"/>
              </a:spcAft>
              <a:defRPr/>
            </a:pPr>
            <a:r>
              <a:rPr lang="ru-RU" sz="3600" dirty="0">
                <a:solidFill>
                  <a:srgbClr val="7030A0"/>
                </a:solidFill>
              </a:rPr>
              <a:t>- выучить правило деления дробей;</a:t>
            </a:r>
          </a:p>
          <a:p>
            <a:pPr marL="571500" indent="-571500">
              <a:spcAft>
                <a:spcPts val="1200"/>
              </a:spcAft>
              <a:buFontTx/>
              <a:buChar char="-"/>
              <a:defRPr/>
            </a:pPr>
            <a:r>
              <a:rPr lang="ru-RU" sz="3600" dirty="0">
                <a:solidFill>
                  <a:srgbClr val="7030A0"/>
                </a:solidFill>
              </a:rPr>
              <a:t>№ </a:t>
            </a:r>
            <a:r>
              <a:rPr lang="ru-RU" sz="3600" dirty="0" smtClean="0">
                <a:solidFill>
                  <a:srgbClr val="7030A0"/>
                </a:solidFill>
              </a:rPr>
              <a:t>633</a:t>
            </a:r>
            <a:endParaRPr lang="ru-RU" sz="3600" dirty="0">
              <a:solidFill>
                <a:srgbClr val="7030A0"/>
              </a:solidFill>
            </a:endParaRPr>
          </a:p>
          <a:p>
            <a:pPr marL="571500" indent="-571500">
              <a:spcAft>
                <a:spcPts val="1200"/>
              </a:spcAft>
              <a:buFontTx/>
              <a:buChar char="-"/>
              <a:defRPr/>
            </a:pPr>
            <a:r>
              <a:rPr lang="ru-RU" sz="3600" dirty="0">
                <a:solidFill>
                  <a:srgbClr val="C00000"/>
                </a:solidFill>
              </a:rPr>
              <a:t>№ 625</a:t>
            </a:r>
          </a:p>
        </p:txBody>
      </p:sp>
      <p:pic>
        <p:nvPicPr>
          <p:cNvPr id="25603" name="Picture 3" descr="slide0012_image04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3644900"/>
            <a:ext cx="2808287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ChangeArrowheads="1"/>
          </p:cNvSpPr>
          <p:nvPr/>
        </p:nvSpPr>
        <p:spPr bwMode="auto">
          <a:xfrm rot="5400000">
            <a:off x="2551907" y="-770731"/>
            <a:ext cx="1223962" cy="4222750"/>
          </a:xfrm>
          <a:prstGeom prst="rect">
            <a:avLst/>
          </a:prstGeom>
          <a:solidFill>
            <a:srgbClr val="21D52A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Ура! ! !  Мне всё понятно!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 rot="5400000">
            <a:off x="4136232" y="1200944"/>
            <a:ext cx="1376362" cy="4248150"/>
          </a:xfrm>
          <a:prstGeom prst="rect">
            <a:avLst/>
          </a:prstGeom>
          <a:solidFill>
            <a:srgbClr val="ECF046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Есть моменты над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которыми мне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надо поработать!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+mn-lt"/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 rot="5400000">
            <a:off x="5759450" y="3249613"/>
            <a:ext cx="1296987" cy="4103688"/>
          </a:xfrm>
          <a:prstGeom prst="rect">
            <a:avLst/>
          </a:prstGeom>
          <a:solidFill>
            <a:srgbClr val="E43320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Были неудачи, но 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все преодолею!</a:t>
            </a:r>
          </a:p>
        </p:txBody>
      </p:sp>
      <p:pic>
        <p:nvPicPr>
          <p:cNvPr id="24581" name="Picture 52" descr="E:\ИринаМих\АНИМАЦИЯ\arg-5-50-tran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2513" y="3573463"/>
            <a:ext cx="2000250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/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Представьте смешанное число в </a:t>
            </a:r>
            <a:br>
              <a:rPr lang="ru-RU" dirty="0" smtClean="0"/>
            </a:br>
            <a:r>
              <a:rPr lang="ru-RU" dirty="0" smtClean="0"/>
              <a:t>     виде неправильной дроби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</a:t>
            </a:r>
            <a:r>
              <a:rPr lang="ru-RU" sz="9600" dirty="0" smtClean="0"/>
              <a:t>3</a:t>
            </a:r>
            <a:r>
              <a:rPr lang="ru-RU" dirty="0" smtClean="0"/>
              <a:t>       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57950" y="4500570"/>
            <a:ext cx="2328850" cy="162559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endParaRPr lang="ru-RU" sz="5400" dirty="0" smtClean="0"/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endParaRPr lang="ru-RU" sz="5400" dirty="0" smtClean="0"/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endParaRPr lang="ru-RU" sz="5400" dirty="0" smtClean="0">
              <a:ea typeface="Times New Roman"/>
              <a:cs typeface="Times New Roman"/>
            </a:endParaRPr>
          </a:p>
          <a:p>
            <a:pPr>
              <a:buNone/>
            </a:pPr>
            <a:endParaRPr lang="ru-RU" sz="54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928934"/>
            <a:ext cx="714386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Представьте смешанное число в виде неправильной дроби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8800" dirty="0" smtClean="0"/>
          </a:p>
          <a:p>
            <a:pPr>
              <a:buNone/>
            </a:pPr>
            <a:r>
              <a:rPr lang="ru-RU" sz="8800" dirty="0" smtClean="0"/>
              <a:t>          </a:t>
            </a:r>
            <a:r>
              <a:rPr lang="ru-RU" sz="9600" dirty="0" smtClean="0"/>
              <a:t>7</a:t>
            </a:r>
            <a:endParaRPr lang="ru-RU" sz="8800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2857496"/>
            <a:ext cx="504825" cy="221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Представьте смешанное число в виде неправильной дроби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/>
              <a:t>        11</a:t>
            </a:r>
            <a:endParaRPr lang="ru-RU" sz="9600" dirty="0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143248"/>
            <a:ext cx="100965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Представьте смешанное число в виде неправильной дроби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/>
              <a:t>             1,2</a:t>
            </a:r>
          </a:p>
          <a:p>
            <a:pPr>
              <a:buNone/>
            </a:pP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Сократите дробь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9600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428868"/>
            <a:ext cx="1009650" cy="2219325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Сократите дробь</a:t>
            </a:r>
            <a:endParaRPr lang="ru-RU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238" y="2753657"/>
            <a:ext cx="1009524" cy="2219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</TotalTime>
  <Words>339</Words>
  <PresentationFormat>Экран (4:3)</PresentationFormat>
  <Paragraphs>155</Paragraphs>
  <Slides>34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Тема Office</vt:lpstr>
      <vt:lpstr>Формула</vt:lpstr>
      <vt:lpstr>Устная работа</vt:lpstr>
      <vt:lpstr>Слайд 2</vt:lpstr>
      <vt:lpstr>Слайд 3</vt:lpstr>
      <vt:lpstr>            Представьте смешанное число в       виде неправильной дроби                            3                               </vt:lpstr>
      <vt:lpstr>   Представьте смешанное число в виде неправильной дроби </vt:lpstr>
      <vt:lpstr>Представьте смешанное число в виде неправильной дроби</vt:lpstr>
      <vt:lpstr>Представьте смешанное число в виде неправильной дроби</vt:lpstr>
      <vt:lpstr>Сократите дробь</vt:lpstr>
      <vt:lpstr>Сократите дробь</vt:lpstr>
      <vt:lpstr>Сократите дробь</vt:lpstr>
      <vt:lpstr>Сократите дробь</vt:lpstr>
      <vt:lpstr>Найдите число, обратное данному</vt:lpstr>
      <vt:lpstr>Найдите число, обратное данному</vt:lpstr>
      <vt:lpstr>Найдите число, обратное данному</vt:lpstr>
      <vt:lpstr>Найдите число, обратное данному</vt:lpstr>
      <vt:lpstr>Выполните умножение:</vt:lpstr>
      <vt:lpstr>Выполните умножение:</vt:lpstr>
      <vt:lpstr>Выполните умножение:</vt:lpstr>
      <vt:lpstr>Выполните умножение:</vt:lpstr>
      <vt:lpstr>Установите соответствие:</vt:lpstr>
      <vt:lpstr>8 м                                                                          ?</vt:lpstr>
      <vt:lpstr>7 м                                                                         ?</vt:lpstr>
      <vt:lpstr> м                                                                         ?</vt:lpstr>
      <vt:lpstr>Слайд 24</vt:lpstr>
      <vt:lpstr>Слайд 25</vt:lpstr>
      <vt:lpstr>Вопросы:</vt:lpstr>
      <vt:lpstr>Чтобы разделить одну дробь на другую, надо делимое умножить на число, обратное делителю. </vt:lpstr>
      <vt:lpstr>При делении смешанных чисел, нужно сначала эти числа представить в виде  а потом применить правило </vt:lpstr>
      <vt:lpstr>Слайд 29</vt:lpstr>
      <vt:lpstr>Самостоятельная работа</vt:lpstr>
      <vt:lpstr>Ответы</vt:lpstr>
      <vt:lpstr>Слайд 32</vt:lpstr>
      <vt:lpstr>Слайд 33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33</cp:revision>
  <dcterms:created xsi:type="dcterms:W3CDTF">2015-11-17T15:04:43Z</dcterms:created>
  <dcterms:modified xsi:type="dcterms:W3CDTF">2015-11-25T10:48:24Z</dcterms:modified>
</cp:coreProperties>
</file>