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6" r:id="rId6"/>
    <p:sldId id="267" r:id="rId7"/>
    <p:sldId id="270" r:id="rId8"/>
    <p:sldId id="271" r:id="rId9"/>
    <p:sldId id="272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6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CAAF8-03CE-4B56-8DE7-191C5E8EAD91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0D3FD-168C-4B79-B7E9-7F95658052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  <a:tabLst>
                <a:tab pos="1343025" algn="l"/>
              </a:tabLst>
            </a:pPr>
            <a:endParaRPr lang="ru-RU" sz="2300" b="1" dirty="0" smtClean="0">
              <a:latin typeface="Cambria"/>
              <a:ea typeface="Times New Roman"/>
              <a:cs typeface="Calibri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  <a:tabLst>
                <a:tab pos="1343025" algn="l"/>
              </a:tabLst>
            </a:pPr>
            <a:r>
              <a:rPr lang="ru-RU" sz="2300" b="1" dirty="0" smtClean="0">
                <a:latin typeface="Cambria"/>
                <a:ea typeface="Times New Roman"/>
                <a:cs typeface="Calibri"/>
              </a:rPr>
              <a:t>Презентация</a:t>
            </a:r>
            <a:endParaRPr lang="ru-RU" sz="2300" b="1" dirty="0">
              <a:latin typeface="Cambria"/>
              <a:ea typeface="Times New Roman"/>
              <a:cs typeface="Calibri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  <a:tabLst>
                <a:tab pos="1343025" algn="l"/>
              </a:tabLst>
            </a:pPr>
            <a:r>
              <a:rPr lang="ru-RU" sz="2300" b="1" dirty="0" smtClean="0">
                <a:latin typeface="Cambria"/>
                <a:ea typeface="Times New Roman"/>
                <a:cs typeface="Calibri"/>
              </a:rPr>
              <a:t>открытого занятия</a:t>
            </a:r>
          </a:p>
          <a:p>
            <a:pPr marL="0" indent="0" algn="ctr">
              <a:lnSpc>
                <a:spcPct val="120000"/>
              </a:lnSpc>
              <a:buNone/>
              <a:tabLst>
                <a:tab pos="1343025" algn="l"/>
              </a:tabLst>
            </a:pPr>
            <a:r>
              <a:rPr lang="ru-RU" sz="1800" b="1" dirty="0" smtClean="0">
                <a:latin typeface="Cambria"/>
                <a:ea typeface="Times New Roman"/>
                <a:cs typeface="Calibri"/>
              </a:rPr>
              <a:t>объединения </a:t>
            </a:r>
            <a:r>
              <a:rPr lang="ru-RU" sz="1800" b="1" dirty="0">
                <a:latin typeface="Cambria"/>
                <a:ea typeface="Times New Roman"/>
                <a:cs typeface="Calibri"/>
              </a:rPr>
              <a:t>«Волшебная иголочка» </a:t>
            </a:r>
            <a:endParaRPr lang="ru-RU" sz="1800" b="1" dirty="0" smtClean="0">
              <a:latin typeface="Cambria"/>
              <a:ea typeface="Times New Roman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  <a:tabLst>
                <a:tab pos="1343025" algn="l"/>
              </a:tabLst>
            </a:pPr>
            <a:r>
              <a:rPr lang="ru-RU" sz="1800" b="1" dirty="0" smtClean="0">
                <a:latin typeface="Cambria"/>
                <a:ea typeface="Times New Roman"/>
                <a:cs typeface="Calibri"/>
              </a:rPr>
              <a:t> по теме: </a:t>
            </a:r>
            <a:r>
              <a:rPr lang="ru-RU" sz="1800" b="1" dirty="0" smtClean="0">
                <a:solidFill>
                  <a:srgbClr val="1F497D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800" dirty="0" smtClean="0">
              <a:ea typeface="Times New Roman"/>
              <a:cs typeface="Calibri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1343025" algn="l"/>
              </a:tabLst>
            </a:pPr>
            <a:endParaRPr lang="ru-RU" sz="1400" dirty="0" smtClean="0">
              <a:ea typeface="Times New Roman"/>
              <a:cs typeface="Calibri"/>
            </a:endParaRPr>
          </a:p>
          <a:p>
            <a:pPr marL="0" lvl="0" indent="0" algn="r">
              <a:buNone/>
            </a:pPr>
            <a:r>
              <a:rPr lang="ru-RU" sz="4400" b="1" dirty="0" smtClean="0">
                <a:solidFill>
                  <a:srgbClr val="1F497D"/>
                </a:solidFill>
                <a:latin typeface="Times New Roman"/>
                <a:ea typeface="Times New Roman"/>
                <a:cs typeface="Calibri"/>
              </a:rPr>
              <a:t>«</a:t>
            </a:r>
            <a:r>
              <a:rPr lang="ru-RU" sz="4400" b="1" dirty="0">
                <a:solidFill>
                  <a:srgbClr val="1F497D"/>
                </a:solidFill>
                <a:latin typeface="Times New Roman"/>
                <a:ea typeface="Times New Roman"/>
                <a:cs typeface="Calibri"/>
              </a:rPr>
              <a:t>Перевод рисунка на ткань. Подбор ниток, иголок</a:t>
            </a:r>
            <a:r>
              <a:rPr lang="ru-RU" sz="4400" b="1" dirty="0" smtClean="0">
                <a:solidFill>
                  <a:srgbClr val="1F497D"/>
                </a:solidFill>
                <a:latin typeface="Times New Roman"/>
                <a:ea typeface="Times New Roman"/>
                <a:cs typeface="Calibri"/>
              </a:rPr>
              <a:t>»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r">
              <a:buNone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ctr">
              <a:buNone/>
              <a:defRPr/>
            </a:pPr>
            <a:endParaRPr lang="ru-RU" sz="16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ctr">
              <a:buNone/>
              <a:defRPr/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Автор </a:t>
            </a: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: педагог дополнительного образования</a:t>
            </a:r>
          </a:p>
          <a:p>
            <a:pPr marL="0" lvl="0" indent="0" algn="ctr">
              <a:buNone/>
              <a:defRPr/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Куксова Л.А. </a:t>
            </a:r>
          </a:p>
          <a:p>
            <a:pPr marL="0" lvl="0" indent="0" algn="ctr">
              <a:buNone/>
              <a:defRPr/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МБОУ  ДОД ДДТ Кавказский района </a:t>
            </a:r>
          </a:p>
          <a:p>
            <a:pPr marL="0" lvl="0" indent="0" algn="ctr">
              <a:buNone/>
              <a:defRPr/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Краснодарский край</a:t>
            </a:r>
          </a:p>
          <a:p>
            <a:pPr marL="0" lvl="0" indent="0" algn="ctr">
              <a:buNone/>
              <a:defRPr/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Март 2015 </a:t>
            </a: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</a:t>
            </a:r>
          </a:p>
          <a:p>
            <a:pPr marL="0" lvl="0" indent="0" algn="r">
              <a:buNone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r">
              <a:buNone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r">
              <a:buNone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r">
              <a:buNone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r">
              <a:buNone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r">
              <a:buNone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  <a:p>
            <a:pPr marL="0" lvl="0" indent="0" algn="r">
              <a:buNone/>
            </a:pPr>
            <a:endParaRPr lang="ru-RU" sz="1600" b="1" dirty="0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2" y="3993767"/>
            <a:ext cx="12620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06680" cy="348381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  <a:t>Вышивка –</a:t>
            </a:r>
            <a:b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</a:b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  <a:t>     это тот вид рукоделия,   который</a:t>
            </a:r>
            <a:b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</a:b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  <a:t>       создается на многие </a:t>
            </a:r>
            <a:b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</a:b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  <a:t>            годы,   делая теплым </a:t>
            </a:r>
            <a:b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</a:b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  <a:t>                    и уютным ваш дом,</a:t>
            </a:r>
            <a:b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</a:b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  <a:t>              радуя вас и привлекая</a:t>
            </a:r>
            <a:b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</a:br>
            <a:r>
              <a:rPr lang="ru-RU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  <a:ea typeface="+mn-ea"/>
                <a:cs typeface="+mn-cs"/>
              </a:rPr>
              <a:t>                           интерес   окружающих.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269978"/>
            <a:ext cx="5360640" cy="36882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D:\загрузки\я Картинки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0714"/>
            <a:ext cx="25273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грузки\я Картинки\rusnyie-rabot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1714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загрузки\я Картинки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97889"/>
            <a:ext cx="194627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4"/>
          <p:cNvSpPr>
            <a:spLocks noGrp="1"/>
          </p:cNvSpPr>
          <p:nvPr>
            <p:ph idx="1"/>
          </p:nvPr>
        </p:nvSpPr>
        <p:spPr>
          <a:xfrm>
            <a:off x="683568" y="1268760"/>
            <a:ext cx="7869560" cy="41187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i="1" dirty="0">
                <a:latin typeface="+mj-lt"/>
                <a:ea typeface="Times New Roman"/>
                <a:cs typeface="Calibri"/>
              </a:rPr>
              <a:t>Научить воспитанников переводить рисунок на ткань, подбирать нитки и  иголки для вышивки салфетки.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      цель занятия:</a:t>
            </a:r>
            <a:endParaRPr lang="ru-RU" sz="40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941439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4202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4"/>
          <p:cNvSpPr>
            <a:spLocks noGrp="1"/>
          </p:cNvSpPr>
          <p:nvPr>
            <p:ph idx="1"/>
          </p:nvPr>
        </p:nvSpPr>
        <p:spPr>
          <a:xfrm>
            <a:off x="457200" y="936449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Cambria"/>
                <a:ea typeface="Times New Roman"/>
                <a:cs typeface="Times New Roman"/>
              </a:rPr>
              <a:t>-  </a:t>
            </a:r>
            <a:r>
              <a:rPr lang="ru-RU" sz="2800" b="1" i="1" dirty="0">
                <a:latin typeface="Cambria"/>
                <a:ea typeface="Times New Roman"/>
                <a:cs typeface="Times New Roman"/>
              </a:rPr>
              <a:t>научить </a:t>
            </a:r>
            <a:r>
              <a:rPr lang="ru-RU" sz="2800" b="1" i="1" dirty="0">
                <a:latin typeface="Times New Roman"/>
                <a:ea typeface="Times New Roman"/>
                <a:cs typeface="Calibri"/>
              </a:rPr>
              <a:t>переводить рисунок на ткань;</a:t>
            </a:r>
            <a:r>
              <a:rPr lang="ru-RU" sz="2800" b="1" i="1" dirty="0">
                <a:latin typeface="Cambria"/>
                <a:ea typeface="Times New Roman"/>
                <a:cs typeface="Times New Roman"/>
              </a:rPr>
              <a:t> </a:t>
            </a:r>
            <a:endParaRPr lang="ru-RU" sz="2800" b="1" i="1" dirty="0">
              <a:ea typeface="Times New Roman"/>
              <a:cs typeface="Calibri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i="1" dirty="0">
                <a:latin typeface="Times New Roman"/>
                <a:ea typeface="Times New Roman"/>
                <a:cs typeface="Calibri"/>
              </a:rPr>
              <a:t>-  освоить на практических занятиях</a:t>
            </a:r>
            <a:r>
              <a:rPr lang="ru-RU" sz="2800" b="1" i="1" dirty="0">
                <a:latin typeface="Cambria"/>
                <a:ea typeface="Times New Roman"/>
                <a:cs typeface="Times New Roman"/>
              </a:rPr>
              <a:t> </a:t>
            </a:r>
            <a:r>
              <a:rPr lang="ru-RU" sz="2800" b="1" i="1" dirty="0">
                <a:latin typeface="Times New Roman"/>
                <a:ea typeface="Times New Roman"/>
                <a:cs typeface="Calibri"/>
              </a:rPr>
              <a:t>технику</a:t>
            </a:r>
            <a:r>
              <a:rPr lang="ru-RU" sz="2800" b="1" i="1" dirty="0">
                <a:latin typeface="Cambria"/>
                <a:ea typeface="Times New Roman"/>
                <a:cs typeface="Times New Roman"/>
              </a:rPr>
              <a:t> перевода рисунка на ткань;</a:t>
            </a:r>
            <a:br>
              <a:rPr lang="ru-RU" sz="2800" b="1" i="1" dirty="0">
                <a:latin typeface="Cambria"/>
                <a:ea typeface="Times New Roman"/>
                <a:cs typeface="Times New Roman"/>
              </a:rPr>
            </a:b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-  научить </a:t>
            </a:r>
            <a:r>
              <a:rPr lang="ru-RU" sz="2800" b="1" i="1" dirty="0">
                <a:latin typeface="Times New Roman"/>
                <a:ea typeface="Times New Roman"/>
                <a:cs typeface="Calibri"/>
              </a:rPr>
              <a:t>подбирать нитки и  иголки для вышивки салфетки. </a:t>
            </a:r>
            <a:endParaRPr lang="ru-RU" sz="2800" b="1" i="1" dirty="0">
              <a:ea typeface="Times New Roman"/>
              <a:cs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            Задачи занятия:</a:t>
            </a:r>
            <a:endParaRPr lang="ru-RU" sz="40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71183"/>
            <a:ext cx="2084164" cy="27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2378411" cy="178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91565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 </a:t>
            </a:r>
            <a:r>
              <a:rPr lang="ru-RU" sz="2000" b="1" i="1" dirty="0"/>
              <a:t>Вышивка относится </a:t>
            </a:r>
            <a:r>
              <a:rPr lang="ru-RU" sz="2000" b="1" i="1" dirty="0" smtClean="0"/>
              <a:t>к эпохе первобытной культуры и тесно связана с появлением первого стежка.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i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i="1" dirty="0" smtClean="0"/>
              <a:t>Материалом для вышивки в разные далёкие времена служили  жилы животных, и нити льна, конопли, хлопка, шерсти, шёлка, также применялся и натуральный волос.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i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i="1" dirty="0" smtClean="0"/>
              <a:t>Ею украшали одежду, обувь, конскую сбрую, жилище.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i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i="1" dirty="0" smtClean="0"/>
              <a:t>Вышивка была неразрывно связана со старинными обычаями и обрядами русского крестьянства.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История появления вышивки</a:t>
            </a:r>
            <a:endParaRPr lang="ru-RU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5231484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ru-RU" sz="2000" b="1" i="1" dirty="0">
                <a:latin typeface="Cambria" pitchFamily="18" charset="0"/>
              </a:rPr>
              <a:t> ВЫШИВКА </a:t>
            </a:r>
            <a:r>
              <a:rPr lang="ru-RU" sz="2000" b="1" i="1" dirty="0"/>
              <a:t>– это искусство украшения ткани или трикотажа стежками, которые обогащают её поверхность и подчёркивают красоту.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i="1" dirty="0" smtClean="0"/>
              <a:t>Современная вышивка может быть использована для украшения детской и женской одежды, а так же бытовых вещей: занавесок для окон, салфеток, наволочек на диванные подушки, ковриков и панно, полотенец, передников, сумок, сувениров и др.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i="1" dirty="0" smtClean="0"/>
              <a:t>Мода на различные типы вышивки появляется и исчезает, но основные виды остаются неизменными. К ним относится вышивка крестом.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i="1" dirty="0" smtClean="0">
                <a:solidFill>
                  <a:schemeClr val="accent1"/>
                </a:solidFill>
              </a:rPr>
              <a:t>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3971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Что такое вышивка ?</a:t>
            </a:r>
            <a:endParaRPr lang="ru-RU" sz="40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Нитки для вышивания (мулине ) 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Вышивальные иглы(гобеленовые)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Пяльцы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Рисунки, схемы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Ножницы,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Ткань х/б или канва</a:t>
            </a:r>
            <a:endParaRPr lang="ru-RU" sz="2800" dirty="0" smtClean="0"/>
          </a:p>
          <a:p>
            <a:pPr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3" y="14285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   Инструменты и материалы для </a:t>
            </a:r>
            <a:b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</a:br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                 вышивки :</a:t>
            </a:r>
            <a:endParaRPr lang="ru-RU" sz="32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4" name="Рисунок 6" descr="http://p-greza.ru/d/113681/d/1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0021" y="1643050"/>
            <a:ext cx="224397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5" descr="n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7" y="2357438"/>
            <a:ext cx="1500188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nul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24984">
            <a:off x="2228212" y="4800065"/>
            <a:ext cx="2741613" cy="1932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4" descr="nul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786192"/>
            <a:ext cx="2571768" cy="1857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5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Во время работы                              </a:t>
            </a:r>
            <a:r>
              <a:rPr lang="ru-RU" sz="2600" b="1" dirty="0" smtClean="0">
                <a:solidFill>
                  <a:srgbClr val="FF0000"/>
                </a:solidFill>
                <a:latin typeface="Cambria" pitchFamily="18" charset="0"/>
              </a:rPr>
              <a:t>По окончании работы</a:t>
            </a:r>
          </a:p>
          <a:p>
            <a:pPr eaLnBrk="1" hangingPunct="1"/>
            <a:endParaRPr lang="ru-RU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latin typeface="Cambria" pitchFamily="18" charset="0"/>
              </a:rPr>
              <a:t>Будьте  внимательны!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latin typeface="Cambria" pitchFamily="18" charset="0"/>
              </a:rPr>
              <a:t>Иглы и булавки хранить в игольнице. </a:t>
            </a:r>
            <a:endParaRPr lang="ru-RU" sz="2000" b="1" i="1" dirty="0">
              <a:latin typeface="Cambr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latin typeface="Cambria" pitchFamily="18" charset="0"/>
              </a:rPr>
              <a:t>Сосчитать иглы до работы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smtClean="0">
                <a:latin typeface="Cambria" pitchFamily="18" charset="0"/>
              </a:rPr>
              <a:t>        </a:t>
            </a:r>
            <a:r>
              <a:rPr lang="ru-RU" sz="2000" b="1" i="1" dirty="0">
                <a:latin typeface="Cambria" pitchFamily="18" charset="0"/>
              </a:rPr>
              <a:t>в игольнице </a:t>
            </a:r>
            <a:r>
              <a:rPr lang="ru-RU" sz="2000" b="1" i="1" dirty="0" smtClean="0">
                <a:latin typeface="Cambria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latin typeface="Cambria" pitchFamily="18" charset="0"/>
              </a:rPr>
              <a:t>Ножницы следует передавать</a:t>
            </a:r>
          </a:p>
          <a:p>
            <a:pPr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ru-RU" sz="2000" b="1" i="1" dirty="0" smtClean="0">
                <a:latin typeface="Cambria" pitchFamily="18" charset="0"/>
              </a:rPr>
              <a:t>     за сомкнутые лезвия, </a:t>
            </a:r>
          </a:p>
          <a:p>
            <a:pPr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ru-RU" sz="2000" b="1" i="1" dirty="0" smtClean="0">
                <a:latin typeface="Cambria" pitchFamily="18" charset="0"/>
              </a:rPr>
              <a:t>       кольцами вперед.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latin typeface="Cambria" pitchFamily="18" charset="0"/>
              </a:rPr>
              <a:t>Инструменты и приспособления</a:t>
            </a:r>
          </a:p>
          <a:p>
            <a:pPr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ru-RU" sz="2000" b="1" i="1" dirty="0" smtClean="0">
                <a:latin typeface="Cambria" pitchFamily="18" charset="0"/>
              </a:rPr>
              <a:t>     хранить в специальном месте.</a:t>
            </a:r>
          </a:p>
          <a:p>
            <a:pPr eaLnBrk="1" hangingPunct="1">
              <a:lnSpc>
                <a:spcPct val="120000"/>
              </a:lnSpc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Техника безопасной работы</a:t>
            </a:r>
            <a:endParaRPr lang="ru-RU" sz="44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076056" y="2564904"/>
            <a:ext cx="4067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i="1" dirty="0">
                <a:latin typeface="Cambria" pitchFamily="18" charset="0"/>
              </a:rPr>
              <a:t> Сосчитать количество</a:t>
            </a:r>
          </a:p>
          <a:p>
            <a:r>
              <a:rPr lang="ru-RU" sz="1600" b="1" i="1" dirty="0">
                <a:latin typeface="Cambria" pitchFamily="18" charset="0"/>
              </a:rPr>
              <a:t>                игл и булавок.</a:t>
            </a:r>
          </a:p>
          <a:p>
            <a:pPr>
              <a:buFont typeface="Wingdings" pitchFamily="2" charset="2"/>
              <a:buChar char="Ø"/>
            </a:pPr>
            <a:endParaRPr lang="ru-RU" sz="1600" b="1" i="1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latin typeface="Cambria" pitchFamily="18" charset="0"/>
              </a:rPr>
              <a:t> Убрать своё рабочее место.</a:t>
            </a:r>
          </a:p>
          <a:p>
            <a:pPr>
              <a:buFont typeface="Wingdings" pitchFamily="2" charset="2"/>
              <a:buChar char="Ø"/>
            </a:pPr>
            <a:endParaRPr lang="ru-RU" sz="1600" b="1" i="1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latin typeface="Cambria" pitchFamily="18" charset="0"/>
              </a:rPr>
              <a:t>  Вышивку  хранить</a:t>
            </a:r>
          </a:p>
          <a:p>
            <a:r>
              <a:rPr lang="ru-RU" sz="1600" b="1" i="1" dirty="0">
                <a:latin typeface="Cambria" pitchFamily="18" charset="0"/>
              </a:rPr>
              <a:t>                в прозрачном файле.</a:t>
            </a:r>
          </a:p>
          <a:p>
            <a:endParaRPr lang="ru-RU" sz="1600" b="1" i="1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latin typeface="Cambria" pitchFamily="18" charset="0"/>
              </a:rPr>
              <a:t>  Нитки аккуратно сложить,</a:t>
            </a:r>
          </a:p>
          <a:p>
            <a:r>
              <a:rPr lang="ru-RU" sz="1600" b="1" i="1" dirty="0">
                <a:latin typeface="Cambria" pitchFamily="18" charset="0"/>
              </a:rPr>
              <a:t>                    или смотать.</a:t>
            </a:r>
          </a:p>
          <a:p>
            <a:endParaRPr lang="ru-RU" sz="1600" b="1" i="1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latin typeface="Cambria" pitchFamily="18" charset="0"/>
              </a:rPr>
              <a:t>   Ножницы убрать в  чехол.</a:t>
            </a:r>
          </a:p>
        </p:txBody>
      </p:sp>
    </p:spTree>
    <p:extLst>
      <p:ext uri="{BB962C8B-B14F-4D97-AF65-F5344CB8AC3E}">
        <p14:creationId xmlns:p14="http://schemas.microsoft.com/office/powerpoint/2010/main" val="22122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i="1" dirty="0" smtClean="0">
                <a:latin typeface="Cambria" pitchFamily="18" charset="0"/>
              </a:rPr>
              <a:t>Перед вами  лежит лоскут  ткани, карандаш и схема рисунка. </a:t>
            </a:r>
          </a:p>
          <a:p>
            <a:pPr eaLnBrk="1" hangingPunct="1"/>
            <a:r>
              <a:rPr lang="ru-RU" sz="2400" b="1" i="1" dirty="0" smtClean="0">
                <a:latin typeface="Cambria" pitchFamily="18" charset="0"/>
              </a:rPr>
              <a:t>Схему подложить под ткань и с помощью карандаша аккуратно обвести рисунок.</a:t>
            </a:r>
          </a:p>
          <a:p>
            <a:pPr eaLnBrk="1" hangingPunct="1"/>
            <a:r>
              <a:rPr lang="ru-RU" sz="2400" b="1" i="1" dirty="0" smtClean="0">
                <a:latin typeface="Cambria" pitchFamily="18" charset="0"/>
              </a:rPr>
              <a:t>Чтобы схема не сместилась, ее нужно заколоть булавочками.</a:t>
            </a:r>
          </a:p>
          <a:p>
            <a:pPr eaLnBrk="1" hangingPunct="1"/>
            <a:r>
              <a:rPr lang="ru-RU" sz="2400" b="1" i="1" dirty="0">
                <a:latin typeface="Cambria" pitchFamily="18" charset="0"/>
              </a:rPr>
              <a:t>П</a:t>
            </a:r>
            <a:r>
              <a:rPr lang="ru-RU" sz="2400" b="1" i="1" dirty="0" smtClean="0">
                <a:latin typeface="Cambria" pitchFamily="18" charset="0"/>
              </a:rPr>
              <a:t>рошу вас попробовать по схеме перевести рисунок на ткань.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i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Практическая работа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2193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6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11"/>
          <p:cNvSpPr>
            <a:spLocks noGrp="1"/>
          </p:cNvSpPr>
          <p:nvPr>
            <p:ph idx="1"/>
          </p:nvPr>
        </p:nvSpPr>
        <p:spPr>
          <a:xfrm>
            <a:off x="385766" y="3201710"/>
            <a:ext cx="8229600" cy="338554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</a:rPr>
              <a:t>Здорово, нам понравилось!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241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Ваше  впечатление об уроке:</a:t>
            </a:r>
            <a:endParaRPr lang="ru-RU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1357313" y="1000127"/>
            <a:ext cx="2214563" cy="21431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625" y="1000126"/>
            <a:ext cx="2286000" cy="20716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28752" y="3571877"/>
            <a:ext cx="2214563" cy="21431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39" y="3571877"/>
            <a:ext cx="2286000" cy="2143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C:\Users\Зорина\Desktop\чуд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1" y="1357313"/>
            <a:ext cx="14890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Зорина\Desktop\чудики - коп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7" y="1357314"/>
            <a:ext cx="12620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Зорина\Desktop\чудики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40" y="4000500"/>
            <a:ext cx="150018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Зорина\Desktop\чудики - коп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9" y="3929064"/>
            <a:ext cx="12192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TextBox 12"/>
          <p:cNvSpPr txBox="1">
            <a:spLocks noChangeArrowheads="1"/>
          </p:cNvSpPr>
          <p:nvPr/>
        </p:nvSpPr>
        <p:spPr bwMode="auto">
          <a:xfrm>
            <a:off x="4286251" y="3500439"/>
            <a:ext cx="4357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39948" name="TextBox 13"/>
          <p:cNvSpPr txBox="1">
            <a:spLocks noChangeArrowheads="1"/>
          </p:cNvSpPr>
          <p:nvPr/>
        </p:nvSpPr>
        <p:spPr bwMode="auto">
          <a:xfrm>
            <a:off x="4500566" y="3214691"/>
            <a:ext cx="4357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Lucida Sans Unicode" pitchFamily="34" charset="0"/>
              </a:rPr>
              <a:t>  Хорошо, но не всё воплотили</a:t>
            </a:r>
          </a:p>
        </p:txBody>
      </p:sp>
      <p:sp>
        <p:nvSpPr>
          <p:cNvPr id="39949" name="TextBox 15"/>
          <p:cNvSpPr txBox="1">
            <a:spLocks noChangeArrowheads="1"/>
          </p:cNvSpPr>
          <p:nvPr/>
        </p:nvSpPr>
        <p:spPr bwMode="auto">
          <a:xfrm>
            <a:off x="1285875" y="5786439"/>
            <a:ext cx="4357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Lucida Sans Unicode" pitchFamily="34" charset="0"/>
              </a:rPr>
              <a:t>  Были трудности</a:t>
            </a:r>
          </a:p>
        </p:txBody>
      </p:sp>
      <p:sp>
        <p:nvSpPr>
          <p:cNvPr id="39950" name="TextBox 16"/>
          <p:cNvSpPr txBox="1">
            <a:spLocks noChangeArrowheads="1"/>
          </p:cNvSpPr>
          <p:nvPr/>
        </p:nvSpPr>
        <p:spPr bwMode="auto">
          <a:xfrm>
            <a:off x="5214939" y="5786439"/>
            <a:ext cx="2857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Lucida Sans Unicode" pitchFamily="34" charset="0"/>
              </a:rPr>
              <a:t>  Сделали мало</a:t>
            </a:r>
          </a:p>
        </p:txBody>
      </p:sp>
      <p:pic>
        <p:nvPicPr>
          <p:cNvPr id="16" name="Picture 2" descr="C:\Users\Зорина\Desktop\чуд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708" y="1374776"/>
            <a:ext cx="14890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5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392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       цель занятия:</vt:lpstr>
      <vt:lpstr>             Задачи занятия:</vt:lpstr>
      <vt:lpstr> История появления вышивки</vt:lpstr>
      <vt:lpstr>Что такое вышивка ?</vt:lpstr>
      <vt:lpstr>    Инструменты и материалы для                    вышивки :</vt:lpstr>
      <vt:lpstr>Техника безопасной работы</vt:lpstr>
      <vt:lpstr>Практическая работа</vt:lpstr>
      <vt:lpstr>Ваше  впечатление об уроке:</vt:lpstr>
      <vt:lpstr>Вышивка –      это тот вид рукоделия,   который        создается на многие              годы,   делая теплым                      и уютным ваш дом,               радуя вас и привлекая                            интерес   окружающих.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ОБРАЗОВАТЕЛЬНОЕ УЧРЕЖДЕНИЕ ДОПОЛНИТЕЛЬНОГО ОБРАЗОВАНИЯ  ДЕТЕЙ ДОМ ДЕТСКОГО ТВОРЧЕСТВА МУНИЦИПАЛЬНОГО ОБРАЗОВАНИЯ КАВКАЗСКИЙ РАЙОН </dc:title>
  <dc:creator>Люба</dc:creator>
  <cp:lastModifiedBy>Валли</cp:lastModifiedBy>
  <cp:revision>12</cp:revision>
  <dcterms:created xsi:type="dcterms:W3CDTF">2015-03-18T21:50:31Z</dcterms:created>
  <dcterms:modified xsi:type="dcterms:W3CDTF">2015-12-01T16:49:16Z</dcterms:modified>
</cp:coreProperties>
</file>