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08" r:id="rId2"/>
  </p:sldMasterIdLst>
  <p:sldIdLst>
    <p:sldId id="257" r:id="rId3"/>
    <p:sldId id="259" r:id="rId4"/>
    <p:sldId id="261" r:id="rId5"/>
    <p:sldId id="263" r:id="rId6"/>
    <p:sldId id="271" r:id="rId7"/>
    <p:sldId id="272" r:id="rId8"/>
    <p:sldId id="276" r:id="rId9"/>
    <p:sldId id="280" r:id="rId10"/>
    <p:sldId id="281" r:id="rId11"/>
    <p:sldId id="273" r:id="rId12"/>
    <p:sldId id="266" r:id="rId13"/>
    <p:sldId id="269" r:id="rId14"/>
    <p:sldId id="28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020" y="-4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AA722-2F9A-42F5-8F14-623E94F7C561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B47CDC6-C745-437A-8126-B071CD2C68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AA722-2F9A-42F5-8F14-623E94F7C561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7CDC6-C745-437A-8126-B071CD2C68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AA722-2F9A-42F5-8F14-623E94F7C561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7CDC6-C745-437A-8126-B071CD2C68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1F497D"/>
                </a:solidFill>
              </a:rPr>
              <a:pPr/>
              <a:t>02.12.2015</a:t>
            </a:fld>
            <a:endParaRPr lang="ru-RU">
              <a:solidFill>
                <a:srgbClr val="1F497D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F497D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="" xmlns:p14="http://schemas.microsoft.com/office/powerpoint/2010/main" val="42197159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1F497D"/>
                </a:solidFill>
              </a:rPr>
              <a:pPr/>
              <a:t>02.12.2015</a:t>
            </a:fld>
            <a:endParaRPr lang="ru-RU">
              <a:solidFill>
                <a:srgbClr val="1F497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F497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="" xmlns:p14="http://schemas.microsoft.com/office/powerpoint/2010/main" val="25080011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1F497D"/>
                </a:solidFill>
              </a:rPr>
              <a:pPr/>
              <a:t>02.12.2015</a:t>
            </a:fld>
            <a:endParaRPr lang="ru-RU">
              <a:solidFill>
                <a:srgbClr val="1F497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>
              <a:solidFill>
                <a:srgbClr val="1F497D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636233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1F497D"/>
                </a:solidFill>
              </a:rPr>
              <a:pPr/>
              <a:t>02.12.2015</a:t>
            </a:fld>
            <a:endParaRPr lang="ru-RU">
              <a:solidFill>
                <a:srgbClr val="1F497D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F497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="" xmlns:p14="http://schemas.microsoft.com/office/powerpoint/2010/main" val="1610967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1F497D"/>
                </a:solidFill>
              </a:rPr>
              <a:pPr/>
              <a:t>02.12.2015</a:t>
            </a:fld>
            <a:endParaRPr lang="ru-RU">
              <a:solidFill>
                <a:srgbClr val="1F497D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F497D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="" xmlns:p14="http://schemas.microsoft.com/office/powerpoint/2010/main" val="9821446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1F497D"/>
                </a:solidFill>
              </a:rPr>
              <a:pPr/>
              <a:t>02.12.2015</a:t>
            </a:fld>
            <a:endParaRPr lang="ru-RU">
              <a:solidFill>
                <a:srgbClr val="1F497D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F497D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532848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1F497D"/>
                </a:solidFill>
              </a:rPr>
              <a:pPr/>
              <a:t>02.12.2015</a:t>
            </a:fld>
            <a:endParaRPr lang="ru-RU">
              <a:solidFill>
                <a:srgbClr val="1F497D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F497D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132031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1F497D"/>
                </a:solidFill>
              </a:rPr>
              <a:pPr/>
              <a:t>02.12.2015</a:t>
            </a:fld>
            <a:endParaRPr lang="ru-RU">
              <a:solidFill>
                <a:srgbClr val="1F497D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F497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="" xmlns:p14="http://schemas.microsoft.com/office/powerpoint/2010/main" val="1492980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AA722-2F9A-42F5-8F14-623E94F7C561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7CDC6-C745-437A-8126-B071CD2C68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1F497D"/>
                </a:solidFill>
              </a:rPr>
              <a:pPr/>
              <a:t>02.12.2015</a:t>
            </a:fld>
            <a:endParaRPr lang="ru-RU">
              <a:solidFill>
                <a:srgbClr val="1F497D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>
              <a:solidFill>
                <a:srgbClr val="1F497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  <p:extLst>
      <p:ext uri="{BB962C8B-B14F-4D97-AF65-F5344CB8AC3E}">
        <p14:creationId xmlns="" xmlns:p14="http://schemas.microsoft.com/office/powerpoint/2010/main" val="33752247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1F497D"/>
                </a:solidFill>
              </a:rPr>
              <a:pPr/>
              <a:t>02.12.2015</a:t>
            </a:fld>
            <a:endParaRPr lang="ru-RU">
              <a:solidFill>
                <a:srgbClr val="1F497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F497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004930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1F497D"/>
                </a:solidFill>
              </a:rPr>
              <a:pPr/>
              <a:t>02.12.2015</a:t>
            </a:fld>
            <a:endParaRPr lang="ru-RU">
              <a:solidFill>
                <a:srgbClr val="1F497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F497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76480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AA722-2F9A-42F5-8F14-623E94F7C561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7CDC6-C745-437A-8126-B071CD2C68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AA722-2F9A-42F5-8F14-623E94F7C561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7CDC6-C745-437A-8126-B071CD2C68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AA722-2F9A-42F5-8F14-623E94F7C561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7CDC6-C745-437A-8126-B071CD2C68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AA722-2F9A-42F5-8F14-623E94F7C561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7CDC6-C745-437A-8126-B071CD2C68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AA722-2F9A-42F5-8F14-623E94F7C561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7CDC6-C745-437A-8126-B071CD2C68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AA722-2F9A-42F5-8F14-623E94F7C561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7CDC6-C745-437A-8126-B071CD2C68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AA722-2F9A-42F5-8F14-623E94F7C561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7CDC6-C745-437A-8126-B071CD2C68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80AA722-2F9A-42F5-8F14-623E94F7C561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B47CDC6-C745-437A-8126-B071CD2C68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>
                <a:solidFill>
                  <a:srgbClr val="1F497D"/>
                </a:solidFill>
              </a:rPr>
              <a:pPr/>
              <a:t>02.12.2015</a:t>
            </a:fld>
            <a:endParaRPr lang="ru-RU">
              <a:solidFill>
                <a:srgbClr val="1F497D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1F497D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75927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yandex.ru/yandsearch?win=61&amp;text=%D0%95%D1%81%D0%BB%D0%B8%20%D0%BF%D1%80%D0%B8%D0%BA%D0%BE%D1%81%D0%BD%D1%83%D1%82%D1%8C%D1%81%D1%8F%20%D0%BA%20%D0%BB%D0%B8%D1%81%D1%82%D1%8C%D1%8F%D0%BC%20%D1%81%D1%82%D1%8B%D0%B4%D0%BB%D0%B8%D0%B2%D0%BE%D0%B9%20%D0%BC%D0%B8%D0%BC%D0%BE%D0%B7%D1%8B,%20%D0%BE%D0%BD%D0%B8%20%D0%B1%D1%8B%D1%81%D1%82%D1%80%D0%BE%20%D1%81%D0%BA%D0%BB%D0%B0%D0%B4%D1%8B%D0%B2%D0%B0%D1%8E%D1%82%D1%81%D1%8F&amp;clid=1976479&amp;pos=13&amp;rpt=simage&amp;uinfo=sw-1079-sh-514-fw-854-fh-448-pd-1&amp;img_url=http://www.portaltravi.ru/uploads/Mimoza5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hyperlink" Target="http://images.yandex.ru/yandsearch?p=1&amp;win=61&amp;text=%D0%95%D1%81%D0%BB%D0%B8%20%D0%BF%D1%80%D0%B8%D0%BA%D0%BE%D1%81%D0%BD%D1%83%D1%82%D1%8C%D1%81%D1%8F%20%D0%BA%20%D0%BB%D0%B8%D1%81%D1%82%D1%8C%D1%8F%D0%BC%20%D1%81%D1%82%D1%8B%D0%B4%D0%BB%D0%B8%D0%B2%D0%BE%D0%B9%20%D0%BC%D0%B8%D0%BC%D0%BE%D0%B7%D1%8B,%20%D0%BE%D0%BD%D0%B8%20%D0%B1%D1%8B%D1%81%D1%82%D1%80%D0%BE%20%D1%81%D0%BA%D0%BB%D0%B0%D0%B4%D1%8B%D0%B2%D0%B0%D1%8E%D1%82%D1%81%D1%8F&amp;clid=1976479&amp;pos=31&amp;uinfo=sw-1079-sh-514-fw-854-fh-448-pd-1&amp;rpt=simage&amp;img_url=http://pulson.ru/wp-content/uploads/2012/09/04.09.jpg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Проблемная ситуация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1700808"/>
            <a:ext cx="9144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Весной с крыш домов начинают свисать сосульки. Если </a:t>
            </a:r>
            <a:r>
              <a:rPr lang="ru-RU" sz="3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пронаблюдать в течение 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дня за одной из них, то </a:t>
            </a:r>
            <a:r>
              <a:rPr lang="ru-RU" sz="3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можно заметить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 к вечеру </a:t>
            </a:r>
            <a:r>
              <a:rPr lang="ru-RU" sz="3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ее размеры увеличиваются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она становится </a:t>
            </a:r>
            <a:r>
              <a:rPr lang="ru-RU" sz="3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толще и длиннее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(Какое свойство живого здесь описано?)</a:t>
            </a:r>
          </a:p>
          <a:p>
            <a:pPr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Можно ли на основе этого сосульки причислить к живой природе? 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199783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43508" y="5994290"/>
            <a:ext cx="88569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b="1" dirty="0" smtClean="0">
                <a:solidFill>
                  <a:srgbClr val="00B050"/>
                </a:solidFill>
              </a:rPr>
              <a:t>Предложите  основной вопрос урока!</a:t>
            </a:r>
          </a:p>
        </p:txBody>
      </p:sp>
    </p:spTree>
    <p:extLst>
      <p:ext uri="{BB962C8B-B14F-4D97-AF65-F5344CB8AC3E}">
        <p14:creationId xmlns="" xmlns:p14="http://schemas.microsoft.com/office/powerpoint/2010/main" val="2474077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ext Box 2"/>
          <p:cNvSpPr txBox="1">
            <a:spLocks noChangeArrowheads="1"/>
          </p:cNvSpPr>
          <p:nvPr/>
        </p:nvSpPr>
        <p:spPr bwMode="auto">
          <a:xfrm>
            <a:off x="2928938" y="3286125"/>
            <a:ext cx="3200400" cy="12001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Живые организмы</a:t>
            </a:r>
          </a:p>
        </p:txBody>
      </p:sp>
      <p:sp>
        <p:nvSpPr>
          <p:cNvPr id="119811" name="Text Box 3"/>
          <p:cNvSpPr txBox="1">
            <a:spLocks noChangeArrowheads="1"/>
          </p:cNvSpPr>
          <p:nvPr/>
        </p:nvSpPr>
        <p:spPr bwMode="auto">
          <a:xfrm>
            <a:off x="251520" y="5157192"/>
            <a:ext cx="2590800" cy="5238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ДЫШАТ</a:t>
            </a:r>
          </a:p>
        </p:txBody>
      </p:sp>
      <p:sp>
        <p:nvSpPr>
          <p:cNvPr id="119813" name="Text Box 5"/>
          <p:cNvSpPr txBox="1">
            <a:spLocks noChangeArrowheads="1"/>
          </p:cNvSpPr>
          <p:nvPr/>
        </p:nvSpPr>
        <p:spPr bwMode="auto">
          <a:xfrm>
            <a:off x="285750" y="3429000"/>
            <a:ext cx="1981200" cy="4619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ПИТАЮТСЯ</a:t>
            </a:r>
          </a:p>
        </p:txBody>
      </p:sp>
      <p:sp>
        <p:nvSpPr>
          <p:cNvPr id="119814" name="Text Box 6"/>
          <p:cNvSpPr txBox="1">
            <a:spLocks noChangeArrowheads="1"/>
          </p:cNvSpPr>
          <p:nvPr/>
        </p:nvSpPr>
        <p:spPr bwMode="auto">
          <a:xfrm>
            <a:off x="500063" y="1571625"/>
            <a:ext cx="2109787" cy="4619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РАСТУТ</a:t>
            </a:r>
          </a:p>
        </p:txBody>
      </p:sp>
      <p:sp>
        <p:nvSpPr>
          <p:cNvPr id="119815" name="Text Box 7"/>
          <p:cNvSpPr txBox="1">
            <a:spLocks noChangeArrowheads="1"/>
          </p:cNvSpPr>
          <p:nvPr/>
        </p:nvSpPr>
        <p:spPr bwMode="auto">
          <a:xfrm>
            <a:off x="3357563" y="5715000"/>
            <a:ext cx="2590800" cy="4619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УМИРАЮТ</a:t>
            </a:r>
          </a:p>
        </p:txBody>
      </p:sp>
      <p:sp>
        <p:nvSpPr>
          <p:cNvPr id="119816" name="Text Box 8"/>
          <p:cNvSpPr txBox="1">
            <a:spLocks noChangeArrowheads="1"/>
          </p:cNvSpPr>
          <p:nvPr/>
        </p:nvSpPr>
        <p:spPr bwMode="auto">
          <a:xfrm>
            <a:off x="3214688" y="1643063"/>
            <a:ext cx="2590800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СТАРЕЮТ</a:t>
            </a:r>
          </a:p>
        </p:txBody>
      </p:sp>
      <p:sp>
        <p:nvSpPr>
          <p:cNvPr id="7176" name="Line 9"/>
          <p:cNvSpPr>
            <a:spLocks noChangeShapeType="1"/>
          </p:cNvSpPr>
          <p:nvPr/>
        </p:nvSpPr>
        <p:spPr bwMode="auto">
          <a:xfrm flipH="1">
            <a:off x="1428750" y="4357688"/>
            <a:ext cx="1500188" cy="757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77" name="Line 10"/>
          <p:cNvSpPr>
            <a:spLocks noChangeShapeType="1"/>
          </p:cNvSpPr>
          <p:nvPr/>
        </p:nvSpPr>
        <p:spPr bwMode="auto">
          <a:xfrm flipH="1" flipV="1">
            <a:off x="2286000" y="3643313"/>
            <a:ext cx="642938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78" name="Line 11"/>
          <p:cNvSpPr>
            <a:spLocks noChangeShapeType="1"/>
          </p:cNvSpPr>
          <p:nvPr/>
        </p:nvSpPr>
        <p:spPr bwMode="auto">
          <a:xfrm flipV="1">
            <a:off x="4495800" y="22860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79" name="Line 12"/>
          <p:cNvSpPr>
            <a:spLocks noChangeShapeType="1"/>
          </p:cNvSpPr>
          <p:nvPr/>
        </p:nvSpPr>
        <p:spPr bwMode="auto">
          <a:xfrm flipH="1" flipV="1">
            <a:off x="1714500" y="2143125"/>
            <a:ext cx="1281113" cy="1057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80" name="Line 13"/>
          <p:cNvSpPr>
            <a:spLocks noChangeShapeType="1"/>
          </p:cNvSpPr>
          <p:nvPr/>
        </p:nvSpPr>
        <p:spPr bwMode="auto">
          <a:xfrm>
            <a:off x="5643563" y="4572000"/>
            <a:ext cx="1071562" cy="1071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81" name="Line 14"/>
          <p:cNvSpPr>
            <a:spLocks noChangeShapeType="1"/>
          </p:cNvSpPr>
          <p:nvPr/>
        </p:nvSpPr>
        <p:spPr bwMode="auto">
          <a:xfrm flipV="1">
            <a:off x="5410200" y="2209800"/>
            <a:ext cx="990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82" name="Line 15"/>
          <p:cNvSpPr>
            <a:spLocks noChangeShapeType="1"/>
          </p:cNvSpPr>
          <p:nvPr/>
        </p:nvSpPr>
        <p:spPr bwMode="auto">
          <a:xfrm>
            <a:off x="4429125" y="4572000"/>
            <a:ext cx="46038" cy="1071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9825" name="Text Box 17"/>
          <p:cNvSpPr txBox="1">
            <a:spLocks noChangeArrowheads="1"/>
          </p:cNvSpPr>
          <p:nvPr/>
        </p:nvSpPr>
        <p:spPr bwMode="auto">
          <a:xfrm>
            <a:off x="6357938" y="4286250"/>
            <a:ext cx="2590800" cy="83099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dirty="0" smtClean="0">
                <a:cs typeface="Times New Roman" pitchFamily="18" charset="0"/>
              </a:rPr>
              <a:t>Клеточное строение</a:t>
            </a:r>
            <a:endParaRPr lang="ru-RU" sz="2400" b="1" dirty="0">
              <a:cs typeface="Times New Roman" pitchFamily="18" charset="0"/>
            </a:endParaRPr>
          </a:p>
        </p:txBody>
      </p:sp>
      <p:sp>
        <p:nvSpPr>
          <p:cNvPr id="7184" name="Rectangle 21"/>
          <p:cNvSpPr>
            <a:spLocks noGrp="1" noChangeArrowheads="1"/>
          </p:cNvSpPr>
          <p:nvPr>
            <p:ph type="title"/>
          </p:nvPr>
        </p:nvSpPr>
        <p:spPr>
          <a:xfrm>
            <a:off x="714375" y="0"/>
            <a:ext cx="8229600" cy="1285875"/>
          </a:xfrm>
        </p:spPr>
        <p:txBody>
          <a:bodyPr/>
          <a:lstStyle/>
          <a:p>
            <a:r>
              <a:rPr lang="ru-RU" altLang="ru-RU" sz="3600" b="1" u="sng" smtClean="0">
                <a:solidFill>
                  <a:srgbClr val="C00000"/>
                </a:solidFill>
              </a:rPr>
              <a:t>ПРИЗНАКИ ЖИВЫХ ОРГАНИЗМОВ</a:t>
            </a: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6357938" y="1714500"/>
            <a:ext cx="2590800" cy="83099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dirty="0" smtClean="0">
                <a:cs typeface="Times New Roman" pitchFamily="18" charset="0"/>
              </a:rPr>
              <a:t>Обмен веществ</a:t>
            </a:r>
            <a:endParaRPr lang="ru-RU" sz="2400" b="1" dirty="0">
              <a:cs typeface="Times New Roman" pitchFamily="18" charset="0"/>
            </a:endParaRPr>
          </a:p>
        </p:txBody>
      </p:sp>
      <p:sp>
        <p:nvSpPr>
          <p:cNvPr id="22" name="Text Box 17"/>
          <p:cNvSpPr txBox="1">
            <a:spLocks noChangeArrowheads="1"/>
          </p:cNvSpPr>
          <p:nvPr/>
        </p:nvSpPr>
        <p:spPr bwMode="auto">
          <a:xfrm>
            <a:off x="6351438" y="5805264"/>
            <a:ext cx="2792562" cy="83099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dirty="0" smtClean="0">
                <a:cs typeface="Times New Roman" pitchFamily="18" charset="0"/>
              </a:rPr>
              <a:t>Индивидуальное развитие</a:t>
            </a:r>
            <a:endParaRPr lang="ru-RU" sz="2400" b="1" dirty="0">
              <a:cs typeface="Times New Roman" pitchFamily="18" charset="0"/>
            </a:endParaRPr>
          </a:p>
        </p:txBody>
      </p:sp>
      <p:sp>
        <p:nvSpPr>
          <p:cNvPr id="23" name="Text Box 17"/>
          <p:cNvSpPr txBox="1">
            <a:spLocks noChangeArrowheads="1"/>
          </p:cNvSpPr>
          <p:nvPr/>
        </p:nvSpPr>
        <p:spPr bwMode="auto">
          <a:xfrm>
            <a:off x="6423446" y="3356992"/>
            <a:ext cx="2720554" cy="4616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dirty="0" smtClean="0">
                <a:cs typeface="Times New Roman" pitchFamily="18" charset="0"/>
              </a:rPr>
              <a:t>Раздражимость</a:t>
            </a:r>
            <a:endParaRPr lang="ru-RU" sz="2400" b="1" dirty="0"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98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9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1" grpId="0" animBg="1"/>
      <p:bldP spid="119813" grpId="0" animBg="1"/>
      <p:bldP spid="119814" grpId="0" animBg="1"/>
      <p:bldP spid="119815" grpId="0" animBg="1"/>
      <p:bldP spid="1198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kern="10" dirty="0" err="1" smtClean="0">
                <a:ln w="11430">
                  <a:noFill/>
                </a:ln>
                <a:solidFill>
                  <a:srgbClr val="FF0066"/>
                </a:solidFill>
              </a:rPr>
              <a:t>Физминутка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2276872"/>
            <a:ext cx="8352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  <a:t>мультфильм свойства живого</a:t>
            </a:r>
            <a:endParaRPr lang="ru-RU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9278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Итоги урока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484784"/>
            <a:ext cx="9144000" cy="5373216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</a:rPr>
              <a:t>Какую проблему мы решали сегодня на уроке?</a:t>
            </a:r>
          </a:p>
          <a:p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</a:rPr>
              <a:t>Какую цель поставили? </a:t>
            </a:r>
          </a:p>
          <a:p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</a:rPr>
              <a:t>Получилось?</a:t>
            </a:r>
          </a:p>
          <a:p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</a:rPr>
              <a:t>Тогда проверим свои умения (задания в раздаточном материале)</a:t>
            </a:r>
          </a:p>
        </p:txBody>
      </p:sp>
    </p:spTree>
    <p:extLst>
      <p:ext uri="{BB962C8B-B14F-4D97-AF65-F5344CB8AC3E}">
        <p14:creationId xmlns="" xmlns:p14="http://schemas.microsoft.com/office/powerpoint/2010/main" val="135238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ru-RU" altLang="ru-RU" dirty="0" smtClean="0"/>
          </a:p>
          <a:p>
            <a:pPr>
              <a:buFontTx/>
              <a:buNone/>
            </a:pPr>
            <a:r>
              <a:rPr lang="ru-RU" altLang="ru-RU" dirty="0" smtClean="0"/>
              <a:t>Творческое  задание (по выбору)</a:t>
            </a:r>
          </a:p>
          <a:p>
            <a:r>
              <a:rPr lang="ru-RU" altLang="ru-RU" dirty="0" smtClean="0"/>
              <a:t>Фоторепортаж «Признаки живых организмов»</a:t>
            </a:r>
          </a:p>
          <a:p>
            <a:r>
              <a:rPr lang="ru-RU" altLang="ru-RU" dirty="0" smtClean="0"/>
              <a:t>Составление вопросов – заданий по теме «Признаки живых организмов»</a:t>
            </a:r>
          </a:p>
          <a:p>
            <a:endParaRPr lang="ru-RU" altLang="ru-RU" dirty="0" smtClean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ln>
            <a:miter lim="800000"/>
            <a:headEnd/>
            <a:tailEnd/>
          </a:ln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ru-RU" sz="4800" dirty="0">
                <a:solidFill>
                  <a:srgbClr val="002060"/>
                </a:solidFill>
                <a:latin typeface="+mj-lt"/>
              </a:rPr>
              <a:t>Домашнее задание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640"/>
            <a:ext cx="878497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accent1">
                    <a:lumMod val="75000"/>
                  </a:schemeClr>
                </a:solidFill>
              </a:rPr>
              <a:t>Чем живые организмы отличаются </a:t>
            </a:r>
            <a:r>
              <a:rPr lang="ru-RU" sz="5400" b="1" dirty="0" err="1" smtClean="0">
                <a:solidFill>
                  <a:schemeClr val="accent1">
                    <a:lumMod val="75000"/>
                  </a:schemeClr>
                </a:solidFill>
              </a:rPr>
              <a:t>отличаются</a:t>
            </a:r>
            <a:r>
              <a:rPr lang="ru-RU" sz="5400" b="1" dirty="0" smtClean="0">
                <a:solidFill>
                  <a:schemeClr val="accent1">
                    <a:lumMod val="75000"/>
                  </a:schemeClr>
                </a:solidFill>
              </a:rPr>
              <a:t> от неживых?    </a:t>
            </a:r>
          </a:p>
          <a:p>
            <a:pPr algn="ctr"/>
            <a:endParaRPr lang="ru-RU" sz="5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sz="5400" i="1" u="sng" dirty="0" smtClean="0">
                <a:solidFill>
                  <a:schemeClr val="accent5">
                    <a:lumMod val="75000"/>
                  </a:schemeClr>
                </a:solidFill>
              </a:rPr>
              <a:t>Тема урока: </a:t>
            </a:r>
            <a:r>
              <a:rPr lang="ru-RU" sz="5400" b="1" i="1" dirty="0" smtClean="0">
                <a:solidFill>
                  <a:schemeClr val="accent5">
                    <a:lumMod val="75000"/>
                  </a:schemeClr>
                </a:solidFill>
              </a:rPr>
              <a:t>Организм и его свойства!</a:t>
            </a:r>
            <a:endParaRPr lang="ru-RU" sz="54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9469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42493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/>
              <a:t>ДАВАЙТЕ ВСПОМНИМ</a:t>
            </a:r>
          </a:p>
          <a:p>
            <a:r>
              <a:rPr lang="ru-RU" sz="4000" dirty="0" smtClean="0"/>
              <a:t> Что такое биология?</a:t>
            </a:r>
          </a:p>
          <a:p>
            <a:r>
              <a:rPr lang="ru-RU" sz="4000" dirty="0" smtClean="0"/>
              <a:t>А что нас окружает?</a:t>
            </a:r>
          </a:p>
          <a:p>
            <a:r>
              <a:rPr lang="ru-RU" sz="4000" dirty="0" smtClean="0"/>
              <a:t>Какие бывают тела?</a:t>
            </a:r>
          </a:p>
          <a:p>
            <a:r>
              <a:rPr lang="ru-RU" sz="4000" dirty="0" smtClean="0"/>
              <a:t>Приведите примеры тел неживой природы?</a:t>
            </a:r>
          </a:p>
          <a:p>
            <a:r>
              <a:rPr lang="ru-RU" sz="4000" dirty="0" smtClean="0"/>
              <a:t>Приведите примеры тел живой природы?</a:t>
            </a:r>
            <a:endParaRPr lang="ru-RU" sz="4000" dirty="0"/>
          </a:p>
        </p:txBody>
      </p:sp>
    </p:spTree>
    <p:extLst>
      <p:ext uri="{BB962C8B-B14F-4D97-AF65-F5344CB8AC3E}">
        <p14:creationId xmlns="" xmlns:p14="http://schemas.microsoft.com/office/powerpoint/2010/main" val="184959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9935" y="1268760"/>
            <a:ext cx="915393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ru-RU" altLang="ru-RU" sz="4000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Живые организмы </a:t>
            </a:r>
            <a:r>
              <a:rPr lang="ru-RU" altLang="ru-RU" sz="4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разнообразны по форме, размерам, внешнему виду, образу жизни. </a:t>
            </a:r>
          </a:p>
          <a:p>
            <a:pPr algn="ctr">
              <a:buFontTx/>
              <a:buNone/>
            </a:pPr>
            <a:r>
              <a:rPr lang="ru-RU" altLang="ru-RU" sz="4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Однако есть </a:t>
            </a:r>
            <a:r>
              <a:rPr lang="ru-RU" altLang="ru-RU" sz="4000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признаки</a:t>
            </a:r>
            <a:r>
              <a:rPr lang="ru-RU" altLang="ru-RU" sz="4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 </a:t>
            </a:r>
          </a:p>
          <a:p>
            <a:pPr algn="ctr">
              <a:buFontTx/>
              <a:buNone/>
            </a:pPr>
            <a:r>
              <a:rPr lang="ru-RU" altLang="ru-RU" sz="4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свойственные </a:t>
            </a:r>
            <a:r>
              <a:rPr lang="ru-RU" altLang="ru-RU" sz="4000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всем организмам</a:t>
            </a:r>
            <a:r>
              <a:rPr lang="ru-RU" altLang="ru-RU" sz="4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которые </a:t>
            </a:r>
            <a:r>
              <a:rPr lang="ru-RU" altLang="ru-RU" sz="4000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отличают их </a:t>
            </a:r>
            <a:r>
              <a:rPr lang="ru-RU" altLang="ru-RU" sz="4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 тел неживой природы. </a:t>
            </a:r>
          </a:p>
          <a:p>
            <a:pPr algn="ctr">
              <a:buFontTx/>
              <a:buNone/>
            </a:pPr>
            <a:r>
              <a:rPr lang="ru-RU" altLang="ru-RU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Какие свойства живого вы знаете?</a:t>
            </a:r>
          </a:p>
        </p:txBody>
      </p:sp>
    </p:spTree>
    <p:extLst>
      <p:ext uri="{BB962C8B-B14F-4D97-AF65-F5344CB8AC3E}">
        <p14:creationId xmlns="" xmlns:p14="http://schemas.microsoft.com/office/powerpoint/2010/main" val="130629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ext Box 2"/>
          <p:cNvSpPr txBox="1">
            <a:spLocks noChangeArrowheads="1"/>
          </p:cNvSpPr>
          <p:nvPr/>
        </p:nvSpPr>
        <p:spPr bwMode="auto">
          <a:xfrm>
            <a:off x="2928938" y="3286125"/>
            <a:ext cx="3200400" cy="12001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Живые организмы</a:t>
            </a:r>
          </a:p>
        </p:txBody>
      </p:sp>
      <p:sp>
        <p:nvSpPr>
          <p:cNvPr id="119811" name="Text Box 3"/>
          <p:cNvSpPr txBox="1">
            <a:spLocks noChangeArrowheads="1"/>
          </p:cNvSpPr>
          <p:nvPr/>
        </p:nvSpPr>
        <p:spPr bwMode="auto">
          <a:xfrm>
            <a:off x="251520" y="5157192"/>
            <a:ext cx="2590800" cy="5238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ДЫШАТ</a:t>
            </a:r>
          </a:p>
        </p:txBody>
      </p:sp>
      <p:sp>
        <p:nvSpPr>
          <p:cNvPr id="119813" name="Text Box 5"/>
          <p:cNvSpPr txBox="1">
            <a:spLocks noChangeArrowheads="1"/>
          </p:cNvSpPr>
          <p:nvPr/>
        </p:nvSpPr>
        <p:spPr bwMode="auto">
          <a:xfrm>
            <a:off x="285750" y="3429000"/>
            <a:ext cx="1981200" cy="4619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ПИТАЮТСЯ</a:t>
            </a:r>
          </a:p>
        </p:txBody>
      </p:sp>
      <p:sp>
        <p:nvSpPr>
          <p:cNvPr id="119814" name="Text Box 6"/>
          <p:cNvSpPr txBox="1">
            <a:spLocks noChangeArrowheads="1"/>
          </p:cNvSpPr>
          <p:nvPr/>
        </p:nvSpPr>
        <p:spPr bwMode="auto">
          <a:xfrm>
            <a:off x="500063" y="1571625"/>
            <a:ext cx="2109787" cy="4619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РАСТУТ</a:t>
            </a:r>
          </a:p>
        </p:txBody>
      </p:sp>
      <p:sp>
        <p:nvSpPr>
          <p:cNvPr id="119815" name="Text Box 7"/>
          <p:cNvSpPr txBox="1">
            <a:spLocks noChangeArrowheads="1"/>
          </p:cNvSpPr>
          <p:nvPr/>
        </p:nvSpPr>
        <p:spPr bwMode="auto">
          <a:xfrm>
            <a:off x="3357563" y="5715000"/>
            <a:ext cx="2590800" cy="4619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УМИРАЮТ</a:t>
            </a:r>
          </a:p>
        </p:txBody>
      </p:sp>
      <p:sp>
        <p:nvSpPr>
          <p:cNvPr id="119816" name="Text Box 8"/>
          <p:cNvSpPr txBox="1">
            <a:spLocks noChangeArrowheads="1"/>
          </p:cNvSpPr>
          <p:nvPr/>
        </p:nvSpPr>
        <p:spPr bwMode="auto">
          <a:xfrm>
            <a:off x="3214688" y="1643063"/>
            <a:ext cx="2590800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СТАРЕЮТ</a:t>
            </a:r>
          </a:p>
        </p:txBody>
      </p:sp>
      <p:sp>
        <p:nvSpPr>
          <p:cNvPr id="7176" name="Line 9"/>
          <p:cNvSpPr>
            <a:spLocks noChangeShapeType="1"/>
          </p:cNvSpPr>
          <p:nvPr/>
        </p:nvSpPr>
        <p:spPr bwMode="auto">
          <a:xfrm flipH="1">
            <a:off x="1428750" y="4357688"/>
            <a:ext cx="1500188" cy="757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77" name="Line 10"/>
          <p:cNvSpPr>
            <a:spLocks noChangeShapeType="1"/>
          </p:cNvSpPr>
          <p:nvPr/>
        </p:nvSpPr>
        <p:spPr bwMode="auto">
          <a:xfrm flipH="1" flipV="1">
            <a:off x="2286000" y="3643313"/>
            <a:ext cx="642938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78" name="Line 11"/>
          <p:cNvSpPr>
            <a:spLocks noChangeShapeType="1"/>
          </p:cNvSpPr>
          <p:nvPr/>
        </p:nvSpPr>
        <p:spPr bwMode="auto">
          <a:xfrm flipV="1">
            <a:off x="4495800" y="22860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79" name="Line 12"/>
          <p:cNvSpPr>
            <a:spLocks noChangeShapeType="1"/>
          </p:cNvSpPr>
          <p:nvPr/>
        </p:nvSpPr>
        <p:spPr bwMode="auto">
          <a:xfrm flipH="1" flipV="1">
            <a:off x="1714500" y="2143125"/>
            <a:ext cx="1281113" cy="1057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80" name="Line 13"/>
          <p:cNvSpPr>
            <a:spLocks noChangeShapeType="1"/>
          </p:cNvSpPr>
          <p:nvPr/>
        </p:nvSpPr>
        <p:spPr bwMode="auto">
          <a:xfrm>
            <a:off x="5643563" y="4572000"/>
            <a:ext cx="1071562" cy="1071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81" name="Line 14"/>
          <p:cNvSpPr>
            <a:spLocks noChangeShapeType="1"/>
          </p:cNvSpPr>
          <p:nvPr/>
        </p:nvSpPr>
        <p:spPr bwMode="auto">
          <a:xfrm flipV="1">
            <a:off x="5410200" y="2209800"/>
            <a:ext cx="990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82" name="Line 15"/>
          <p:cNvSpPr>
            <a:spLocks noChangeShapeType="1"/>
          </p:cNvSpPr>
          <p:nvPr/>
        </p:nvSpPr>
        <p:spPr bwMode="auto">
          <a:xfrm>
            <a:off x="4429125" y="4572000"/>
            <a:ext cx="46038" cy="1071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9825" name="Text Box 17"/>
          <p:cNvSpPr txBox="1">
            <a:spLocks noChangeArrowheads="1"/>
          </p:cNvSpPr>
          <p:nvPr/>
        </p:nvSpPr>
        <p:spPr bwMode="auto">
          <a:xfrm>
            <a:off x="6357938" y="4286250"/>
            <a:ext cx="2590800" cy="4619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dirty="0">
                <a:cs typeface="Times New Roman" pitchFamily="18" charset="0"/>
              </a:rPr>
              <a:t>?</a:t>
            </a:r>
          </a:p>
        </p:txBody>
      </p:sp>
      <p:sp>
        <p:nvSpPr>
          <p:cNvPr id="7184" name="Rectangle 21"/>
          <p:cNvSpPr>
            <a:spLocks noGrp="1" noChangeArrowheads="1"/>
          </p:cNvSpPr>
          <p:nvPr>
            <p:ph type="title"/>
          </p:nvPr>
        </p:nvSpPr>
        <p:spPr>
          <a:xfrm>
            <a:off x="714375" y="0"/>
            <a:ext cx="8229600" cy="1285875"/>
          </a:xfrm>
        </p:spPr>
        <p:txBody>
          <a:bodyPr/>
          <a:lstStyle/>
          <a:p>
            <a:r>
              <a:rPr lang="ru-RU" altLang="ru-RU" sz="3600" b="1" u="sng" smtClean="0">
                <a:solidFill>
                  <a:srgbClr val="C00000"/>
                </a:solidFill>
              </a:rPr>
              <a:t>ПРИЗНАКИ ЖИВЫХ ОРГАНИЗМОВ</a:t>
            </a: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6357938" y="1714500"/>
            <a:ext cx="2590800" cy="4619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dirty="0">
                <a:cs typeface="Times New Roman" pitchFamily="18" charset="0"/>
              </a:rPr>
              <a:t>?</a:t>
            </a:r>
          </a:p>
        </p:txBody>
      </p:sp>
      <p:sp>
        <p:nvSpPr>
          <p:cNvPr id="22" name="Text Box 17"/>
          <p:cNvSpPr txBox="1">
            <a:spLocks noChangeArrowheads="1"/>
          </p:cNvSpPr>
          <p:nvPr/>
        </p:nvSpPr>
        <p:spPr bwMode="auto">
          <a:xfrm>
            <a:off x="6357938" y="5786438"/>
            <a:ext cx="2590800" cy="46196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dirty="0">
                <a:cs typeface="Times New Roman" pitchFamily="18" charset="0"/>
              </a:rPr>
              <a:t>?</a:t>
            </a:r>
          </a:p>
        </p:txBody>
      </p:sp>
      <p:sp>
        <p:nvSpPr>
          <p:cNvPr id="23" name="Text Box 17"/>
          <p:cNvSpPr txBox="1">
            <a:spLocks noChangeArrowheads="1"/>
          </p:cNvSpPr>
          <p:nvPr/>
        </p:nvSpPr>
        <p:spPr bwMode="auto">
          <a:xfrm>
            <a:off x="6357938" y="3214688"/>
            <a:ext cx="2590800" cy="46196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dirty="0">
                <a:cs typeface="Times New Roman" pitchFamily="18" charset="0"/>
              </a:rPr>
              <a:t>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98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9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1" grpId="0" animBg="1"/>
      <p:bldP spid="119813" grpId="0" animBg="1"/>
      <p:bldP spid="119814" grpId="0" animBg="1"/>
      <p:bldP spid="119815" grpId="0" animBg="1"/>
      <p:bldP spid="1198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"/>
          <p:cNvSpPr>
            <a:spLocks noGrp="1" noChangeArrowheads="1"/>
          </p:cNvSpPr>
          <p:nvPr>
            <p:ph type="title"/>
          </p:nvPr>
        </p:nvSpPr>
        <p:spPr>
          <a:xfrm>
            <a:off x="1000125" y="500063"/>
            <a:ext cx="5072063" cy="857250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48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Где и как узнать?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dirty="0" smtClean="0"/>
              <a:t/>
            </a:r>
            <a:br>
              <a:rPr lang="ru-RU" altLang="ru-RU" dirty="0" smtClean="0"/>
            </a:br>
            <a:r>
              <a:rPr lang="ru-RU" altLang="ru-RU" dirty="0" smtClean="0">
                <a:latin typeface="Times New Roman" pitchFamily="18" charset="0"/>
              </a:rPr>
              <a:t> </a:t>
            </a:r>
          </a:p>
        </p:txBody>
      </p:sp>
      <p:sp>
        <p:nvSpPr>
          <p:cNvPr id="1024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785813" y="1928813"/>
            <a:ext cx="7761287" cy="3976687"/>
          </a:xfrm>
        </p:spPr>
        <p:txBody>
          <a:bodyPr/>
          <a:lstStyle/>
          <a:p>
            <a:pPr marL="742950" indent="-742950">
              <a:buFontTx/>
              <a:buNone/>
              <a:defRPr/>
            </a:pPr>
            <a:r>
              <a:rPr lang="ru-RU" sz="4000" dirty="0" smtClean="0">
                <a:latin typeface="Times New Roman" pitchFamily="18" charset="0"/>
              </a:rPr>
              <a:t>1. учебник – с.59-60</a:t>
            </a:r>
          </a:p>
          <a:p>
            <a:pPr marL="742950" indent="-742950">
              <a:buFontTx/>
              <a:buNone/>
              <a:defRPr/>
            </a:pPr>
            <a:r>
              <a:rPr lang="ru-RU" sz="4000" dirty="0" smtClean="0">
                <a:latin typeface="Times New Roman" pitchFamily="18" charset="0"/>
              </a:rPr>
              <a:t>2. информационный лист</a:t>
            </a:r>
          </a:p>
          <a:p>
            <a:pPr marL="742950" indent="-742950">
              <a:buFontTx/>
              <a:buNone/>
              <a:defRPr/>
            </a:pPr>
            <a:r>
              <a:rPr lang="ru-RU" sz="4000" dirty="0" smtClean="0">
                <a:latin typeface="Times New Roman" pitchFamily="18" charset="0"/>
              </a:rPr>
              <a:t>3. интернет</a:t>
            </a:r>
          </a:p>
        </p:txBody>
      </p:sp>
      <p:sp>
        <p:nvSpPr>
          <p:cNvPr id="8196" name="Прямоугольник 3"/>
          <p:cNvSpPr>
            <a:spLocks noChangeArrowheads="1"/>
          </p:cNvSpPr>
          <p:nvPr/>
        </p:nvSpPr>
        <p:spPr bwMode="auto">
          <a:xfrm>
            <a:off x="2286000" y="3105150"/>
            <a:ext cx="457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altLang="ru-RU"/>
          </a:p>
        </p:txBody>
      </p:sp>
      <p:pic>
        <p:nvPicPr>
          <p:cNvPr id="8197" name="Рисунок 3" descr="вопроскин 2.bmp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50" y="142875"/>
            <a:ext cx="2195513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7" descr="img480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492896"/>
            <a:ext cx="4710981" cy="2376264"/>
          </a:xfrm>
          <a:prstGeom prst="rect">
            <a:avLst/>
          </a:prstGeom>
          <a:solidFill>
            <a:srgbClr val="A50021"/>
          </a:solidFill>
          <a:ln w="9525">
            <a:solidFill>
              <a:srgbClr val="A50021"/>
            </a:solidFill>
            <a:miter lim="800000"/>
            <a:headEnd/>
            <a:tailEnd/>
          </a:ln>
        </p:spPr>
      </p:pic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785786" y="500042"/>
            <a:ext cx="7658128" cy="7778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50000"/>
              </a:spcBef>
              <a:defRPr/>
            </a:pPr>
            <a:r>
              <a:rPr lang="ru-RU" sz="3600" b="1" dirty="0">
                <a:solidFill>
                  <a:srgbClr val="A50021"/>
                </a:solidFill>
                <a:latin typeface="Times New Roman" pitchFamily="18" charset="0"/>
              </a:rPr>
              <a:t>Индивидуальное развитие бабочки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 txBox="1">
            <a:spLocks/>
          </p:cNvSpPr>
          <p:nvPr/>
        </p:nvSpPr>
        <p:spPr bwMode="auto">
          <a:xfrm>
            <a:off x="5397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ru-RU" sz="4400" u="sng" kern="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Реакция</a:t>
            </a:r>
            <a:r>
              <a:rPr lang="en-US" sz="4400" u="sng" kern="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4400" u="sng" kern="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на прикосновение</a:t>
            </a:r>
          </a:p>
        </p:txBody>
      </p:sp>
      <p:sp>
        <p:nvSpPr>
          <p:cNvPr id="27651" name="Прямоугольник 8"/>
          <p:cNvSpPr>
            <a:spLocks noChangeArrowheads="1"/>
          </p:cNvSpPr>
          <p:nvPr/>
        </p:nvSpPr>
        <p:spPr bwMode="auto">
          <a:xfrm>
            <a:off x="468313" y="5661025"/>
            <a:ext cx="867568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Если прикоснуться к листьям стыдливой мимозы, они быстро складываются в продольном направлении и опускаются книзу. Через некоторое время листья снова принимают прежнее положение.</a:t>
            </a:r>
          </a:p>
        </p:txBody>
      </p:sp>
      <p:pic>
        <p:nvPicPr>
          <p:cNvPr id="7" name="Picture 7" descr="http://www.portaltravi.ru/uploads/Mimoza5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1600" y="1772816"/>
            <a:ext cx="3087364" cy="3041143"/>
          </a:xfrm>
          <a:prstGeom prst="round2DiagRect">
            <a:avLst/>
          </a:prstGeom>
          <a:noFill/>
          <a:ln>
            <a:solidFill>
              <a:srgbClr val="00CC00"/>
            </a:solidFill>
          </a:ln>
        </p:spPr>
      </p:pic>
      <p:pic>
        <p:nvPicPr>
          <p:cNvPr id="27657" name="Picture 9" descr="http://lol54.ru/uploads/posts/2012-09/1349027988_00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64088" y="1772816"/>
            <a:ext cx="2918698" cy="2867493"/>
          </a:xfrm>
          <a:prstGeom prst="round2DiagRect">
            <a:avLst/>
          </a:prstGeom>
          <a:noFill/>
          <a:ln>
            <a:solidFill>
              <a:srgbClr val="00CC00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knu.znate.ru/pars_docs/refs/569/568539/568539_html_3474d9c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46084" y="0"/>
            <a:ext cx="9490084" cy="66693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Справедливость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228</TotalTime>
  <Words>271</Words>
  <Application>Microsoft Office PowerPoint</Application>
  <PresentationFormat>Экран (4:3)</PresentationFormat>
  <Paragraphs>58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Аптека</vt:lpstr>
      <vt:lpstr>1_Справедливость</vt:lpstr>
      <vt:lpstr>Проблемная ситуация</vt:lpstr>
      <vt:lpstr>Слайд 2</vt:lpstr>
      <vt:lpstr>Слайд 3</vt:lpstr>
      <vt:lpstr>Слайд 4</vt:lpstr>
      <vt:lpstr>ПРИЗНАКИ ЖИВЫХ ОРГАНИЗМОВ</vt:lpstr>
      <vt:lpstr>  Где и как узнать?   </vt:lpstr>
      <vt:lpstr>Слайд 7</vt:lpstr>
      <vt:lpstr>Слайд 8</vt:lpstr>
      <vt:lpstr>Слайд 9</vt:lpstr>
      <vt:lpstr>ПРИЗНАКИ ЖИВЫХ ОРГАНИЗМОВ</vt:lpstr>
      <vt:lpstr>Физминутка</vt:lpstr>
      <vt:lpstr>Итоги урока</vt:lpstr>
      <vt:lpstr>Домашнее задание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Проблемная ситуация</dc:title>
  <dc:creator>Пономарёва</dc:creator>
  <cp:lastModifiedBy>Учитель</cp:lastModifiedBy>
  <cp:revision>23</cp:revision>
  <dcterms:created xsi:type="dcterms:W3CDTF">2015-11-13T07:57:47Z</dcterms:created>
  <dcterms:modified xsi:type="dcterms:W3CDTF">2015-12-02T05:28:01Z</dcterms:modified>
</cp:coreProperties>
</file>