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72D8-CD71-49F2-8A40-5CA6D94E9368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B592-CE3D-47EF-8D0F-2806192A7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Самообразование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>
                <a:solidFill>
                  <a:srgbClr val="FFC000"/>
                </a:solidFill>
              </a:rPr>
              <a:t>педагога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7358114" cy="4500594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tx1"/>
                </a:solidFill>
              </a:rPr>
              <a:t>Педагог должен учиться всему постоянно, потому что в лицах его учеников перед ним каждый год сменяются временные этапы, углубляются и даже меняются представления об окружающем мире. </a:t>
            </a:r>
          </a:p>
        </p:txBody>
      </p:sp>
      <p:pic>
        <p:nvPicPr>
          <p:cNvPr id="1026" name="Picture 2" descr="D:\для презентаций\form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643446"/>
            <a:ext cx="1524000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Формы 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самообразования </a:t>
            </a:r>
            <a:r>
              <a:rPr lang="ru-RU" b="1" dirty="0">
                <a:solidFill>
                  <a:srgbClr val="FFC000"/>
                </a:solidFill>
              </a:rPr>
              <a:t>педагога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7715304" cy="464347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/>
              <a:t>Индивидуальная, инициатором </a:t>
            </a:r>
            <a:r>
              <a:rPr lang="ru-RU" b="1" i="1" dirty="0"/>
              <a:t>является сам педагог, однако руководители методических и административных структур могут инициировать и стимулировать этот процесс. </a:t>
            </a:r>
          </a:p>
          <a:p>
            <a:pPr algn="just"/>
            <a:r>
              <a:rPr lang="ru-RU" b="1" i="1" dirty="0" smtClean="0"/>
              <a:t>Групповая, в виде деятельности методического объединения. </a:t>
            </a:r>
            <a:endParaRPr lang="ru-RU" b="1" i="1" dirty="0"/>
          </a:p>
        </p:txBody>
      </p:sp>
      <p:pic>
        <p:nvPicPr>
          <p:cNvPr id="4099" name="Picture 3" descr="D:\для презентаций\knigi-1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929198"/>
            <a:ext cx="1814520" cy="1809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Направления самообразования педагога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46863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/>
              <a:t>п</a:t>
            </a:r>
            <a:r>
              <a:rPr lang="ru-RU" b="1" i="1" dirty="0" smtClean="0"/>
              <a:t>рофессиональное </a:t>
            </a:r>
            <a:r>
              <a:rPr lang="ru-RU" b="1" i="1" dirty="0"/>
              <a:t>(предмет преподавания)</a:t>
            </a:r>
          </a:p>
          <a:p>
            <a:pPr algn="just"/>
            <a:r>
              <a:rPr lang="ru-RU" b="1" i="1" dirty="0" smtClean="0"/>
              <a:t>психолого-педагогическое </a:t>
            </a:r>
            <a:r>
              <a:rPr lang="ru-RU" b="1" i="1" dirty="0"/>
              <a:t>(ориентированное на учеников и родителей)</a:t>
            </a:r>
          </a:p>
          <a:p>
            <a:pPr algn="just"/>
            <a:r>
              <a:rPr lang="ru-RU" b="1" i="1" dirty="0" smtClean="0"/>
              <a:t>психологическое </a:t>
            </a:r>
            <a:r>
              <a:rPr lang="ru-RU" b="1" i="1" dirty="0"/>
              <a:t>(имидж, общение, искусство влияния, лидерские качества и др.)</a:t>
            </a:r>
          </a:p>
          <a:p>
            <a:pPr algn="just"/>
            <a:r>
              <a:rPr lang="ru-RU" b="1" i="1" dirty="0" smtClean="0"/>
              <a:t>методическое </a:t>
            </a:r>
            <a:r>
              <a:rPr lang="ru-RU" b="1" i="1" dirty="0"/>
              <a:t>(педагогические технологии, формы, методы и приемы обучения)</a:t>
            </a:r>
          </a:p>
          <a:p>
            <a:pPr algn="just"/>
            <a:r>
              <a:rPr lang="ru-RU" b="1" i="1" dirty="0" smtClean="0"/>
              <a:t>правовое</a:t>
            </a:r>
            <a:endParaRPr lang="ru-RU" b="1" i="1" dirty="0"/>
          </a:p>
          <a:p>
            <a:pPr algn="just"/>
            <a:r>
              <a:rPr lang="ru-RU" b="1" i="1" dirty="0" smtClean="0"/>
              <a:t>эстетическое </a:t>
            </a:r>
            <a:r>
              <a:rPr lang="ru-RU" b="1" i="1" dirty="0"/>
              <a:t>(гуманитарное)</a:t>
            </a:r>
          </a:p>
          <a:p>
            <a:pPr algn="just"/>
            <a:r>
              <a:rPr lang="ru-RU" b="1" i="1" dirty="0" smtClean="0"/>
              <a:t>историческое</a:t>
            </a:r>
            <a:endParaRPr lang="ru-RU" b="1" i="1" dirty="0"/>
          </a:p>
          <a:p>
            <a:pPr algn="just"/>
            <a:r>
              <a:rPr lang="ru-RU" b="1" i="1" dirty="0" smtClean="0"/>
              <a:t>иностранные </a:t>
            </a:r>
            <a:r>
              <a:rPr lang="ru-RU" b="1" i="1" dirty="0"/>
              <a:t>языки</a:t>
            </a:r>
          </a:p>
          <a:p>
            <a:pPr algn="just"/>
            <a:r>
              <a:rPr lang="ru-RU" b="1" i="1" dirty="0" smtClean="0"/>
              <a:t>политическое</a:t>
            </a:r>
            <a:endParaRPr lang="ru-RU" b="1" i="1" dirty="0"/>
          </a:p>
          <a:p>
            <a:pPr algn="just"/>
            <a:r>
              <a:rPr lang="ru-RU" b="1" i="1" dirty="0" smtClean="0"/>
              <a:t>информационно-компьютерные </a:t>
            </a:r>
            <a:r>
              <a:rPr lang="ru-RU" b="1" i="1" dirty="0"/>
              <a:t>технологии</a:t>
            </a:r>
          </a:p>
          <a:p>
            <a:pPr algn="just"/>
            <a:r>
              <a:rPr lang="ru-RU" b="1" i="1" dirty="0" smtClean="0"/>
              <a:t>охрана </a:t>
            </a:r>
            <a:r>
              <a:rPr lang="ru-RU" b="1" i="1" dirty="0"/>
              <a:t>здоровья</a:t>
            </a:r>
          </a:p>
          <a:p>
            <a:endParaRPr lang="ru-RU" dirty="0"/>
          </a:p>
        </p:txBody>
      </p:sp>
      <p:pic>
        <p:nvPicPr>
          <p:cNvPr id="2051" name="Picture 3" descr="D:\для презентаций\0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92919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Источники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>
                <a:solidFill>
                  <a:srgbClr val="FFC000"/>
                </a:solidFill>
              </a:rPr>
              <a:t>самообразования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/>
              <a:t>Телевидение</a:t>
            </a:r>
          </a:p>
          <a:p>
            <a:pPr algn="just"/>
            <a:r>
              <a:rPr lang="ru-RU" b="1" i="1" dirty="0" smtClean="0"/>
              <a:t>Газеты</a:t>
            </a:r>
            <a:r>
              <a:rPr lang="ru-RU" b="1" i="1" dirty="0"/>
              <a:t>, журналы</a:t>
            </a:r>
          </a:p>
          <a:p>
            <a:pPr algn="just"/>
            <a:r>
              <a:rPr lang="ru-RU" b="1" i="1" dirty="0" smtClean="0"/>
              <a:t>Литература </a:t>
            </a:r>
            <a:r>
              <a:rPr lang="ru-RU" b="1" i="1" dirty="0"/>
              <a:t>(методическая, научно-популярная, публицистическая, художественная и др.)</a:t>
            </a:r>
          </a:p>
          <a:p>
            <a:pPr algn="just"/>
            <a:r>
              <a:rPr lang="ru-RU" b="1" i="1" dirty="0" smtClean="0"/>
              <a:t>Интернет</a:t>
            </a:r>
            <a:endParaRPr lang="ru-RU" b="1" i="1" dirty="0"/>
          </a:p>
          <a:p>
            <a:pPr algn="just"/>
            <a:r>
              <a:rPr lang="ru-RU" b="1" i="1" dirty="0" smtClean="0"/>
              <a:t>Видео</a:t>
            </a:r>
            <a:r>
              <a:rPr lang="ru-RU" b="1" i="1" dirty="0"/>
              <a:t>, аудио информация на различных носителях</a:t>
            </a:r>
          </a:p>
          <a:p>
            <a:pPr algn="just"/>
            <a:r>
              <a:rPr lang="ru-RU" b="1" i="1" smtClean="0"/>
              <a:t>Семинары </a:t>
            </a:r>
            <a:r>
              <a:rPr lang="ru-RU" b="1" i="1" dirty="0"/>
              <a:t>и конференции</a:t>
            </a:r>
          </a:p>
          <a:p>
            <a:pPr algn="just"/>
            <a:r>
              <a:rPr lang="ru-RU" b="1" i="1" dirty="0" smtClean="0"/>
              <a:t>Мастер-классы</a:t>
            </a:r>
            <a:endParaRPr lang="ru-RU" b="1" i="1" dirty="0"/>
          </a:p>
          <a:p>
            <a:pPr algn="just"/>
            <a:r>
              <a:rPr lang="ru-RU" b="1" i="1" dirty="0" smtClean="0"/>
              <a:t>Мероприятия </a:t>
            </a:r>
            <a:r>
              <a:rPr lang="ru-RU" b="1" i="1" dirty="0"/>
              <a:t>по обмену опытом</a:t>
            </a:r>
          </a:p>
          <a:p>
            <a:pPr algn="just"/>
            <a:r>
              <a:rPr lang="ru-RU" b="1" i="1" dirty="0" smtClean="0"/>
              <a:t>Экскурсии</a:t>
            </a:r>
            <a:r>
              <a:rPr lang="ru-RU" b="1" i="1" dirty="0"/>
              <a:t>, театры, выставки, музеи, концерты</a:t>
            </a:r>
          </a:p>
          <a:p>
            <a:pPr algn="just"/>
            <a:r>
              <a:rPr lang="ru-RU" b="1" i="1" dirty="0" smtClean="0"/>
              <a:t>Курсы </a:t>
            </a:r>
            <a:r>
              <a:rPr lang="ru-RU" b="1" i="1" dirty="0"/>
              <a:t>повышения квалификации</a:t>
            </a:r>
          </a:p>
          <a:p>
            <a:pPr algn="just"/>
            <a:r>
              <a:rPr lang="ru-RU" b="1" i="1" dirty="0" smtClean="0"/>
              <a:t>Путешествия</a:t>
            </a:r>
            <a:endParaRPr lang="ru-RU" b="1" i="1" dirty="0"/>
          </a:p>
          <a:p>
            <a:endParaRPr lang="ru-RU" dirty="0"/>
          </a:p>
        </p:txBody>
      </p:sp>
      <p:pic>
        <p:nvPicPr>
          <p:cNvPr id="3074" name="Picture 2" descr="D:\для презентаций\komputeri-23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857760"/>
            <a:ext cx="214314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Составляющие процесса </a:t>
            </a:r>
            <a:r>
              <a:rPr lang="en-US" sz="3200" b="1" dirty="0" smtClean="0">
                <a:solidFill>
                  <a:srgbClr val="FFC000"/>
                </a:solidFill>
              </a:rPr>
              <a:t/>
            </a:r>
            <a:br>
              <a:rPr lang="en-US" sz="3200" b="1" dirty="0" smtClean="0">
                <a:solidFill>
                  <a:srgbClr val="FFC000"/>
                </a:solidFill>
              </a:rPr>
            </a:br>
            <a:r>
              <a:rPr lang="ru-RU" sz="3200" b="1" dirty="0" smtClean="0">
                <a:solidFill>
                  <a:srgbClr val="FFC000"/>
                </a:solidFill>
              </a:rPr>
              <a:t>самообразования </a:t>
            </a:r>
            <a:r>
              <a:rPr lang="ru-RU" sz="3200" b="1" dirty="0">
                <a:solidFill>
                  <a:srgbClr val="FFC000"/>
                </a:solidFill>
              </a:rPr>
              <a:t>педагога</a:t>
            </a:r>
            <a:r>
              <a:rPr lang="ru-RU" sz="3200" dirty="0">
                <a:solidFill>
                  <a:srgbClr val="FFC000"/>
                </a:solidFill>
              </a:rPr>
              <a:t/>
            </a:r>
            <a:br>
              <a:rPr lang="ru-RU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0072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300" b="1" i="1" dirty="0" smtClean="0"/>
              <a:t>Изучение </a:t>
            </a:r>
            <a:r>
              <a:rPr lang="ru-RU" sz="4300" b="1" i="1" dirty="0"/>
              <a:t>и </a:t>
            </a:r>
            <a:r>
              <a:rPr lang="ru-RU" sz="4300" b="1" i="1" dirty="0" smtClean="0"/>
              <a:t>внедрение новых педагогических технологий, форм, методов </a:t>
            </a:r>
            <a:r>
              <a:rPr lang="ru-RU" sz="4300" b="1" i="1" dirty="0"/>
              <a:t>и </a:t>
            </a:r>
            <a:r>
              <a:rPr lang="ru-RU" sz="4300" b="1" i="1" dirty="0" smtClean="0"/>
              <a:t>приемов </a:t>
            </a:r>
            <a:r>
              <a:rPr lang="ru-RU" sz="4300" b="1" i="1" dirty="0"/>
              <a:t>обучения</a:t>
            </a:r>
          </a:p>
          <a:p>
            <a:pPr algn="just"/>
            <a:r>
              <a:rPr lang="ru-RU" sz="4300" b="1" i="1" dirty="0" smtClean="0"/>
              <a:t>Посещение уроков </a:t>
            </a:r>
            <a:r>
              <a:rPr lang="ru-RU" sz="4300" b="1" i="1" dirty="0"/>
              <a:t>коллег и </a:t>
            </a:r>
            <a:r>
              <a:rPr lang="ru-RU" sz="4300" b="1" i="1" dirty="0" smtClean="0"/>
              <a:t>участие </a:t>
            </a:r>
            <a:r>
              <a:rPr lang="ru-RU" sz="4300" b="1" i="1" dirty="0"/>
              <a:t>в обмене опытом</a:t>
            </a:r>
          </a:p>
          <a:p>
            <a:pPr algn="just"/>
            <a:r>
              <a:rPr lang="ru-RU" sz="4300" b="1" i="1" dirty="0" smtClean="0"/>
              <a:t>Совершенствование своих знаний </a:t>
            </a:r>
            <a:r>
              <a:rPr lang="ru-RU" sz="4300" b="1" i="1" dirty="0"/>
              <a:t>в области классической и современной психологии и педагогики</a:t>
            </a:r>
          </a:p>
          <a:p>
            <a:pPr algn="just"/>
            <a:r>
              <a:rPr lang="ru-RU" sz="4300" b="1" i="1" dirty="0" smtClean="0"/>
              <a:t>Повышение уровня </a:t>
            </a:r>
            <a:r>
              <a:rPr lang="ru-RU" sz="4300" b="1" i="1" dirty="0"/>
              <a:t>своей </a:t>
            </a:r>
            <a:r>
              <a:rPr lang="ru-RU" sz="4300" b="1" i="1" dirty="0" smtClean="0"/>
              <a:t>эрудиции, </a:t>
            </a:r>
            <a:r>
              <a:rPr lang="ru-RU" sz="4300" b="1" i="1" dirty="0"/>
              <a:t>правовой и общей культуры</a:t>
            </a:r>
          </a:p>
          <a:p>
            <a:pPr algn="just"/>
            <a:r>
              <a:rPr lang="ru-RU" sz="4300" b="1" i="1" dirty="0" smtClean="0"/>
              <a:t>Чтение </a:t>
            </a:r>
            <a:r>
              <a:rPr lang="ru-RU" sz="4300" b="1" i="1" dirty="0"/>
              <a:t>конкретных педагогических периодических изданий</a:t>
            </a:r>
          </a:p>
          <a:p>
            <a:pPr algn="just"/>
            <a:r>
              <a:rPr lang="ru-RU" sz="4300" b="1" i="1" dirty="0" smtClean="0"/>
              <a:t>Чтение </a:t>
            </a:r>
            <a:r>
              <a:rPr lang="ru-RU" sz="4300" b="1" i="1" dirty="0"/>
              <a:t>методической, педагогической и предметной литературы</a:t>
            </a:r>
          </a:p>
          <a:p>
            <a:pPr algn="just"/>
            <a:r>
              <a:rPr lang="ru-RU" sz="4300" b="1" i="1" dirty="0" smtClean="0"/>
              <a:t>Обзор информации в Интернете</a:t>
            </a:r>
            <a:endParaRPr lang="ru-RU" sz="4300" b="1" i="1" dirty="0"/>
          </a:p>
          <a:p>
            <a:pPr algn="just"/>
            <a:r>
              <a:rPr lang="ru-RU" sz="4300" b="1" i="1" dirty="0" smtClean="0"/>
              <a:t>Решение </a:t>
            </a:r>
            <a:r>
              <a:rPr lang="ru-RU" sz="4300" b="1" i="1" dirty="0"/>
              <a:t>задач, упражнений, тестов, кроссвордов и других заданий по своему предмету повышенной сложности, или нестандартной формы</a:t>
            </a:r>
          </a:p>
          <a:p>
            <a:pPr algn="just"/>
            <a:r>
              <a:rPr lang="ru-RU" sz="4300" b="1" i="1" dirty="0" smtClean="0"/>
              <a:t>Посещение </a:t>
            </a:r>
            <a:r>
              <a:rPr lang="ru-RU" sz="4300" b="1" i="1" dirty="0"/>
              <a:t>семинаров, тренингов, </a:t>
            </a:r>
            <a:r>
              <a:rPr lang="ru-RU" sz="4300" b="1" i="1" dirty="0" smtClean="0"/>
              <a:t>конференций</a:t>
            </a:r>
            <a:endParaRPr lang="ru-RU" sz="4300" b="1" i="1" dirty="0"/>
          </a:p>
          <a:p>
            <a:pPr algn="just"/>
            <a:r>
              <a:rPr lang="ru-RU" sz="4300" b="1" i="1" dirty="0" smtClean="0"/>
              <a:t>Изучение </a:t>
            </a:r>
            <a:r>
              <a:rPr lang="ru-RU" sz="4300" b="1" i="1" dirty="0"/>
              <a:t>иностранных языков, для чтения информации о достижениях мировой педагогики</a:t>
            </a:r>
          </a:p>
          <a:p>
            <a:pPr algn="just"/>
            <a:r>
              <a:rPr lang="ru-RU" sz="4300" b="1" i="1" dirty="0" smtClean="0"/>
              <a:t>Систематическое </a:t>
            </a:r>
            <a:r>
              <a:rPr lang="ru-RU" sz="4300" b="1" i="1" dirty="0"/>
              <a:t>прохождение курсов повышения квалификации</a:t>
            </a:r>
          </a:p>
          <a:p>
            <a:pPr algn="just"/>
            <a:r>
              <a:rPr lang="ru-RU" sz="4300" b="1" i="1" dirty="0" smtClean="0"/>
              <a:t>Проведение </a:t>
            </a:r>
            <a:r>
              <a:rPr lang="ru-RU" sz="4300" b="1" i="1" dirty="0"/>
              <a:t>открытых уроков для анализа со стороны коллег</a:t>
            </a:r>
          </a:p>
          <a:p>
            <a:pPr algn="just"/>
            <a:r>
              <a:rPr lang="ru-RU" sz="4300" b="1" i="1" dirty="0" smtClean="0"/>
              <a:t>Организация </a:t>
            </a:r>
            <a:r>
              <a:rPr lang="ru-RU" sz="4300" b="1" i="1" dirty="0"/>
              <a:t>кружковой и внеклассной деятельности по предмету</a:t>
            </a:r>
          </a:p>
          <a:p>
            <a:pPr algn="just"/>
            <a:r>
              <a:rPr lang="ru-RU" sz="4300" b="1" i="1" dirty="0" smtClean="0"/>
              <a:t>Изучение </a:t>
            </a:r>
            <a:r>
              <a:rPr lang="ru-RU" sz="4300" b="1" i="1" dirty="0"/>
              <a:t>информационно-компьютерных технологий</a:t>
            </a:r>
          </a:p>
          <a:p>
            <a:pPr algn="just"/>
            <a:r>
              <a:rPr lang="ru-RU" sz="4300" b="1" i="1" dirty="0" smtClean="0"/>
              <a:t>Посещение </a:t>
            </a:r>
            <a:r>
              <a:rPr lang="ru-RU" sz="4300" b="1" i="1" dirty="0"/>
              <a:t>предметных выставок и тематические экскурсии по предмету</a:t>
            </a:r>
          </a:p>
          <a:p>
            <a:pPr algn="just"/>
            <a:r>
              <a:rPr lang="ru-RU" sz="4300" b="1" i="1" dirty="0" smtClean="0"/>
              <a:t>Общение </a:t>
            </a:r>
            <a:r>
              <a:rPr lang="ru-RU" sz="4300" b="1" i="1" dirty="0"/>
              <a:t>с коллегами в школе, </a:t>
            </a:r>
            <a:r>
              <a:rPr lang="ru-RU" sz="4300" b="1" i="1" dirty="0" smtClean="0"/>
              <a:t>городе </a:t>
            </a:r>
            <a:r>
              <a:rPr lang="ru-RU" sz="4300" b="1" i="1" dirty="0"/>
              <a:t>и в Интернете.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9" name="Picture 5" descr="D:\для презентаций\knigi-9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00636"/>
            <a:ext cx="14859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Результат </a:t>
            </a:r>
            <a:r>
              <a:rPr lang="ru-RU" sz="3600" b="1" dirty="0" smtClean="0">
                <a:solidFill>
                  <a:srgbClr val="FFC000"/>
                </a:solidFill>
              </a:rPr>
              <a:t/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самообразования</a:t>
            </a:r>
            <a:r>
              <a:rPr lang="ru-RU" sz="3600" dirty="0">
                <a:solidFill>
                  <a:srgbClr val="FFC000"/>
                </a:solidFill>
              </a:rPr>
              <a:t/>
            </a:r>
            <a:br>
              <a:rPr lang="ru-RU" sz="3600" dirty="0">
                <a:solidFill>
                  <a:srgbClr val="FFC000"/>
                </a:solidFill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6436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/>
              <a:t>повышение </a:t>
            </a:r>
            <a:r>
              <a:rPr lang="ru-RU" b="1" i="1" dirty="0"/>
              <a:t>качества преподавания предмета </a:t>
            </a:r>
          </a:p>
          <a:p>
            <a:pPr algn="just"/>
            <a:r>
              <a:rPr lang="ru-RU" b="1" i="1" dirty="0" smtClean="0"/>
              <a:t>разработанные </a:t>
            </a:r>
            <a:r>
              <a:rPr lang="ru-RU" b="1" i="1" dirty="0"/>
              <a:t>или изданные методические пособия, статьи, учебники, программы, сценарии, исследования</a:t>
            </a:r>
          </a:p>
          <a:p>
            <a:pPr algn="just"/>
            <a:r>
              <a:rPr lang="ru-RU" b="1" i="1" dirty="0" smtClean="0"/>
              <a:t>разработка </a:t>
            </a:r>
            <a:r>
              <a:rPr lang="ru-RU" b="1" i="1" dirty="0"/>
              <a:t>новых форм, методов и приемов обучения</a:t>
            </a:r>
          </a:p>
          <a:p>
            <a:pPr algn="just"/>
            <a:r>
              <a:rPr lang="ru-RU" b="1" i="1" dirty="0" smtClean="0"/>
              <a:t>доклады</a:t>
            </a:r>
            <a:r>
              <a:rPr lang="ru-RU" b="1" i="1" dirty="0"/>
              <a:t>, выступления</a:t>
            </a:r>
          </a:p>
          <a:p>
            <a:pPr algn="just"/>
            <a:r>
              <a:rPr lang="ru-RU" b="1" i="1" dirty="0" smtClean="0"/>
              <a:t>разработка </a:t>
            </a:r>
            <a:r>
              <a:rPr lang="ru-RU" b="1" i="1" dirty="0"/>
              <a:t>дидактических материалов, тестов, наглядностей</a:t>
            </a:r>
          </a:p>
          <a:p>
            <a:pPr algn="just"/>
            <a:r>
              <a:rPr lang="ru-RU" b="1" i="1" dirty="0" smtClean="0"/>
              <a:t>выработка </a:t>
            </a:r>
            <a:r>
              <a:rPr lang="ru-RU" b="1" i="1" dirty="0"/>
              <a:t>методических рекомендаций по применению новой </a:t>
            </a:r>
            <a:r>
              <a:rPr lang="ru-RU" b="1" i="1" dirty="0" smtClean="0"/>
              <a:t>технологии</a:t>
            </a:r>
            <a:endParaRPr lang="ru-RU" b="1" i="1" dirty="0"/>
          </a:p>
          <a:p>
            <a:pPr algn="just"/>
            <a:r>
              <a:rPr lang="ru-RU" b="1" i="1" dirty="0" smtClean="0"/>
              <a:t>разработка </a:t>
            </a:r>
            <a:r>
              <a:rPr lang="ru-RU" b="1" i="1" dirty="0"/>
              <a:t>и проведение открытых уроков по собственным, новаторским технологиям</a:t>
            </a:r>
          </a:p>
          <a:p>
            <a:pPr algn="just"/>
            <a:r>
              <a:rPr lang="ru-RU" b="1" i="1" dirty="0" smtClean="0"/>
              <a:t>создание </a:t>
            </a:r>
            <a:r>
              <a:rPr lang="ru-RU" b="1" i="1" dirty="0"/>
              <a:t>комплектов педагогических разработок</a:t>
            </a:r>
          </a:p>
          <a:p>
            <a:pPr algn="just"/>
            <a:r>
              <a:rPr lang="ru-RU" b="1" i="1" dirty="0" smtClean="0"/>
              <a:t>проведение </a:t>
            </a:r>
            <a:r>
              <a:rPr lang="ru-RU" b="1" i="1" dirty="0"/>
              <a:t>тренингов, семинаров, конференций, мастер-классов, обобщение опыта по исследуемой проблеме (теме)</a:t>
            </a:r>
          </a:p>
          <a:p>
            <a:endParaRPr lang="ru-RU" dirty="0"/>
          </a:p>
        </p:txBody>
      </p:sp>
      <p:pic>
        <p:nvPicPr>
          <p:cNvPr id="6146" name="Picture 2" descr="D:\для презентаций\detia-8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072074"/>
            <a:ext cx="185738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Личный план </a:t>
            </a:r>
            <a:r>
              <a:rPr lang="ru-RU" sz="3600" b="1" dirty="0" smtClean="0">
                <a:solidFill>
                  <a:srgbClr val="FFC000"/>
                </a:solidFill>
              </a:rPr>
              <a:t/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самообразования </a:t>
            </a:r>
            <a:r>
              <a:rPr lang="ru-RU" sz="3600" b="1" dirty="0">
                <a:solidFill>
                  <a:srgbClr val="FFC000"/>
                </a:solidFill>
              </a:rPr>
              <a:t>педагога</a:t>
            </a:r>
            <a:r>
              <a:rPr lang="ru-RU" sz="3600" dirty="0">
                <a:solidFill>
                  <a:srgbClr val="FFC000"/>
                </a:solidFill>
              </a:rPr>
              <a:t/>
            </a:r>
            <a:br>
              <a:rPr lang="ru-RU" sz="3600" dirty="0">
                <a:solidFill>
                  <a:srgbClr val="FFC000"/>
                </a:solidFill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29684" cy="5429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smtClean="0"/>
              <a:t>название </a:t>
            </a:r>
            <a:r>
              <a:rPr lang="ru-RU" b="1" i="1" dirty="0"/>
              <a:t>темы</a:t>
            </a:r>
          </a:p>
          <a:p>
            <a:pPr algn="just"/>
            <a:r>
              <a:rPr lang="ru-RU" b="1" i="1" dirty="0" smtClean="0"/>
              <a:t>цели</a:t>
            </a:r>
            <a:endParaRPr lang="ru-RU" b="1" i="1" dirty="0"/>
          </a:p>
          <a:p>
            <a:pPr algn="just"/>
            <a:r>
              <a:rPr lang="ru-RU" b="1" i="1" dirty="0" smtClean="0"/>
              <a:t>задачи</a:t>
            </a:r>
            <a:endParaRPr lang="ru-RU" b="1" i="1" dirty="0"/>
          </a:p>
          <a:p>
            <a:pPr algn="just"/>
            <a:r>
              <a:rPr lang="ru-RU" b="1" i="1" dirty="0" smtClean="0"/>
              <a:t>предполагаемый </a:t>
            </a:r>
            <a:r>
              <a:rPr lang="ru-RU" b="1" i="1" dirty="0"/>
              <a:t>результат</a:t>
            </a:r>
          </a:p>
          <a:p>
            <a:pPr algn="just"/>
            <a:r>
              <a:rPr lang="ru-RU" b="1" i="1" dirty="0" smtClean="0"/>
              <a:t>этапы </a:t>
            </a:r>
            <a:r>
              <a:rPr lang="ru-RU" b="1" i="1" dirty="0"/>
              <a:t>работы</a:t>
            </a:r>
          </a:p>
          <a:p>
            <a:pPr algn="just"/>
            <a:r>
              <a:rPr lang="ru-RU" b="1" i="1" dirty="0" smtClean="0"/>
              <a:t>сроки </a:t>
            </a:r>
            <a:r>
              <a:rPr lang="ru-RU" b="1" i="1" dirty="0"/>
              <a:t>выполнения каждого этапа</a:t>
            </a:r>
          </a:p>
          <a:p>
            <a:pPr algn="just"/>
            <a:r>
              <a:rPr lang="ru-RU" b="1" i="1" dirty="0" smtClean="0"/>
              <a:t>действия </a:t>
            </a:r>
            <a:r>
              <a:rPr lang="ru-RU" b="1" i="1" dirty="0"/>
              <a:t>и мероприятия, проводимые в процессе работы над темой</a:t>
            </a:r>
          </a:p>
          <a:p>
            <a:pPr algn="just"/>
            <a:r>
              <a:rPr lang="ru-RU" b="1" i="1" dirty="0" smtClean="0"/>
              <a:t>способ </a:t>
            </a:r>
            <a:r>
              <a:rPr lang="ru-RU" b="1" i="1" dirty="0"/>
              <a:t>демонстрации результата проделанной работы</a:t>
            </a:r>
          </a:p>
          <a:p>
            <a:pPr algn="just"/>
            <a:r>
              <a:rPr lang="ru-RU" b="1" i="1" dirty="0" smtClean="0"/>
              <a:t>форма </a:t>
            </a:r>
            <a:r>
              <a:rPr lang="ru-RU" b="1" i="1" dirty="0"/>
              <a:t>отчета по проделанной работе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285860"/>
            <a:ext cx="1785940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408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Самообразование  педагога </vt:lpstr>
      <vt:lpstr>Формы  самообразования педагога </vt:lpstr>
      <vt:lpstr>Направления самообразования педагога</vt:lpstr>
      <vt:lpstr>Источники  самообразования </vt:lpstr>
      <vt:lpstr>Составляющие процесса  самообразования педагога </vt:lpstr>
      <vt:lpstr>Результат  самообразования </vt:lpstr>
      <vt:lpstr>Личный план  самообразования педагога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 педагога </dc:title>
  <dc:creator>Admin</dc:creator>
  <cp:lastModifiedBy>Admin</cp:lastModifiedBy>
  <cp:revision>39</cp:revision>
  <dcterms:created xsi:type="dcterms:W3CDTF">2012-03-25T05:24:49Z</dcterms:created>
  <dcterms:modified xsi:type="dcterms:W3CDTF">2012-03-25T13:22:54Z</dcterms:modified>
</cp:coreProperties>
</file>