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4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BDEA2D-2516-4D6D-8D2A-626861955CA6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83514-BBF9-4C2A-90CD-A7B890F23E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BDEA2D-2516-4D6D-8D2A-626861955CA6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83514-BBF9-4C2A-90CD-A7B890F23E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BDEA2D-2516-4D6D-8D2A-626861955CA6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83514-BBF9-4C2A-90CD-A7B890F23E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BDEA2D-2516-4D6D-8D2A-626861955CA6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83514-BBF9-4C2A-90CD-A7B890F23E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BDEA2D-2516-4D6D-8D2A-626861955CA6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83514-BBF9-4C2A-90CD-A7B890F23E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BDEA2D-2516-4D6D-8D2A-626861955CA6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83514-BBF9-4C2A-90CD-A7B890F23E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BDEA2D-2516-4D6D-8D2A-626861955CA6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83514-BBF9-4C2A-90CD-A7B890F23E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BDEA2D-2516-4D6D-8D2A-626861955CA6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83514-BBF9-4C2A-90CD-A7B890F23E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BDEA2D-2516-4D6D-8D2A-626861955CA6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83514-BBF9-4C2A-90CD-A7B890F23E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BDEA2D-2516-4D6D-8D2A-626861955CA6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83514-BBF9-4C2A-90CD-A7B890F23E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BDEA2D-2516-4D6D-8D2A-626861955CA6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983514-BBF9-4C2A-90CD-A7B890F23E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FBDEA2D-2516-4D6D-8D2A-626861955CA6}" type="datetimeFigureOut">
              <a:rPr lang="ru-RU" smtClean="0"/>
              <a:pPr/>
              <a:t>04.12.2015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6983514-BBF9-4C2A-90CD-A7B890F23E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9.pn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71605" y="1071546"/>
            <a:ext cx="550072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ook Antiqua" pitchFamily="18" charset="0"/>
              </a:rPr>
              <a:t>СТРОЕНИЕ</a:t>
            </a:r>
          </a:p>
          <a:p>
            <a:pPr algn="ctr"/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А Т О М А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6" name="Рисунок 5" descr="шарик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2714620"/>
            <a:ext cx="2431998" cy="2071702"/>
          </a:xfrm>
          <a:prstGeom prst="rect">
            <a:avLst/>
          </a:prstGeom>
        </p:spPr>
      </p:pic>
      <p:pic>
        <p:nvPicPr>
          <p:cNvPr id="7" name="Рисунок 6" descr="вопрос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6" y="2714620"/>
            <a:ext cx="1823097" cy="207170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143108" y="5214950"/>
            <a:ext cx="64942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Подготовила учитель физики  МКОУ СОШ №3 с.Чикола, </a:t>
            </a:r>
          </a:p>
          <a:p>
            <a:r>
              <a:rPr lang="ru-RU" dirty="0" err="1" smtClean="0"/>
              <a:t>Ирафский</a:t>
            </a:r>
            <a:r>
              <a:rPr lang="ru-RU" dirty="0" smtClean="0"/>
              <a:t> район     ТАВАСИЕВА ЛИДА СОСЛАНОВНА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pPr eaLnBrk="1" hangingPunct="1"/>
            <a:r>
              <a:rPr lang="ru-RU" b="1" dirty="0" smtClean="0"/>
              <a:t>Физический словарик</a:t>
            </a:r>
            <a:r>
              <a:rPr lang="ru-RU" dirty="0" smtClean="0"/>
              <a:t>    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09600" y="1600200"/>
            <a:ext cx="7924800" cy="4419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Ион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от греч. 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ion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- </a:t>
            </a: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идущий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- электрически заряженная частица,  образующаяся при потере или приобретении электронов атомом или группой атомов.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04C03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Нейтрон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от лат.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neutreum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- </a:t>
            </a: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ни то ни се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- электрически нейтральная элементарная частица с массой, почти равной массе протона.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Нуклон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от лат. 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nucleus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- </a:t>
            </a: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ядро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- общее название нейтронов и протонов, как составных частиц ядра.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24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Протон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от греч. </a:t>
            </a:r>
            <a:r>
              <a:rPr kumimoji="0" lang="en-US" sz="20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protos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- </a:t>
            </a: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первый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- устойчивая положительно заряженная элементарная частица, входит в состав атомного ядра.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2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Электрон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от греч. </a:t>
            </a:r>
            <a:r>
              <a:rPr kumimoji="0" 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electron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- </a:t>
            </a: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янтарь, смола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- устойчивая отрицательно заряженная элементарная частица (почти в 2000 раз легче протона и нейтрона).</a:t>
            </a: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2286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3490422" y="274638"/>
            <a:ext cx="3153280" cy="1143000"/>
          </a:xfrm>
        </p:spPr>
        <p:txBody>
          <a:bodyPr/>
          <a:lstStyle/>
          <a:p>
            <a:pPr eaLnBrk="1" hangingPunct="1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АТОМ</a:t>
            </a:r>
          </a:p>
        </p:txBody>
      </p:sp>
      <p:sp>
        <p:nvSpPr>
          <p:cNvPr id="3" name="Line 4"/>
          <p:cNvSpPr>
            <a:spLocks noChangeShapeType="1"/>
          </p:cNvSpPr>
          <p:nvPr/>
        </p:nvSpPr>
        <p:spPr bwMode="auto">
          <a:xfrm flipH="1">
            <a:off x="2838646" y="1196975"/>
            <a:ext cx="1588892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4366486" y="1196975"/>
            <a:ext cx="1429477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282604" y="2151063"/>
            <a:ext cx="117020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ЯДРО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286380" y="2133600"/>
            <a:ext cx="21494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ОБОЛОЧКА</a:t>
            </a: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916238" y="2565400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857000" y="3357563"/>
            <a:ext cx="2068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НУКЛОНЫ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H="1">
            <a:off x="1753159" y="3789363"/>
            <a:ext cx="874154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2834247" y="3789363"/>
            <a:ext cx="874153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690075" y="4527550"/>
            <a:ext cx="20193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ПРОТОНЫ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2892903" y="4508500"/>
            <a:ext cx="255063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НЕЙТРОНЫ</a:t>
            </a: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6443663" y="2565400"/>
            <a:ext cx="0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5420316" y="4437063"/>
            <a:ext cx="246479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ЭЛЕКТРОНЫ</a:t>
            </a:r>
          </a:p>
        </p:txBody>
      </p:sp>
      <p:pic>
        <p:nvPicPr>
          <p:cNvPr id="15" name="Picture 17" descr="050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95389" y="5084763"/>
            <a:ext cx="1657212" cy="1501775"/>
          </a:xfrm>
          <a:prstGeom prst="rect">
            <a:avLst/>
          </a:prstGeom>
          <a:noFill/>
        </p:spPr>
      </p:pic>
      <p:pic>
        <p:nvPicPr>
          <p:cNvPr id="16" name="Picture 6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143768" y="142852"/>
            <a:ext cx="1857388" cy="1785950"/>
          </a:xfr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71538" y="1"/>
            <a:ext cx="7286650" cy="1500174"/>
          </a:xfrm>
        </p:spPr>
        <p:txBody>
          <a:bodyPr/>
          <a:lstStyle/>
          <a:p>
            <a:pPr eaLnBrk="1" hangingPunct="1"/>
            <a:r>
              <a:rPr lang="ru-RU" dirty="0" smtClean="0"/>
              <a:t>Масса и атомный вес некоторых частиц</a:t>
            </a:r>
          </a:p>
        </p:txBody>
      </p:sp>
      <p:graphicFrame>
        <p:nvGraphicFramePr>
          <p:cNvPr id="3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142844" y="2285998"/>
          <a:ext cx="9001155" cy="3714769"/>
        </p:xfrm>
        <a:graphic>
          <a:graphicData uri="http://schemas.openxmlformats.org/drawingml/2006/table">
            <a:tbl>
              <a:tblPr/>
              <a:tblGrid>
                <a:gridCol w="2042255"/>
                <a:gridCol w="2459178"/>
                <a:gridCol w="2249861"/>
                <a:gridCol w="2249861"/>
              </a:tblGrid>
              <a:tr h="10182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     Частица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     Символ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      Масса, кг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Масса в физической шкале  а.е.м.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74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Электрон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D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</a:t>
                      </a:r>
                      <a:r>
                        <a:rPr kumimoji="0" lang="ru-RU" sz="2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D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9,1*10 </a:t>
                      </a:r>
                      <a:r>
                        <a:rPr kumimoji="0" lang="ru-RU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D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17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5,486*10 </a:t>
                      </a:r>
                      <a:r>
                        <a:rPr kumimoji="0" lang="ru-RU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– 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9690" marR="59690" marT="59690" marB="59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DCB"/>
                    </a:solidFill>
                  </a:tcPr>
                </a:tc>
              </a:tr>
              <a:tr h="674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Протон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8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8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17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1,6724*10</a:t>
                      </a:r>
                      <a:r>
                        <a:rPr kumimoji="0" lang="ru-RU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-27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9690" marR="59690" marT="59690" marB="59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8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1,00759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8E7"/>
                    </a:solidFill>
                  </a:tcPr>
                </a:tc>
              </a:tr>
              <a:tr h="674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Нейтрон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D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D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17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1,675*10</a:t>
                      </a:r>
                      <a:r>
                        <a:rPr kumimoji="0" lang="ru-RU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-27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59690" marR="59690" marT="59690" marB="59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D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1,00897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CDCB"/>
                    </a:solidFill>
                  </a:tcPr>
                </a:tc>
              </a:tr>
              <a:tr h="674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8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8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8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8E7"/>
                    </a:solidFill>
                  </a:tcPr>
                </a:tc>
              </a:tr>
            </a:tbl>
          </a:graphicData>
        </a:graphic>
      </p:graphicFrame>
      <p:pic>
        <p:nvPicPr>
          <p:cNvPr id="4" name="Рисунок 5" descr="http://works.tarefer.ru/89/100249/pics/image00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313" y="4143375"/>
            <a:ext cx="428625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6" descr="http://works.tarefer.ru/89/100249/pics/image00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0313" y="4857750"/>
            <a:ext cx="5000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Object 38"/>
          <p:cNvGraphicFramePr>
            <a:graphicFrameLocks noChangeAspect="1"/>
          </p:cNvGraphicFramePr>
          <p:nvPr/>
        </p:nvGraphicFramePr>
        <p:xfrm>
          <a:off x="2417763" y="3213100"/>
          <a:ext cx="268287" cy="576263"/>
        </p:xfrm>
        <a:graphic>
          <a:graphicData uri="http://schemas.openxmlformats.org/presentationml/2006/ole">
            <p:oleObj spid="_x0000_s1026" name="Формула" r:id="rId5" imgW="88560" imgH="190440" progId="Equation.3">
              <p:embed/>
            </p:oleObj>
          </a:graphicData>
        </a:graphic>
      </p:graphicFrame>
      <p:graphicFrame>
        <p:nvGraphicFramePr>
          <p:cNvPr id="8" name="Object 39"/>
          <p:cNvGraphicFramePr>
            <a:graphicFrameLocks noChangeAspect="1"/>
          </p:cNvGraphicFramePr>
          <p:nvPr/>
        </p:nvGraphicFramePr>
        <p:xfrm>
          <a:off x="2398713" y="3500438"/>
          <a:ext cx="255587" cy="433387"/>
        </p:xfrm>
        <a:graphic>
          <a:graphicData uri="http://schemas.openxmlformats.org/presentationml/2006/ole">
            <p:oleObj spid="_x0000_s1027" name="Формула" r:id="rId6" imgW="126720" imgH="215640" progId="Equation.3">
              <p:embed/>
            </p:oleObj>
          </a:graphicData>
        </a:graphic>
      </p:graphicFrame>
      <p:sp>
        <p:nvSpPr>
          <p:cNvPr id="9" name="Text Box 40"/>
          <p:cNvSpPr txBox="1">
            <a:spLocks noChangeArrowheads="1"/>
          </p:cNvSpPr>
          <p:nvPr/>
        </p:nvSpPr>
        <p:spPr bwMode="auto">
          <a:xfrm>
            <a:off x="1071538" y="1647825"/>
            <a:ext cx="621510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/>
              <a:t>1 </a:t>
            </a:r>
            <a:r>
              <a:rPr lang="ru-RU" sz="2400" b="1" dirty="0" err="1"/>
              <a:t>а.е.м</a:t>
            </a:r>
            <a:r>
              <a:rPr lang="ru-RU" sz="2400" b="1" dirty="0"/>
              <a:t>. = 1,6605 * 10     кг</a:t>
            </a:r>
          </a:p>
        </p:txBody>
      </p:sp>
      <p:graphicFrame>
        <p:nvGraphicFramePr>
          <p:cNvPr id="10" name="Object 41"/>
          <p:cNvGraphicFramePr>
            <a:graphicFrameLocks noChangeAspect="1"/>
          </p:cNvGraphicFramePr>
          <p:nvPr/>
        </p:nvGraphicFramePr>
        <p:xfrm>
          <a:off x="4476750" y="3333750"/>
          <a:ext cx="190500" cy="166688"/>
        </p:xfrm>
        <a:graphic>
          <a:graphicData uri="http://schemas.openxmlformats.org/presentationml/2006/ole">
            <p:oleObj spid="_x0000_s1028" name="Формула" r:id="rId7" imgW="190440" imgH="190440" progId="Equation.3">
              <p:embed/>
            </p:oleObj>
          </a:graphicData>
        </a:graphic>
      </p:graphicFrame>
      <p:graphicFrame>
        <p:nvGraphicFramePr>
          <p:cNvPr id="11" name="Object 42"/>
          <p:cNvGraphicFramePr>
            <a:graphicFrameLocks noChangeAspect="1"/>
          </p:cNvGraphicFramePr>
          <p:nvPr/>
        </p:nvGraphicFramePr>
        <p:xfrm>
          <a:off x="3851275" y="1628775"/>
          <a:ext cx="360363" cy="360363"/>
        </p:xfrm>
        <a:graphic>
          <a:graphicData uri="http://schemas.openxmlformats.org/presentationml/2006/ole">
            <p:oleObj spid="_x0000_s1029" name="Формула" r:id="rId8" imgW="190440" imgH="190440" progId="Equation.3">
              <p:embed/>
            </p:oleObj>
          </a:graphicData>
        </a:graphic>
      </p:graphicFrame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Выноска-облако 16"/>
          <p:cNvSpPr/>
          <p:nvPr/>
        </p:nvSpPr>
        <p:spPr>
          <a:xfrm>
            <a:off x="1143000" y="571480"/>
            <a:ext cx="5000636" cy="3619520"/>
          </a:xfrm>
          <a:prstGeom prst="cloudCallout">
            <a:avLst>
              <a:gd name="adj1" fmla="val 61782"/>
              <a:gd name="adj2" fmla="val 23127"/>
            </a:avLst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571604" y="1000108"/>
            <a:ext cx="407196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>Спасибо</a:t>
            </a:r>
          </a:p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> за внимание !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7" name="Рисунок 6" descr="Учитель с книгами.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8" y="3643314"/>
            <a:ext cx="4664481" cy="2786082"/>
          </a:xfrm>
          <a:prstGeom prst="rect">
            <a:avLst/>
          </a:prstGeom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агетная рамка 3"/>
          <p:cNvSpPr/>
          <p:nvPr/>
        </p:nvSpPr>
        <p:spPr>
          <a:xfrm>
            <a:off x="1643042" y="1214422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агетная рамка 4"/>
          <p:cNvSpPr/>
          <p:nvPr/>
        </p:nvSpPr>
        <p:spPr>
          <a:xfrm>
            <a:off x="1000100" y="1857364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агетная рамка 5"/>
          <p:cNvSpPr/>
          <p:nvPr/>
        </p:nvSpPr>
        <p:spPr>
          <a:xfrm>
            <a:off x="1643042" y="1857364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агетная рамка 6"/>
          <p:cNvSpPr/>
          <p:nvPr/>
        </p:nvSpPr>
        <p:spPr>
          <a:xfrm>
            <a:off x="2285984" y="1214422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агетная рамка 7"/>
          <p:cNvSpPr/>
          <p:nvPr/>
        </p:nvSpPr>
        <p:spPr>
          <a:xfrm>
            <a:off x="2285984" y="1857364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агетная рамка 8"/>
          <p:cNvSpPr/>
          <p:nvPr/>
        </p:nvSpPr>
        <p:spPr>
          <a:xfrm>
            <a:off x="2928926" y="1214422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агетная рамка 9"/>
          <p:cNvSpPr/>
          <p:nvPr/>
        </p:nvSpPr>
        <p:spPr>
          <a:xfrm>
            <a:off x="2928926" y="1857364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агетная рамка 10"/>
          <p:cNvSpPr/>
          <p:nvPr/>
        </p:nvSpPr>
        <p:spPr>
          <a:xfrm>
            <a:off x="2285984" y="2500306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агетная рамка 11"/>
          <p:cNvSpPr/>
          <p:nvPr/>
        </p:nvSpPr>
        <p:spPr>
          <a:xfrm>
            <a:off x="4857752" y="1214422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агетная рамка 12"/>
          <p:cNvSpPr/>
          <p:nvPr/>
        </p:nvSpPr>
        <p:spPr>
          <a:xfrm>
            <a:off x="4214810" y="1214422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агетная рамка 13"/>
          <p:cNvSpPr/>
          <p:nvPr/>
        </p:nvSpPr>
        <p:spPr>
          <a:xfrm>
            <a:off x="3571868" y="1214422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агетная рамка 14"/>
          <p:cNvSpPr/>
          <p:nvPr/>
        </p:nvSpPr>
        <p:spPr>
          <a:xfrm>
            <a:off x="3571868" y="1857364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Багетная рамка 15"/>
          <p:cNvSpPr/>
          <p:nvPr/>
        </p:nvSpPr>
        <p:spPr>
          <a:xfrm>
            <a:off x="4214810" y="1857364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агетная рамка 16"/>
          <p:cNvSpPr/>
          <p:nvPr/>
        </p:nvSpPr>
        <p:spPr>
          <a:xfrm>
            <a:off x="4857752" y="1857364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агетная рамка 17"/>
          <p:cNvSpPr/>
          <p:nvPr/>
        </p:nvSpPr>
        <p:spPr>
          <a:xfrm>
            <a:off x="5500694" y="1857364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агетная рамка 18"/>
          <p:cNvSpPr/>
          <p:nvPr/>
        </p:nvSpPr>
        <p:spPr>
          <a:xfrm>
            <a:off x="1643042" y="2500306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агетная рамка 19"/>
          <p:cNvSpPr/>
          <p:nvPr/>
        </p:nvSpPr>
        <p:spPr>
          <a:xfrm>
            <a:off x="4214810" y="2500306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Багетная рамка 20"/>
          <p:cNvSpPr/>
          <p:nvPr/>
        </p:nvSpPr>
        <p:spPr>
          <a:xfrm>
            <a:off x="3571868" y="2500306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Багетная рамка 21"/>
          <p:cNvSpPr/>
          <p:nvPr/>
        </p:nvSpPr>
        <p:spPr>
          <a:xfrm>
            <a:off x="2928926" y="2500306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Багетная рамка 22"/>
          <p:cNvSpPr/>
          <p:nvPr/>
        </p:nvSpPr>
        <p:spPr>
          <a:xfrm>
            <a:off x="8072462" y="3143248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Багетная рамка 23"/>
          <p:cNvSpPr/>
          <p:nvPr/>
        </p:nvSpPr>
        <p:spPr>
          <a:xfrm>
            <a:off x="7429520" y="3143248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Багетная рамка 24"/>
          <p:cNvSpPr/>
          <p:nvPr/>
        </p:nvSpPr>
        <p:spPr>
          <a:xfrm>
            <a:off x="6786578" y="3143248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Багетная рамка 25"/>
          <p:cNvSpPr/>
          <p:nvPr/>
        </p:nvSpPr>
        <p:spPr>
          <a:xfrm>
            <a:off x="6143636" y="3143248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Багетная рамка 26"/>
          <p:cNvSpPr/>
          <p:nvPr/>
        </p:nvSpPr>
        <p:spPr>
          <a:xfrm>
            <a:off x="5500694" y="3143248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Багетная рамка 27"/>
          <p:cNvSpPr/>
          <p:nvPr/>
        </p:nvSpPr>
        <p:spPr>
          <a:xfrm>
            <a:off x="4857752" y="3143248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Багетная рамка 28"/>
          <p:cNvSpPr/>
          <p:nvPr/>
        </p:nvSpPr>
        <p:spPr>
          <a:xfrm>
            <a:off x="4214810" y="3143248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Багетная рамка 29"/>
          <p:cNvSpPr/>
          <p:nvPr/>
        </p:nvSpPr>
        <p:spPr>
          <a:xfrm>
            <a:off x="3571868" y="3143248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1714480" y="1285860"/>
            <a:ext cx="3786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Я     Н     Т     </a:t>
            </a:r>
            <a:r>
              <a:rPr lang="ru-RU" sz="3200" b="1" dirty="0" smtClean="0">
                <a:solidFill>
                  <a:srgbClr val="FFFF00"/>
                </a:solidFill>
              </a:rPr>
              <a:t>А</a:t>
            </a:r>
            <a:r>
              <a:rPr lang="ru-RU" sz="3200" b="1" dirty="0" smtClean="0">
                <a:solidFill>
                  <a:srgbClr val="FF0000"/>
                </a:solidFill>
              </a:rPr>
              <a:t>     Р    Ь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2" name="Стрелка вправо 31"/>
          <p:cNvSpPr/>
          <p:nvPr/>
        </p:nvSpPr>
        <p:spPr>
          <a:xfrm>
            <a:off x="1000100" y="1428736"/>
            <a:ext cx="571504" cy="28575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33" name="Picture 5" descr="050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214686"/>
            <a:ext cx="3143273" cy="328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Рисунок 33" descr="вопрос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950" y="500042"/>
            <a:ext cx="2500330" cy="27146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агетная рамка 3"/>
          <p:cNvSpPr/>
          <p:nvPr/>
        </p:nvSpPr>
        <p:spPr>
          <a:xfrm>
            <a:off x="1643042" y="1214422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агетная рамка 4"/>
          <p:cNvSpPr/>
          <p:nvPr/>
        </p:nvSpPr>
        <p:spPr>
          <a:xfrm>
            <a:off x="1000100" y="1857364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агетная рамка 5"/>
          <p:cNvSpPr/>
          <p:nvPr/>
        </p:nvSpPr>
        <p:spPr>
          <a:xfrm>
            <a:off x="1643042" y="1857364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агетная рамка 6"/>
          <p:cNvSpPr/>
          <p:nvPr/>
        </p:nvSpPr>
        <p:spPr>
          <a:xfrm>
            <a:off x="2285984" y="1214422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агетная рамка 7"/>
          <p:cNvSpPr/>
          <p:nvPr/>
        </p:nvSpPr>
        <p:spPr>
          <a:xfrm>
            <a:off x="2285984" y="1857364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агетная рамка 8"/>
          <p:cNvSpPr/>
          <p:nvPr/>
        </p:nvSpPr>
        <p:spPr>
          <a:xfrm>
            <a:off x="2928926" y="1214422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агетная рамка 9"/>
          <p:cNvSpPr/>
          <p:nvPr/>
        </p:nvSpPr>
        <p:spPr>
          <a:xfrm>
            <a:off x="2928926" y="1857364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агетная рамка 10"/>
          <p:cNvSpPr/>
          <p:nvPr/>
        </p:nvSpPr>
        <p:spPr>
          <a:xfrm>
            <a:off x="2285984" y="2500306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агетная рамка 11"/>
          <p:cNvSpPr/>
          <p:nvPr/>
        </p:nvSpPr>
        <p:spPr>
          <a:xfrm>
            <a:off x="4857752" y="1214422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агетная рамка 12"/>
          <p:cNvSpPr/>
          <p:nvPr/>
        </p:nvSpPr>
        <p:spPr>
          <a:xfrm>
            <a:off x="4214810" y="1214422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агетная рамка 13"/>
          <p:cNvSpPr/>
          <p:nvPr/>
        </p:nvSpPr>
        <p:spPr>
          <a:xfrm>
            <a:off x="3571868" y="1214422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агетная рамка 14"/>
          <p:cNvSpPr/>
          <p:nvPr/>
        </p:nvSpPr>
        <p:spPr>
          <a:xfrm>
            <a:off x="3571868" y="1857364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Багетная рамка 15"/>
          <p:cNvSpPr/>
          <p:nvPr/>
        </p:nvSpPr>
        <p:spPr>
          <a:xfrm>
            <a:off x="4214810" y="1857364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агетная рамка 16"/>
          <p:cNvSpPr/>
          <p:nvPr/>
        </p:nvSpPr>
        <p:spPr>
          <a:xfrm>
            <a:off x="4857752" y="1857364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агетная рамка 17"/>
          <p:cNvSpPr/>
          <p:nvPr/>
        </p:nvSpPr>
        <p:spPr>
          <a:xfrm>
            <a:off x="5500694" y="1857364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агетная рамка 18"/>
          <p:cNvSpPr/>
          <p:nvPr/>
        </p:nvSpPr>
        <p:spPr>
          <a:xfrm>
            <a:off x="1643042" y="2500306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агетная рамка 19"/>
          <p:cNvSpPr/>
          <p:nvPr/>
        </p:nvSpPr>
        <p:spPr>
          <a:xfrm>
            <a:off x="4214810" y="2500306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Багетная рамка 20"/>
          <p:cNvSpPr/>
          <p:nvPr/>
        </p:nvSpPr>
        <p:spPr>
          <a:xfrm>
            <a:off x="3571868" y="2500306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Багетная рамка 21"/>
          <p:cNvSpPr/>
          <p:nvPr/>
        </p:nvSpPr>
        <p:spPr>
          <a:xfrm>
            <a:off x="2928926" y="2500306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Багетная рамка 22"/>
          <p:cNvSpPr/>
          <p:nvPr/>
        </p:nvSpPr>
        <p:spPr>
          <a:xfrm>
            <a:off x="8072462" y="3143248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Багетная рамка 23"/>
          <p:cNvSpPr/>
          <p:nvPr/>
        </p:nvSpPr>
        <p:spPr>
          <a:xfrm>
            <a:off x="7429520" y="3143248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Багетная рамка 24"/>
          <p:cNvSpPr/>
          <p:nvPr/>
        </p:nvSpPr>
        <p:spPr>
          <a:xfrm>
            <a:off x="6786578" y="3143248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Багетная рамка 25"/>
          <p:cNvSpPr/>
          <p:nvPr/>
        </p:nvSpPr>
        <p:spPr>
          <a:xfrm>
            <a:off x="6143636" y="3143248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Багетная рамка 26"/>
          <p:cNvSpPr/>
          <p:nvPr/>
        </p:nvSpPr>
        <p:spPr>
          <a:xfrm>
            <a:off x="5500694" y="3143248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Багетная рамка 27"/>
          <p:cNvSpPr/>
          <p:nvPr/>
        </p:nvSpPr>
        <p:spPr>
          <a:xfrm>
            <a:off x="4857752" y="3143248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Багетная рамка 28"/>
          <p:cNvSpPr/>
          <p:nvPr/>
        </p:nvSpPr>
        <p:spPr>
          <a:xfrm>
            <a:off x="4214810" y="3143248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Багетная рамка 29"/>
          <p:cNvSpPr/>
          <p:nvPr/>
        </p:nvSpPr>
        <p:spPr>
          <a:xfrm>
            <a:off x="3571868" y="3143248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1714480" y="1285860"/>
            <a:ext cx="3786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Я     Н     Т     </a:t>
            </a:r>
            <a:r>
              <a:rPr lang="ru-RU" sz="3200" b="1" dirty="0" smtClean="0">
                <a:solidFill>
                  <a:srgbClr val="FFFF00"/>
                </a:solidFill>
              </a:rPr>
              <a:t>А</a:t>
            </a:r>
            <a:r>
              <a:rPr lang="ru-RU" sz="3200" b="1" dirty="0" smtClean="0">
                <a:solidFill>
                  <a:srgbClr val="FF0000"/>
                </a:solidFill>
              </a:rPr>
              <a:t>     Р    Ь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071538" y="1857364"/>
            <a:ext cx="5072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Э     Л     Е     К     </a:t>
            </a:r>
            <a:r>
              <a:rPr lang="ru-RU" sz="3200" b="1" dirty="0" smtClean="0">
                <a:solidFill>
                  <a:srgbClr val="FFFF00"/>
                </a:solidFill>
              </a:rPr>
              <a:t>Т</a:t>
            </a:r>
            <a:r>
              <a:rPr lang="ru-RU" sz="3200" b="1" dirty="0" smtClean="0">
                <a:solidFill>
                  <a:srgbClr val="FF0000"/>
                </a:solidFill>
              </a:rPr>
              <a:t>     Р     О    Н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3" name="Стрелка вправо 32"/>
          <p:cNvSpPr/>
          <p:nvPr/>
        </p:nvSpPr>
        <p:spPr>
          <a:xfrm>
            <a:off x="428596" y="2071678"/>
            <a:ext cx="571504" cy="28575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36" name="Рисунок 35" descr="вопрос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50" y="500042"/>
            <a:ext cx="2357454" cy="2786082"/>
          </a:xfrm>
          <a:prstGeom prst="rect">
            <a:avLst/>
          </a:prstGeom>
        </p:spPr>
      </p:pic>
      <p:pic>
        <p:nvPicPr>
          <p:cNvPr id="37" name="Рисунок 36" descr="блокнот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38" y="3214686"/>
            <a:ext cx="2428892" cy="30718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агетная рамка 3"/>
          <p:cNvSpPr/>
          <p:nvPr/>
        </p:nvSpPr>
        <p:spPr>
          <a:xfrm>
            <a:off x="1643042" y="1214422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агетная рамка 4"/>
          <p:cNvSpPr/>
          <p:nvPr/>
        </p:nvSpPr>
        <p:spPr>
          <a:xfrm>
            <a:off x="1000100" y="1857364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агетная рамка 5"/>
          <p:cNvSpPr/>
          <p:nvPr/>
        </p:nvSpPr>
        <p:spPr>
          <a:xfrm>
            <a:off x="1643042" y="1857364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агетная рамка 6"/>
          <p:cNvSpPr/>
          <p:nvPr/>
        </p:nvSpPr>
        <p:spPr>
          <a:xfrm>
            <a:off x="2285984" y="1214422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агетная рамка 7"/>
          <p:cNvSpPr/>
          <p:nvPr/>
        </p:nvSpPr>
        <p:spPr>
          <a:xfrm>
            <a:off x="2285984" y="1857364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агетная рамка 8"/>
          <p:cNvSpPr/>
          <p:nvPr/>
        </p:nvSpPr>
        <p:spPr>
          <a:xfrm>
            <a:off x="2928926" y="1214422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агетная рамка 9"/>
          <p:cNvSpPr/>
          <p:nvPr/>
        </p:nvSpPr>
        <p:spPr>
          <a:xfrm>
            <a:off x="2928926" y="1857364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агетная рамка 10"/>
          <p:cNvSpPr/>
          <p:nvPr/>
        </p:nvSpPr>
        <p:spPr>
          <a:xfrm>
            <a:off x="2285984" y="2500306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агетная рамка 11"/>
          <p:cNvSpPr/>
          <p:nvPr/>
        </p:nvSpPr>
        <p:spPr>
          <a:xfrm>
            <a:off x="4857752" y="1214422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агетная рамка 12"/>
          <p:cNvSpPr/>
          <p:nvPr/>
        </p:nvSpPr>
        <p:spPr>
          <a:xfrm>
            <a:off x="4214810" y="1214422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агетная рамка 13"/>
          <p:cNvSpPr/>
          <p:nvPr/>
        </p:nvSpPr>
        <p:spPr>
          <a:xfrm>
            <a:off x="3571868" y="1214422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агетная рамка 14"/>
          <p:cNvSpPr/>
          <p:nvPr/>
        </p:nvSpPr>
        <p:spPr>
          <a:xfrm>
            <a:off x="3571868" y="1857364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Багетная рамка 15"/>
          <p:cNvSpPr/>
          <p:nvPr/>
        </p:nvSpPr>
        <p:spPr>
          <a:xfrm>
            <a:off x="4214810" y="1857364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агетная рамка 16"/>
          <p:cNvSpPr/>
          <p:nvPr/>
        </p:nvSpPr>
        <p:spPr>
          <a:xfrm>
            <a:off x="4857752" y="1857364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агетная рамка 17"/>
          <p:cNvSpPr/>
          <p:nvPr/>
        </p:nvSpPr>
        <p:spPr>
          <a:xfrm>
            <a:off x="5500694" y="1857364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агетная рамка 18"/>
          <p:cNvSpPr/>
          <p:nvPr/>
        </p:nvSpPr>
        <p:spPr>
          <a:xfrm>
            <a:off x="1643042" y="2500306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агетная рамка 19"/>
          <p:cNvSpPr/>
          <p:nvPr/>
        </p:nvSpPr>
        <p:spPr>
          <a:xfrm>
            <a:off x="4214810" y="2500306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Багетная рамка 20"/>
          <p:cNvSpPr/>
          <p:nvPr/>
        </p:nvSpPr>
        <p:spPr>
          <a:xfrm>
            <a:off x="3571868" y="2500306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Багетная рамка 21"/>
          <p:cNvSpPr/>
          <p:nvPr/>
        </p:nvSpPr>
        <p:spPr>
          <a:xfrm>
            <a:off x="2928926" y="2500306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Багетная рамка 22"/>
          <p:cNvSpPr/>
          <p:nvPr/>
        </p:nvSpPr>
        <p:spPr>
          <a:xfrm>
            <a:off x="8072462" y="3143248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Багетная рамка 23"/>
          <p:cNvSpPr/>
          <p:nvPr/>
        </p:nvSpPr>
        <p:spPr>
          <a:xfrm>
            <a:off x="7429520" y="3143248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Багетная рамка 24"/>
          <p:cNvSpPr/>
          <p:nvPr/>
        </p:nvSpPr>
        <p:spPr>
          <a:xfrm>
            <a:off x="6786578" y="3143248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Багетная рамка 25"/>
          <p:cNvSpPr/>
          <p:nvPr/>
        </p:nvSpPr>
        <p:spPr>
          <a:xfrm>
            <a:off x="6143636" y="3143248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Багетная рамка 26"/>
          <p:cNvSpPr/>
          <p:nvPr/>
        </p:nvSpPr>
        <p:spPr>
          <a:xfrm>
            <a:off x="5500694" y="3143248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Багетная рамка 27"/>
          <p:cNvSpPr/>
          <p:nvPr/>
        </p:nvSpPr>
        <p:spPr>
          <a:xfrm>
            <a:off x="4857752" y="3143248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Багетная рамка 28"/>
          <p:cNvSpPr/>
          <p:nvPr/>
        </p:nvSpPr>
        <p:spPr>
          <a:xfrm>
            <a:off x="4214810" y="3143248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Багетная рамка 29"/>
          <p:cNvSpPr/>
          <p:nvPr/>
        </p:nvSpPr>
        <p:spPr>
          <a:xfrm>
            <a:off x="3571868" y="3143248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1714480" y="1285860"/>
            <a:ext cx="3786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Я     Н     Т     </a:t>
            </a:r>
            <a:r>
              <a:rPr lang="ru-RU" sz="3200" b="1" dirty="0" smtClean="0">
                <a:solidFill>
                  <a:srgbClr val="FFFF00"/>
                </a:solidFill>
              </a:rPr>
              <a:t>А</a:t>
            </a:r>
            <a:r>
              <a:rPr lang="ru-RU" sz="3200" b="1" dirty="0" smtClean="0">
                <a:solidFill>
                  <a:srgbClr val="FF0000"/>
                </a:solidFill>
              </a:rPr>
              <a:t>     Р    Ь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071538" y="1857364"/>
            <a:ext cx="5072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Э     Л     Е     К     </a:t>
            </a:r>
            <a:r>
              <a:rPr lang="ru-RU" sz="3200" b="1" dirty="0" smtClean="0">
                <a:solidFill>
                  <a:srgbClr val="FFFF00"/>
                </a:solidFill>
              </a:rPr>
              <a:t>Т</a:t>
            </a:r>
            <a:r>
              <a:rPr lang="ru-RU" sz="3200" b="1" dirty="0" smtClean="0">
                <a:solidFill>
                  <a:srgbClr val="FF0000"/>
                </a:solidFill>
              </a:rPr>
              <a:t>     Р     О    Н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85918" y="2571744"/>
            <a:ext cx="30003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К     У    Л     </a:t>
            </a:r>
            <a:r>
              <a:rPr lang="ru-RU" sz="3200" b="1" dirty="0" smtClean="0">
                <a:solidFill>
                  <a:srgbClr val="FFFF00"/>
                </a:solidFill>
              </a:rPr>
              <a:t>О</a:t>
            </a:r>
            <a:r>
              <a:rPr lang="ru-RU" sz="3200" b="1" dirty="0" smtClean="0">
                <a:solidFill>
                  <a:srgbClr val="FF0000"/>
                </a:solidFill>
              </a:rPr>
              <a:t>   Н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4" name="Стрелка вправо 33"/>
          <p:cNvSpPr/>
          <p:nvPr/>
        </p:nvSpPr>
        <p:spPr>
          <a:xfrm>
            <a:off x="1000100" y="2786058"/>
            <a:ext cx="571504" cy="28575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35" name="Рисунок 34" descr="вопрос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88" y="571480"/>
            <a:ext cx="2000264" cy="2714644"/>
          </a:xfrm>
          <a:prstGeom prst="rect">
            <a:avLst/>
          </a:prstGeom>
        </p:spPr>
      </p:pic>
      <p:pic>
        <p:nvPicPr>
          <p:cNvPr id="36" name="Рисунок 35" descr="20998892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76" y="4143380"/>
            <a:ext cx="2571768" cy="2357454"/>
          </a:xfrm>
          <a:prstGeom prst="rect">
            <a:avLst/>
          </a:prstGeom>
        </p:spPr>
      </p:pic>
      <p:pic>
        <p:nvPicPr>
          <p:cNvPr id="37" name="Picture 3" descr="C:\Documents and Settings\luna.TATIANA\Мои документы\Новый учебный год\КМО физика 2007-2008\smile1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36" y="2571744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агетная рамка 3"/>
          <p:cNvSpPr/>
          <p:nvPr/>
        </p:nvSpPr>
        <p:spPr>
          <a:xfrm>
            <a:off x="1643042" y="1214422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агетная рамка 4"/>
          <p:cNvSpPr/>
          <p:nvPr/>
        </p:nvSpPr>
        <p:spPr>
          <a:xfrm>
            <a:off x="1000100" y="1857364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агетная рамка 5"/>
          <p:cNvSpPr/>
          <p:nvPr/>
        </p:nvSpPr>
        <p:spPr>
          <a:xfrm>
            <a:off x="1643042" y="1857364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агетная рамка 6"/>
          <p:cNvSpPr/>
          <p:nvPr/>
        </p:nvSpPr>
        <p:spPr>
          <a:xfrm>
            <a:off x="2285984" y="1214422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агетная рамка 7"/>
          <p:cNvSpPr/>
          <p:nvPr/>
        </p:nvSpPr>
        <p:spPr>
          <a:xfrm>
            <a:off x="2285984" y="1857364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агетная рамка 8"/>
          <p:cNvSpPr/>
          <p:nvPr/>
        </p:nvSpPr>
        <p:spPr>
          <a:xfrm>
            <a:off x="2928926" y="1214422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агетная рамка 9"/>
          <p:cNvSpPr/>
          <p:nvPr/>
        </p:nvSpPr>
        <p:spPr>
          <a:xfrm>
            <a:off x="2928926" y="1857364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агетная рамка 10"/>
          <p:cNvSpPr/>
          <p:nvPr/>
        </p:nvSpPr>
        <p:spPr>
          <a:xfrm>
            <a:off x="2285984" y="2500306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агетная рамка 11"/>
          <p:cNvSpPr/>
          <p:nvPr/>
        </p:nvSpPr>
        <p:spPr>
          <a:xfrm>
            <a:off x="4857752" y="1214422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агетная рамка 12"/>
          <p:cNvSpPr/>
          <p:nvPr/>
        </p:nvSpPr>
        <p:spPr>
          <a:xfrm>
            <a:off x="4214810" y="1214422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Багетная рамка 13"/>
          <p:cNvSpPr/>
          <p:nvPr/>
        </p:nvSpPr>
        <p:spPr>
          <a:xfrm>
            <a:off x="3571868" y="1214422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агетная рамка 14"/>
          <p:cNvSpPr/>
          <p:nvPr/>
        </p:nvSpPr>
        <p:spPr>
          <a:xfrm>
            <a:off x="3571868" y="1857364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Багетная рамка 15"/>
          <p:cNvSpPr/>
          <p:nvPr/>
        </p:nvSpPr>
        <p:spPr>
          <a:xfrm>
            <a:off x="4214810" y="1857364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агетная рамка 16"/>
          <p:cNvSpPr/>
          <p:nvPr/>
        </p:nvSpPr>
        <p:spPr>
          <a:xfrm>
            <a:off x="4857752" y="1857364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агетная рамка 17"/>
          <p:cNvSpPr/>
          <p:nvPr/>
        </p:nvSpPr>
        <p:spPr>
          <a:xfrm>
            <a:off x="5500694" y="1857364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агетная рамка 18"/>
          <p:cNvSpPr/>
          <p:nvPr/>
        </p:nvSpPr>
        <p:spPr>
          <a:xfrm>
            <a:off x="1643042" y="2500306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агетная рамка 19"/>
          <p:cNvSpPr/>
          <p:nvPr/>
        </p:nvSpPr>
        <p:spPr>
          <a:xfrm>
            <a:off x="4214810" y="2500306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Багетная рамка 20"/>
          <p:cNvSpPr/>
          <p:nvPr/>
        </p:nvSpPr>
        <p:spPr>
          <a:xfrm>
            <a:off x="3571868" y="2500306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Багетная рамка 21"/>
          <p:cNvSpPr/>
          <p:nvPr/>
        </p:nvSpPr>
        <p:spPr>
          <a:xfrm>
            <a:off x="2928926" y="2500306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Багетная рамка 22"/>
          <p:cNvSpPr/>
          <p:nvPr/>
        </p:nvSpPr>
        <p:spPr>
          <a:xfrm>
            <a:off x="8072462" y="3143248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Багетная рамка 23"/>
          <p:cNvSpPr/>
          <p:nvPr/>
        </p:nvSpPr>
        <p:spPr>
          <a:xfrm>
            <a:off x="7429520" y="3143248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Багетная рамка 24"/>
          <p:cNvSpPr/>
          <p:nvPr/>
        </p:nvSpPr>
        <p:spPr>
          <a:xfrm>
            <a:off x="6786578" y="3143248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Багетная рамка 25"/>
          <p:cNvSpPr/>
          <p:nvPr/>
        </p:nvSpPr>
        <p:spPr>
          <a:xfrm>
            <a:off x="6143636" y="3143248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Багетная рамка 26"/>
          <p:cNvSpPr/>
          <p:nvPr/>
        </p:nvSpPr>
        <p:spPr>
          <a:xfrm>
            <a:off x="5500694" y="3143248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Багетная рамка 27"/>
          <p:cNvSpPr/>
          <p:nvPr/>
        </p:nvSpPr>
        <p:spPr>
          <a:xfrm>
            <a:off x="4857752" y="3143248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Багетная рамка 28"/>
          <p:cNvSpPr/>
          <p:nvPr/>
        </p:nvSpPr>
        <p:spPr>
          <a:xfrm>
            <a:off x="4214810" y="3143248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Багетная рамка 29"/>
          <p:cNvSpPr/>
          <p:nvPr/>
        </p:nvSpPr>
        <p:spPr>
          <a:xfrm>
            <a:off x="3571868" y="3143248"/>
            <a:ext cx="642942" cy="6429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1714480" y="1285860"/>
            <a:ext cx="3786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Я     Н     Т     </a:t>
            </a:r>
            <a:r>
              <a:rPr lang="ru-RU" sz="3200" b="1" dirty="0" smtClean="0">
                <a:solidFill>
                  <a:srgbClr val="FFFF00"/>
                </a:solidFill>
              </a:rPr>
              <a:t>А</a:t>
            </a:r>
            <a:r>
              <a:rPr lang="ru-RU" sz="3200" b="1" dirty="0" smtClean="0">
                <a:solidFill>
                  <a:srgbClr val="FF0000"/>
                </a:solidFill>
              </a:rPr>
              <a:t>     Р    Ь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071538" y="1857364"/>
            <a:ext cx="50720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Э     Л     Е     К     </a:t>
            </a:r>
            <a:r>
              <a:rPr lang="ru-RU" sz="3200" b="1" dirty="0" smtClean="0">
                <a:solidFill>
                  <a:srgbClr val="FFFF00"/>
                </a:solidFill>
              </a:rPr>
              <a:t>Т</a:t>
            </a:r>
            <a:r>
              <a:rPr lang="ru-RU" sz="3200" b="1" dirty="0" smtClean="0">
                <a:solidFill>
                  <a:srgbClr val="FF0000"/>
                </a:solidFill>
              </a:rPr>
              <a:t>     Р     О    Н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85918" y="2571744"/>
            <a:ext cx="30003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К     У    Л     </a:t>
            </a:r>
            <a:r>
              <a:rPr lang="ru-RU" sz="3200" b="1" dirty="0" smtClean="0">
                <a:solidFill>
                  <a:srgbClr val="FFFF00"/>
                </a:solidFill>
              </a:rPr>
              <a:t>О</a:t>
            </a:r>
            <a:r>
              <a:rPr lang="ru-RU" sz="3200" b="1" dirty="0" smtClean="0">
                <a:solidFill>
                  <a:srgbClr val="FF0000"/>
                </a:solidFill>
              </a:rPr>
              <a:t>   Н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643306" y="3214686"/>
            <a:ext cx="5000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М</a:t>
            </a:r>
            <a:r>
              <a:rPr lang="ru-RU" sz="3200" b="1" dirty="0" smtClean="0">
                <a:solidFill>
                  <a:srgbClr val="FF0000"/>
                </a:solidFill>
              </a:rPr>
              <a:t>    О     Л     Е    К     У     Л    А</a:t>
            </a: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35" name="Picture 5" descr="atom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4000504"/>
            <a:ext cx="7429552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Стрелка вправо 35"/>
          <p:cNvSpPr/>
          <p:nvPr/>
        </p:nvSpPr>
        <p:spPr>
          <a:xfrm>
            <a:off x="2928926" y="3357562"/>
            <a:ext cx="571504" cy="28575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37" name="Рисунок 36" descr="вопрос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88" y="571480"/>
            <a:ext cx="2000264" cy="27146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0"/>
            <a:ext cx="4000528" cy="592933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1857356" y="6000768"/>
            <a:ext cx="2714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</a:rPr>
              <a:t>Эрнест  Резерфорд </a:t>
            </a:r>
          </a:p>
          <a:p>
            <a:r>
              <a:rPr lang="ru-RU" sz="2000" b="1" dirty="0">
                <a:solidFill>
                  <a:srgbClr val="7030A0"/>
                </a:solidFill>
                <a:latin typeface="Book Antiqua" pitchFamily="18" charset="0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Book Antiqua" pitchFamily="18" charset="0"/>
              </a:rPr>
              <a:t>         </a:t>
            </a:r>
            <a:r>
              <a:rPr lang="ru-RU" sz="1400" b="1" dirty="0" smtClean="0">
                <a:solidFill>
                  <a:srgbClr val="7030A0"/>
                </a:solidFill>
                <a:latin typeface="Book Antiqua" pitchFamily="18" charset="0"/>
              </a:rPr>
              <a:t>( 1871  -1937  )</a:t>
            </a:r>
            <a:endParaRPr lang="ru-RU" sz="2000" b="1" dirty="0">
              <a:solidFill>
                <a:srgbClr val="7030A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14942" y="428604"/>
            <a:ext cx="35719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Уроженец Новой  Зеландии. Член Лондонского Королевского общества, (академик). Почетный член академии наук СССР и многих других академий. Своими экспериментальными открытиями Резерфорд заложил основы современного учения о строении атома и радиоактивности. Он первым исследовал состав излучения радиоактивных веществ. Резерфорд открыл существование атомного ядра и впервые осуществил в 1919г. искусственное превращение атомных ядер. Все поставленные опыты носили фундаментальный характер, отличались исключительной простотой и ясностью.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Схема опыта Резерфорда по рассеянию альфа-частиц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642918"/>
            <a:ext cx="7358114" cy="5527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214414" y="285728"/>
            <a:ext cx="4500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Схема опыта Резерфорда</a:t>
            </a:r>
            <a:endParaRPr lang="ru-RU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Схема рассеяния альфа-частиц в опыте Резерфорд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0"/>
            <a:ext cx="82153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214414" y="357166"/>
            <a:ext cx="7215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Взаимодействие </a:t>
            </a:r>
            <a:r>
              <a:rPr lang="el-GR" sz="2800" b="1" dirty="0" smtClean="0">
                <a:solidFill>
                  <a:srgbClr val="7030A0"/>
                </a:solidFill>
              </a:rPr>
              <a:t>α</a:t>
            </a:r>
            <a:r>
              <a:rPr lang="ru-RU" sz="2800" b="1" dirty="0" smtClean="0">
                <a:solidFill>
                  <a:srgbClr val="7030A0"/>
                </a:solidFill>
              </a:rPr>
              <a:t>-частиц с атомом золота</a:t>
            </a:r>
            <a:endParaRPr lang="ru-RU" sz="2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>
          <a:xfrm>
            <a:off x="1142976" y="0"/>
            <a:ext cx="7543824" cy="11398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</a:rPr>
              <a:t>В начале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</a:rPr>
              <a:t>XX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</a:rPr>
              <a:t> века ученые изучили строение атома   и объяснили многие электрические явления</a:t>
            </a:r>
          </a:p>
        </p:txBody>
      </p:sp>
      <p:sp>
        <p:nvSpPr>
          <p:cNvPr id="7" name="Rectangle 7"/>
          <p:cNvSpPr txBox="1">
            <a:spLocks noChangeArrowheads="1"/>
          </p:cNvSpPr>
          <p:nvPr/>
        </p:nvSpPr>
        <p:spPr>
          <a:xfrm>
            <a:off x="1071538" y="1219200"/>
            <a:ext cx="8072462" cy="1752600"/>
          </a:xfrm>
          <a:prstGeom prst="rect">
            <a:avLst/>
          </a:prstGeom>
        </p:spPr>
        <p:txBody>
          <a:bodyPr/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Атом любого физического элемента состоит из ядра, содержащего положительно заряженные протоны и незаряженные нейтроны, а также из обращающихся вокруг ядра отрицательно заряженных электронов. 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357818" y="5857892"/>
            <a:ext cx="36433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 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Планетарная модель атома</a:t>
            </a:r>
          </a:p>
        </p:txBody>
      </p:sp>
      <p:pic>
        <p:nvPicPr>
          <p:cNvPr id="16" name="Picture 8" descr="at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2857496"/>
            <a:ext cx="4071966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194</TotalTime>
  <Words>401</Words>
  <Application>Microsoft Office PowerPoint</Application>
  <PresentationFormat>Экран (4:3)</PresentationFormat>
  <Paragraphs>55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Солнцестояние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В начале XX века ученые изучили строение атома   и объяснили многие электрические явления</vt:lpstr>
      <vt:lpstr>Физический словарик    </vt:lpstr>
      <vt:lpstr>АТОМ</vt:lpstr>
      <vt:lpstr>Масса и атомный вес некоторых частиц</vt:lpstr>
      <vt:lpstr>Слайд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26</cp:revision>
  <dcterms:created xsi:type="dcterms:W3CDTF">2004-01-01T23:16:39Z</dcterms:created>
  <dcterms:modified xsi:type="dcterms:W3CDTF">2015-12-04T12:18:33Z</dcterms:modified>
</cp:coreProperties>
</file>