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27"/>
  </p:notesMasterIdLst>
  <p:sldIdLst>
    <p:sldId id="257" r:id="rId4"/>
    <p:sldId id="258" r:id="rId5"/>
    <p:sldId id="292" r:id="rId6"/>
    <p:sldId id="293" r:id="rId7"/>
    <p:sldId id="289" r:id="rId8"/>
    <p:sldId id="286" r:id="rId9"/>
    <p:sldId id="268" r:id="rId10"/>
    <p:sldId id="269" r:id="rId11"/>
    <p:sldId id="273" r:id="rId12"/>
    <p:sldId id="291" r:id="rId13"/>
    <p:sldId id="294" r:id="rId14"/>
    <p:sldId id="297" r:id="rId15"/>
    <p:sldId id="298" r:id="rId16"/>
    <p:sldId id="301" r:id="rId17"/>
    <p:sldId id="302" r:id="rId18"/>
    <p:sldId id="303" r:id="rId19"/>
    <p:sldId id="305" r:id="rId20"/>
    <p:sldId id="307" r:id="rId21"/>
    <p:sldId id="308" r:id="rId22"/>
    <p:sldId id="309" r:id="rId23"/>
    <p:sldId id="310" r:id="rId24"/>
    <p:sldId id="311" r:id="rId25"/>
    <p:sldId id="313"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0" d="100"/>
          <a:sy n="80" d="100"/>
        </p:scale>
        <p:origin x="-780"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2.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2" Type="http://schemas.openxmlformats.org/officeDocument/2006/relationships/slideMaster" Target="slideMasters/slideMaster1.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presProps" Target="presProps.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1566858-6533-47C5-A008-48B7E0B61016}" type="datetimeFigureOut">
              <a:rPr lang="en-US" smtClean="0"/>
              <a:pPr/>
              <a:t>1/31/2013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F55B13B-AB11-4E77-BAA8-F3086792A40E}" type="slidenum">
              <a:rPr lang="en-US" smtClean="0"/>
              <a:pPr/>
              <a:t>‹#›</a:t>
            </a:fld>
            <a:endParaRPr lang="en-US"/>
          </a:p>
        </p:txBody>
      </p:sp>
    </p:spTree>
    <p:extLst>
      <p:ext uri="{BB962C8B-B14F-4D97-AF65-F5344CB8AC3E}">
        <p14:creationId xmlns:p14="http://schemas.microsoft.com/office/powerpoint/2010/main" val="23148681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1/31/2013 10:10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rPr>
            </a:br>
            <a:r>
              <a:rPr lang="en-US" sz="500" dirty="0" smtClean="0">
                <a:solidFill>
                  <a:srgbClr val="000000"/>
                </a:solidFill>
              </a:rPr>
              <a:t>MICROSOFT MAKES NO WARRANTIES, EXPRESS, IMPLIED OR STATUTORY, AS TO THE INFORMATION IN THIS PRESENTATION.</a:t>
            </a:r>
          </a:p>
          <a:p>
            <a:endParaRPr lang="en-US" sz="500" dirty="0"/>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1/31/2013 10:10 PM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2</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FF55B13B-AB11-4E77-BAA8-F3086792A40E}" type="slidenum">
              <a:rPr lang="en-US" smtClean="0">
                <a:solidFill>
                  <a:prstClr val="black"/>
                </a:solidFill>
              </a:rPr>
              <a:pPr/>
              <a:t>4</a:t>
            </a:fld>
            <a:endParaRPr lang="en-US">
              <a:solidFill>
                <a:prstClr val="black"/>
              </a:solidFil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FF55B13B-AB11-4E77-BAA8-F3086792A40E}" type="slidenum">
              <a:rPr lang="en-US" smtClean="0"/>
              <a:pPr/>
              <a:t>5</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1/31/2013 10:10 PM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6</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1/31/2013 10:10 PM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7</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1/31/2013 10:10 PM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8</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1/31/2013 10:23 PM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9</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ru-RU" smtClean="0"/>
              <a:t>Образец заголовка</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ru-RU" smtClean="0"/>
              <a:t>Образец подзаголовка</a:t>
            </a:r>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ru-RU" smtClean="0"/>
              <a:t>Образец заголовка</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ru-RU" smtClean="0"/>
              <a:t>Образец заголовка</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ru-RU" smtClean="0"/>
              <a:t>Образец текста</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ru-RU" smtClean="0"/>
              <a:t>Образец заголовка</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ru-RU" smtClean="0"/>
              <a:t>Образец подзаголовка</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ru-RU" smtClean="0"/>
              <a:t>Образец заголовка</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ru-RU" smtClean="0"/>
              <a:t>Образец подзаголовка</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ru-RU" smtClean="0"/>
              <a:t>Образец заголовка</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cstate="print"/>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p:transition>
    <p:fade/>
  </p:transition>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chool-collection.edu.ru/" TargetMode="External"/><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hyperlink" Target="http://school-collection.edu.ru/" TargetMode="Externa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3.xml"/><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14348" y="500042"/>
            <a:ext cx="7681913" cy="3143272"/>
          </a:xfrm>
        </p:spPr>
        <p:txBody>
          <a:bodyPr/>
          <a:lstStyle/>
          <a:p>
            <a:r>
              <a:rPr lang="ru-RU" dirty="0" smtClean="0"/>
              <a:t>Формирование регулятивных  универсальных учебных действий на уроках </a:t>
            </a:r>
            <a:r>
              <a:rPr lang="ru-RU" dirty="0" smtClean="0"/>
              <a:t>физики</a:t>
            </a:r>
            <a:endParaRPr lang="en-US" dirty="0"/>
          </a:p>
        </p:txBody>
      </p:sp>
      <p:sp>
        <p:nvSpPr>
          <p:cNvPr id="3" name="Subtitle 2"/>
          <p:cNvSpPr>
            <a:spLocks noGrp="1"/>
          </p:cNvSpPr>
          <p:nvPr>
            <p:ph type="subTitle" idx="1"/>
          </p:nvPr>
        </p:nvSpPr>
        <p:spPr>
          <a:xfrm>
            <a:off x="730249" y="4344988"/>
            <a:ext cx="8413751" cy="1293812"/>
          </a:xfrm>
        </p:spPr>
        <p:txBody>
          <a:bodyPr>
            <a:normAutofit fontScale="92500"/>
          </a:bodyPr>
          <a:lstStyle/>
          <a:p>
            <a:pPr algn="ctr"/>
            <a:r>
              <a:rPr lang="ru-RU" dirty="0" smtClean="0"/>
              <a:t>Учитель </a:t>
            </a:r>
            <a:r>
              <a:rPr lang="ru-RU" dirty="0" smtClean="0"/>
              <a:t>физики</a:t>
            </a:r>
            <a:r>
              <a:rPr lang="ru-RU" dirty="0" smtClean="0"/>
              <a:t>   Баринова Гульнара </a:t>
            </a:r>
            <a:r>
              <a:rPr lang="ru-RU" dirty="0" err="1" smtClean="0"/>
              <a:t>Зиннуровна</a:t>
            </a:r>
            <a:r>
              <a:rPr lang="ru-RU" dirty="0" smtClean="0"/>
              <a:t> </a:t>
            </a:r>
            <a:endParaRPr lang="en-US" dirty="0" smtClean="0"/>
          </a:p>
          <a:p>
            <a:endParaRPr lang="en-US" dirty="0" smtClean="0"/>
          </a:p>
          <a:p>
            <a:pPr algn="ctr"/>
            <a:r>
              <a:rPr lang="ru-RU" dirty="0" smtClean="0"/>
              <a:t>МБОУ </a:t>
            </a:r>
            <a:r>
              <a:rPr lang="ru-RU" dirty="0" smtClean="0"/>
              <a:t>СОШ </a:t>
            </a:r>
            <a:r>
              <a:rPr lang="ru-RU" dirty="0" smtClean="0"/>
              <a:t>№ 24 г. о. Самара</a:t>
            </a:r>
            <a:endParaRPr lang="en-US" dirty="0"/>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23528" y="620688"/>
            <a:ext cx="8568951" cy="5710025"/>
          </a:xfrm>
          <a:prstGeom prst="rect">
            <a:avLst/>
          </a:prstGeom>
        </p:spPr>
        <p:txBody>
          <a:bodyPr wrap="square">
            <a:spAutoFit/>
          </a:bodyPr>
          <a:lstStyle/>
          <a:p>
            <a:pPr algn="just">
              <a:lnSpc>
                <a:spcPct val="115000"/>
              </a:lnSpc>
              <a:spcAft>
                <a:spcPts val="0"/>
              </a:spcAft>
            </a:pPr>
            <a:r>
              <a:rPr lang="ru-RU" sz="3200" b="1" dirty="0">
                <a:solidFill>
                  <a:schemeClr val="bg1"/>
                </a:solidFill>
                <a:latin typeface="Times New Roman" pitchFamily="18" charset="0"/>
                <a:ea typeface="Times New Roman"/>
                <a:cs typeface="Times New Roman" pitchFamily="18" charset="0"/>
              </a:rPr>
              <a:t>Методы обучения: </a:t>
            </a:r>
            <a:r>
              <a:rPr lang="ru-RU" sz="3200" dirty="0">
                <a:solidFill>
                  <a:schemeClr val="bg1"/>
                </a:solidFill>
                <a:latin typeface="Times New Roman" pitchFamily="18" charset="0"/>
                <a:ea typeface="Times New Roman"/>
                <a:cs typeface="Times New Roman" pitchFamily="18" charset="0"/>
              </a:rPr>
              <a:t>наглядно-иллюстративный, демонстрационный, репродуктивный, самоконтроль, практическая работа.</a:t>
            </a:r>
            <a:endParaRPr lang="ru-RU" sz="3200" dirty="0">
              <a:solidFill>
                <a:schemeClr val="bg1"/>
              </a:solidFill>
              <a:latin typeface="Times New Roman" pitchFamily="18" charset="0"/>
              <a:ea typeface="Calibri"/>
              <a:cs typeface="Times New Roman" pitchFamily="18" charset="0"/>
            </a:endParaRPr>
          </a:p>
          <a:p>
            <a:pPr algn="just">
              <a:lnSpc>
                <a:spcPct val="115000"/>
              </a:lnSpc>
              <a:spcAft>
                <a:spcPts val="0"/>
              </a:spcAft>
            </a:pPr>
            <a:r>
              <a:rPr lang="ru-RU" sz="3200" b="1" dirty="0">
                <a:solidFill>
                  <a:schemeClr val="bg1"/>
                </a:solidFill>
                <a:latin typeface="Times New Roman" pitchFamily="18" charset="0"/>
                <a:ea typeface="Times New Roman"/>
                <a:cs typeface="Times New Roman" pitchFamily="18" charset="0"/>
              </a:rPr>
              <a:t>Формы работы на уроке:</a:t>
            </a:r>
            <a:r>
              <a:rPr lang="ru-RU" sz="3200" dirty="0">
                <a:solidFill>
                  <a:schemeClr val="bg1"/>
                </a:solidFill>
                <a:latin typeface="Times New Roman" pitchFamily="18" charset="0"/>
                <a:ea typeface="Times New Roman"/>
                <a:cs typeface="Times New Roman" pitchFamily="18" charset="0"/>
              </a:rPr>
              <a:t> индивидуальная, групповая, фронтальная.</a:t>
            </a:r>
            <a:endParaRPr lang="ru-RU" sz="3200" dirty="0">
              <a:solidFill>
                <a:schemeClr val="bg1"/>
              </a:solidFill>
              <a:latin typeface="Times New Roman" pitchFamily="18" charset="0"/>
              <a:ea typeface="Calibri"/>
              <a:cs typeface="Times New Roman" pitchFamily="18" charset="0"/>
            </a:endParaRPr>
          </a:p>
          <a:p>
            <a:pPr algn="just">
              <a:lnSpc>
                <a:spcPct val="115000"/>
              </a:lnSpc>
              <a:spcAft>
                <a:spcPts val="0"/>
              </a:spcAft>
            </a:pPr>
            <a:r>
              <a:rPr lang="ru-RU" sz="3200" b="1" dirty="0">
                <a:solidFill>
                  <a:schemeClr val="bg1"/>
                </a:solidFill>
                <a:latin typeface="Times New Roman" pitchFamily="18" charset="0"/>
                <a:ea typeface="Times New Roman"/>
                <a:cs typeface="Times New Roman" pitchFamily="18" charset="0"/>
              </a:rPr>
              <a:t>Тип урока:</a:t>
            </a:r>
            <a:r>
              <a:rPr lang="ru-RU" sz="3200" dirty="0">
                <a:solidFill>
                  <a:schemeClr val="bg1"/>
                </a:solidFill>
                <a:latin typeface="Times New Roman" pitchFamily="18" charset="0"/>
                <a:ea typeface="Times New Roman"/>
                <a:cs typeface="Times New Roman" pitchFamily="18" charset="0"/>
              </a:rPr>
              <a:t> комбинированный</a:t>
            </a:r>
            <a:endParaRPr lang="ru-RU" sz="3200" dirty="0">
              <a:solidFill>
                <a:schemeClr val="bg1"/>
              </a:solidFill>
              <a:latin typeface="Times New Roman" pitchFamily="18" charset="0"/>
              <a:ea typeface="Calibri"/>
              <a:cs typeface="Times New Roman" pitchFamily="18" charset="0"/>
            </a:endParaRPr>
          </a:p>
          <a:p>
            <a:pPr algn="just">
              <a:lnSpc>
                <a:spcPct val="115000"/>
              </a:lnSpc>
              <a:spcAft>
                <a:spcPts val="0"/>
              </a:spcAft>
            </a:pPr>
            <a:r>
              <a:rPr lang="ru-RU" sz="3200" b="1" kern="1400" dirty="0">
                <a:solidFill>
                  <a:srgbClr val="000000"/>
                </a:solidFill>
                <a:latin typeface="Times New Roman" pitchFamily="18" charset="0"/>
                <a:ea typeface="Times New Roman"/>
                <a:cs typeface="Times New Roman" pitchFamily="18" charset="0"/>
              </a:rPr>
              <a:t>Технические средства обучения:</a:t>
            </a:r>
            <a:r>
              <a:rPr lang="ru-RU" sz="3200" kern="1400" dirty="0">
                <a:solidFill>
                  <a:srgbClr val="000000"/>
                </a:solidFill>
                <a:latin typeface="Times New Roman" pitchFamily="18" charset="0"/>
                <a:ea typeface="Times New Roman"/>
                <a:cs typeface="Times New Roman" pitchFamily="18" charset="0"/>
              </a:rPr>
              <a:t> компьютер, интерактивная доска, проектор, ЦОР.</a:t>
            </a:r>
            <a:endParaRPr lang="ru-RU" sz="3200" dirty="0">
              <a:latin typeface="Times New Roman" pitchFamily="18" charset="0"/>
              <a:ea typeface="Calibri"/>
              <a:cs typeface="Times New Roman" pitchFamily="18" charset="0"/>
            </a:endParaRPr>
          </a:p>
          <a:p>
            <a:pPr algn="just">
              <a:lnSpc>
                <a:spcPct val="115000"/>
              </a:lnSpc>
              <a:spcAft>
                <a:spcPts val="0"/>
              </a:spcAft>
            </a:pPr>
            <a:r>
              <a:rPr lang="ru-RU" sz="3200" b="1" kern="1400" dirty="0">
                <a:solidFill>
                  <a:srgbClr val="000000"/>
                </a:solidFill>
                <a:latin typeface="Times New Roman" pitchFamily="18" charset="0"/>
                <a:ea typeface="Times New Roman"/>
                <a:cs typeface="Times New Roman" pitchFamily="18" charset="0"/>
              </a:rPr>
              <a:t>Образовательные ресурсы Интернет: </a:t>
            </a:r>
            <a:r>
              <a:rPr lang="ru-RU" sz="3200" b="1" u="sng" kern="1400" dirty="0">
                <a:solidFill>
                  <a:srgbClr val="0000FF"/>
                </a:solidFill>
                <a:latin typeface="Times New Roman" pitchFamily="18" charset="0"/>
                <a:ea typeface="Times New Roman"/>
                <a:cs typeface="Times New Roman" pitchFamily="18" charset="0"/>
                <a:hlinkClick r:id="rId2"/>
              </a:rPr>
              <a:t>http://school-collection.edu.ru</a:t>
            </a:r>
            <a:r>
              <a:rPr lang="ru-RU" b="1" u="sng" kern="1400" dirty="0">
                <a:solidFill>
                  <a:srgbClr val="0000FF"/>
                </a:solidFill>
                <a:latin typeface="Times New Roman"/>
                <a:ea typeface="Times New Roman"/>
                <a:cs typeface="Times New Roman"/>
                <a:hlinkClick r:id="rId2"/>
              </a:rPr>
              <a:t>/</a:t>
            </a:r>
            <a:endParaRPr lang="ru-RU" sz="1400" dirty="0">
              <a:ea typeface="Calibri"/>
              <a:cs typeface="Times New Roman"/>
            </a:endParaRPr>
          </a:p>
        </p:txBody>
      </p:sp>
    </p:spTree>
    <p:extLst>
      <p:ext uri="{BB962C8B-B14F-4D97-AF65-F5344CB8AC3E}">
        <p14:creationId xmlns:p14="http://schemas.microsoft.com/office/powerpoint/2010/main" val="22738103"/>
      </p:ext>
    </p:extLst>
  </p:cSld>
  <p:clrMapOvr>
    <a:masterClrMapping/>
  </p:clrMapOvr>
  <p:transition>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95536" y="620688"/>
            <a:ext cx="8046640" cy="5732980"/>
          </a:xfrm>
          <a:prstGeom prst="rect">
            <a:avLst/>
          </a:prstGeom>
        </p:spPr>
        <p:txBody>
          <a:bodyPr wrap="square">
            <a:spAutoFit/>
          </a:bodyPr>
          <a:lstStyle/>
          <a:p>
            <a:pPr algn="just">
              <a:lnSpc>
                <a:spcPct val="115000"/>
              </a:lnSpc>
              <a:spcAft>
                <a:spcPts val="0"/>
              </a:spcAft>
            </a:pPr>
            <a:r>
              <a:rPr lang="ru-RU" sz="2000" b="1" kern="1400" dirty="0">
                <a:solidFill>
                  <a:srgbClr val="000000"/>
                </a:solidFill>
                <a:latin typeface="Times New Roman" pitchFamily="18" charset="0"/>
                <a:ea typeface="Times New Roman"/>
                <a:cs typeface="Times New Roman" pitchFamily="18" charset="0"/>
              </a:rPr>
              <a:t>Лабораторное оборудование:</a:t>
            </a:r>
            <a:r>
              <a:rPr lang="ru-RU" sz="2000" kern="1400" dirty="0">
                <a:solidFill>
                  <a:srgbClr val="000000"/>
                </a:solidFill>
                <a:latin typeface="Times New Roman" pitchFamily="18" charset="0"/>
                <a:ea typeface="Times New Roman"/>
                <a:cs typeface="Times New Roman" pitchFamily="18" charset="0"/>
              </a:rPr>
              <a:t> мерный цилиндр, тело неправильной формы, подвешенное на нити, подкрашенная жидкость, деревянный брусок.</a:t>
            </a:r>
            <a:endParaRPr lang="ru-RU" sz="2000" dirty="0">
              <a:latin typeface="Times New Roman" pitchFamily="18" charset="0"/>
              <a:ea typeface="Calibri"/>
              <a:cs typeface="Times New Roman" pitchFamily="18" charset="0"/>
            </a:endParaRPr>
          </a:p>
          <a:p>
            <a:pPr>
              <a:lnSpc>
                <a:spcPct val="115000"/>
              </a:lnSpc>
              <a:spcAft>
                <a:spcPts val="0"/>
              </a:spcAft>
            </a:pPr>
            <a:r>
              <a:rPr lang="ru-RU" sz="2000" b="1" kern="1400" dirty="0">
                <a:latin typeface="Times New Roman" pitchFamily="18" charset="0"/>
                <a:ea typeface="Times New Roman"/>
                <a:cs typeface="Times New Roman" pitchFamily="18" charset="0"/>
              </a:rPr>
              <a:t>Ожидаемые результаты</a:t>
            </a:r>
            <a:r>
              <a:rPr lang="ru-RU" sz="2000" b="1" i="1" kern="1400" dirty="0">
                <a:latin typeface="Times New Roman" pitchFamily="18" charset="0"/>
                <a:ea typeface="Times New Roman"/>
                <a:cs typeface="Times New Roman" pitchFamily="18" charset="0"/>
              </a:rPr>
              <a:t>:</a:t>
            </a:r>
            <a:endParaRPr lang="ru-RU" sz="2000" dirty="0">
              <a:latin typeface="Times New Roman" pitchFamily="18" charset="0"/>
              <a:ea typeface="Calibri"/>
              <a:cs typeface="Times New Roman" pitchFamily="18" charset="0"/>
            </a:endParaRPr>
          </a:p>
          <a:p>
            <a:pPr>
              <a:lnSpc>
                <a:spcPct val="115000"/>
              </a:lnSpc>
              <a:spcAft>
                <a:spcPts val="0"/>
              </a:spcAft>
            </a:pPr>
            <a:r>
              <a:rPr lang="ru-RU" sz="2000" i="1" kern="1400" dirty="0">
                <a:solidFill>
                  <a:srgbClr val="000000"/>
                </a:solidFill>
                <a:latin typeface="Times New Roman" pitchFamily="18" charset="0"/>
                <a:ea typeface="Times New Roman"/>
                <a:cs typeface="Times New Roman" pitchFamily="18" charset="0"/>
              </a:rPr>
              <a:t>Личностные:</a:t>
            </a:r>
            <a:endParaRPr lang="ru-RU" sz="2000" dirty="0">
              <a:latin typeface="Times New Roman" pitchFamily="18" charset="0"/>
              <a:ea typeface="Calibri"/>
              <a:cs typeface="Times New Roman" pitchFamily="18" charset="0"/>
            </a:endParaRPr>
          </a:p>
          <a:p>
            <a:pPr marL="342900" lvl="0" indent="-342900" algn="just">
              <a:lnSpc>
                <a:spcPct val="115000"/>
              </a:lnSpc>
              <a:spcAft>
                <a:spcPts val="0"/>
              </a:spcAft>
              <a:buFont typeface="Symbol"/>
              <a:buChar char=""/>
              <a:tabLst>
                <a:tab pos="97790" algn="l"/>
              </a:tabLst>
            </a:pPr>
            <a:r>
              <a:rPr lang="ru-RU" sz="2000" kern="1400" dirty="0">
                <a:solidFill>
                  <a:srgbClr val="000000"/>
                </a:solidFill>
                <a:latin typeface="Times New Roman" pitchFamily="18" charset="0"/>
                <a:ea typeface="Times New Roman"/>
                <a:cs typeface="Times New Roman" pitchFamily="18" charset="0"/>
              </a:rPr>
              <a:t>готовность и способность обучающихся к саморазвитию;</a:t>
            </a:r>
            <a:endParaRPr lang="ru-RU" sz="2000" dirty="0">
              <a:latin typeface="Times New Roman" pitchFamily="18" charset="0"/>
              <a:ea typeface="Calibri"/>
              <a:cs typeface="Times New Roman" pitchFamily="18" charset="0"/>
            </a:endParaRPr>
          </a:p>
          <a:p>
            <a:pPr marL="342900" lvl="0" indent="-342900" algn="just">
              <a:lnSpc>
                <a:spcPct val="115000"/>
              </a:lnSpc>
              <a:spcAft>
                <a:spcPts val="0"/>
              </a:spcAft>
              <a:buFont typeface="Symbol"/>
              <a:buChar char=""/>
              <a:tabLst>
                <a:tab pos="97790" algn="l"/>
              </a:tabLst>
            </a:pPr>
            <a:r>
              <a:rPr lang="ru-RU" sz="2000" kern="1400" dirty="0">
                <a:solidFill>
                  <a:srgbClr val="000000"/>
                </a:solidFill>
                <a:latin typeface="Times New Roman" pitchFamily="18" charset="0"/>
                <a:ea typeface="Times New Roman"/>
                <a:cs typeface="Times New Roman" pitchFamily="18" charset="0"/>
              </a:rPr>
              <a:t>Формирование мотивации к учению и познанию;</a:t>
            </a:r>
            <a:endParaRPr lang="ru-RU" sz="2000" dirty="0">
              <a:latin typeface="Times New Roman" pitchFamily="18" charset="0"/>
              <a:ea typeface="Calibri"/>
              <a:cs typeface="Times New Roman" pitchFamily="18" charset="0"/>
            </a:endParaRPr>
          </a:p>
          <a:p>
            <a:pPr algn="just">
              <a:lnSpc>
                <a:spcPct val="115000"/>
              </a:lnSpc>
              <a:spcAft>
                <a:spcPts val="0"/>
              </a:spcAft>
            </a:pPr>
            <a:r>
              <a:rPr lang="ru-RU" sz="2000" i="1" kern="1400" dirty="0" err="1">
                <a:solidFill>
                  <a:srgbClr val="000000"/>
                </a:solidFill>
                <a:latin typeface="Times New Roman" pitchFamily="18" charset="0"/>
                <a:ea typeface="Times New Roman"/>
                <a:cs typeface="Times New Roman" pitchFamily="18" charset="0"/>
              </a:rPr>
              <a:t>Метапредметные</a:t>
            </a:r>
            <a:r>
              <a:rPr lang="ru-RU" sz="2000" i="1" kern="1400" dirty="0">
                <a:solidFill>
                  <a:srgbClr val="000000"/>
                </a:solidFill>
                <a:latin typeface="Times New Roman" pitchFamily="18" charset="0"/>
                <a:ea typeface="Times New Roman"/>
                <a:cs typeface="Times New Roman" pitchFamily="18" charset="0"/>
              </a:rPr>
              <a:t> результаты:</a:t>
            </a:r>
            <a:endParaRPr lang="ru-RU" sz="2000" dirty="0">
              <a:latin typeface="Times New Roman" pitchFamily="18" charset="0"/>
              <a:ea typeface="Calibri"/>
              <a:cs typeface="Times New Roman" pitchFamily="18" charset="0"/>
            </a:endParaRPr>
          </a:p>
          <a:p>
            <a:pPr marL="342900" lvl="0" indent="-342900" algn="just">
              <a:lnSpc>
                <a:spcPct val="115000"/>
              </a:lnSpc>
              <a:spcAft>
                <a:spcPts val="0"/>
              </a:spcAft>
              <a:buFont typeface="Symbol"/>
              <a:buChar char=""/>
              <a:tabLst>
                <a:tab pos="97790" algn="l"/>
              </a:tabLst>
            </a:pPr>
            <a:r>
              <a:rPr lang="ru-RU" sz="2000" kern="1400" dirty="0">
                <a:solidFill>
                  <a:srgbClr val="000000"/>
                </a:solidFill>
                <a:latin typeface="Times New Roman" pitchFamily="18" charset="0"/>
                <a:ea typeface="Times New Roman"/>
                <a:cs typeface="Times New Roman" pitchFamily="18" charset="0"/>
              </a:rPr>
              <a:t>освоение обучающимися универсальных учебных действий (познавательные, регулятивные и коммуникативные);</a:t>
            </a:r>
            <a:endParaRPr lang="ru-RU" sz="2000" dirty="0">
              <a:latin typeface="Times New Roman" pitchFamily="18" charset="0"/>
              <a:ea typeface="Calibri"/>
              <a:cs typeface="Times New Roman" pitchFamily="18" charset="0"/>
            </a:endParaRPr>
          </a:p>
          <a:p>
            <a:pPr marL="342900" lvl="0" indent="-342900" algn="just">
              <a:lnSpc>
                <a:spcPct val="115000"/>
              </a:lnSpc>
              <a:spcAft>
                <a:spcPts val="0"/>
              </a:spcAft>
              <a:buFont typeface="Symbol"/>
              <a:buChar char=""/>
              <a:tabLst>
                <a:tab pos="97790" algn="l"/>
              </a:tabLst>
            </a:pPr>
            <a:r>
              <a:rPr lang="ru-RU" sz="2000" kern="1400" dirty="0">
                <a:solidFill>
                  <a:srgbClr val="000000"/>
                </a:solidFill>
                <a:latin typeface="Times New Roman" pitchFamily="18" charset="0"/>
                <a:ea typeface="Times New Roman"/>
                <a:cs typeface="Times New Roman" pitchFamily="18" charset="0"/>
              </a:rPr>
              <a:t>формирование способности видеть взаимосвязь между разными предметами;</a:t>
            </a:r>
            <a:endParaRPr lang="ru-RU" sz="2000" dirty="0">
              <a:latin typeface="Times New Roman" pitchFamily="18" charset="0"/>
              <a:ea typeface="Calibri"/>
              <a:cs typeface="Times New Roman" pitchFamily="18" charset="0"/>
            </a:endParaRPr>
          </a:p>
          <a:p>
            <a:pPr algn="just">
              <a:lnSpc>
                <a:spcPct val="115000"/>
              </a:lnSpc>
              <a:spcAft>
                <a:spcPts val="0"/>
              </a:spcAft>
            </a:pPr>
            <a:r>
              <a:rPr lang="ru-RU" sz="2000" i="1" kern="1400" dirty="0">
                <a:solidFill>
                  <a:srgbClr val="000000"/>
                </a:solidFill>
                <a:latin typeface="Times New Roman" pitchFamily="18" charset="0"/>
                <a:ea typeface="Times New Roman"/>
                <a:cs typeface="Times New Roman" pitchFamily="18" charset="0"/>
              </a:rPr>
              <a:t>Предметные:</a:t>
            </a:r>
            <a:endParaRPr lang="ru-RU" sz="2000" dirty="0">
              <a:latin typeface="Times New Roman" pitchFamily="18" charset="0"/>
              <a:ea typeface="Calibri"/>
              <a:cs typeface="Times New Roman" pitchFamily="18" charset="0"/>
            </a:endParaRPr>
          </a:p>
          <a:p>
            <a:pPr marL="342900" lvl="0" indent="-342900" algn="just">
              <a:lnSpc>
                <a:spcPct val="115000"/>
              </a:lnSpc>
              <a:spcAft>
                <a:spcPts val="0"/>
              </a:spcAft>
              <a:buFont typeface="Symbol"/>
              <a:buChar char=""/>
              <a:tabLst>
                <a:tab pos="97790" algn="l"/>
              </a:tabLst>
            </a:pPr>
            <a:r>
              <a:rPr lang="ru-RU" sz="2000" kern="1400" dirty="0">
                <a:solidFill>
                  <a:srgbClr val="000000"/>
                </a:solidFill>
                <a:latin typeface="Times New Roman" pitchFamily="18" charset="0"/>
                <a:ea typeface="Times New Roman"/>
                <a:cs typeface="Times New Roman" pitchFamily="18" charset="0"/>
              </a:rPr>
              <a:t>освоение обучающимися в ходе изучения предметов опыта специфического для каждой предметной области деятельности по получению новых знаний, их преобразований и применения.</a:t>
            </a:r>
            <a:endParaRPr lang="ru-RU" sz="2000" dirty="0">
              <a:latin typeface="Times New Roman" pitchFamily="18" charset="0"/>
              <a:ea typeface="Calibri"/>
              <a:cs typeface="Times New Roman" pitchFamily="18" charset="0"/>
            </a:endParaRPr>
          </a:p>
        </p:txBody>
      </p:sp>
    </p:spTree>
    <p:extLst>
      <p:ext uri="{BB962C8B-B14F-4D97-AF65-F5344CB8AC3E}">
        <p14:creationId xmlns:p14="http://schemas.microsoft.com/office/powerpoint/2010/main" val="2850753189"/>
      </p:ext>
    </p:extLst>
  </p:cSld>
  <p:clrMapOvr>
    <a:masterClrMapping/>
  </p:clrMapOvr>
  <p:transition>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81000" y="230188"/>
            <a:ext cx="8382000" cy="2299091"/>
          </a:xfrm>
        </p:spPr>
        <p:txBody>
          <a:bodyPr/>
          <a:lstStyle/>
          <a:p>
            <a:r>
              <a:rPr lang="ru-RU" sz="2800" i="1" spc="0" dirty="0">
                <a:ln>
                  <a:noFill/>
                </a:ln>
                <a:solidFill>
                  <a:srgbClr val="FFFFFF"/>
                </a:solidFill>
                <a:effectLst/>
                <a:latin typeface="Times New Roman"/>
                <a:ea typeface="Times New Roman"/>
              </a:rPr>
              <a:t>Актуализация </a:t>
            </a:r>
            <a:r>
              <a:rPr lang="ru-RU" sz="2800" i="1" spc="0" dirty="0" smtClean="0">
                <a:ln>
                  <a:noFill/>
                </a:ln>
                <a:solidFill>
                  <a:srgbClr val="FFFFFF"/>
                </a:solidFill>
                <a:effectLst/>
                <a:latin typeface="Times New Roman"/>
                <a:ea typeface="Times New Roman"/>
              </a:rPr>
              <a:t>опорных знаний по физике : </a:t>
            </a:r>
            <a:br>
              <a:rPr lang="ru-RU" sz="2800" i="1" spc="0" dirty="0" smtClean="0">
                <a:ln>
                  <a:noFill/>
                </a:ln>
                <a:solidFill>
                  <a:srgbClr val="FFFFFF"/>
                </a:solidFill>
                <a:effectLst/>
                <a:latin typeface="Times New Roman"/>
                <a:ea typeface="Times New Roman"/>
              </a:rPr>
            </a:br>
            <a:r>
              <a:rPr lang="ru-RU" sz="1800" i="1" spc="0" dirty="0" smtClean="0">
                <a:ln>
                  <a:noFill/>
                </a:ln>
                <a:solidFill>
                  <a:srgbClr val="FFFFFF"/>
                </a:solidFill>
                <a:effectLst/>
                <a:latin typeface="Times New Roman"/>
                <a:ea typeface="Times New Roman"/>
              </a:rPr>
              <a:t>Фронтальная </a:t>
            </a:r>
            <a:r>
              <a:rPr lang="ru-RU" sz="1800" i="1" spc="0" dirty="0">
                <a:ln>
                  <a:noFill/>
                </a:ln>
                <a:solidFill>
                  <a:srgbClr val="FFFFFF"/>
                </a:solidFill>
                <a:effectLst/>
                <a:latin typeface="Times New Roman"/>
                <a:ea typeface="Times New Roman"/>
              </a:rPr>
              <a:t>работа</a:t>
            </a:r>
            <a:r>
              <a:rPr lang="ru-RU" sz="1800" spc="0" dirty="0">
                <a:ln>
                  <a:noFill/>
                </a:ln>
                <a:solidFill>
                  <a:srgbClr val="FFFFFF"/>
                </a:solidFill>
                <a:effectLst/>
                <a:latin typeface="Times New Roman"/>
                <a:ea typeface="Times New Roman"/>
              </a:rPr>
              <a:t> – устное повторение пройденного материала через эксперимент: погружение картофеля в два сосуда – с соленой и пресной водой. Учащиеся делают вывод о том, как взаимодействуют тела с разной плотностью; повторяют теоретический материал по теме «Плотность». Учитель подводит учащихся к новой теме</a:t>
            </a:r>
            <a:r>
              <a:rPr lang="ru-RU" sz="1800" spc="0" dirty="0">
                <a:ln>
                  <a:noFill/>
                </a:ln>
                <a:solidFill>
                  <a:srgbClr val="FFFFFF"/>
                </a:solidFill>
                <a:effectLst/>
              </a:rPr>
              <a:t/>
            </a:r>
            <a:br>
              <a:rPr lang="ru-RU" sz="1800" spc="0" dirty="0">
                <a:ln>
                  <a:noFill/>
                </a:ln>
                <a:solidFill>
                  <a:srgbClr val="FFFFFF"/>
                </a:solidFill>
                <a:effectLst/>
              </a:rPr>
            </a:br>
            <a:endParaRPr lang="ru-RU" dirty="0"/>
          </a:p>
        </p:txBody>
      </p:sp>
      <p:pic>
        <p:nvPicPr>
          <p:cNvPr id="5" name="Объект 4"/>
          <p:cNvPicPr>
            <a:picLocks noGrp="1"/>
          </p:cNvPicPr>
          <p:nvPr>
            <p:ph sz="half" idx="1"/>
          </p:nvPr>
        </p:nvPicPr>
        <p:blipFill>
          <a:blip r:embed="rId2" cstate="print">
            <a:extLst>
              <a:ext uri="{28A0092B-C50C-407E-A947-70E740481C1C}">
                <a14:useLocalDpi xmlns:a14="http://schemas.microsoft.com/office/drawing/2010/main" val="0"/>
              </a:ext>
            </a:extLst>
          </a:blip>
          <a:srcRect/>
          <a:stretch>
            <a:fillRect/>
          </a:stretch>
        </p:blipFill>
        <p:spPr bwMode="auto">
          <a:xfrm>
            <a:off x="323528" y="1916832"/>
            <a:ext cx="4032448" cy="3960440"/>
          </a:xfrm>
          <a:prstGeom prst="rect">
            <a:avLst/>
          </a:prstGeom>
          <a:noFill/>
          <a:ln w="9525">
            <a:solidFill>
              <a:srgbClr val="969696"/>
            </a:solidFill>
            <a:miter lim="800000"/>
            <a:headEnd/>
            <a:tailEnd/>
          </a:ln>
        </p:spPr>
      </p:pic>
      <p:pic>
        <p:nvPicPr>
          <p:cNvPr id="6" name="Объект 5"/>
          <p:cNvPicPr>
            <a:picLocks noGrp="1"/>
          </p:cNvPicPr>
          <p:nvPr>
            <p:ph sz="half" idx="2"/>
          </p:nvPr>
        </p:nvPicPr>
        <p:blipFill>
          <a:blip r:embed="rId3" cstate="print">
            <a:extLst>
              <a:ext uri="{28A0092B-C50C-407E-A947-70E740481C1C}">
                <a14:useLocalDpi xmlns:a14="http://schemas.microsoft.com/office/drawing/2010/main" val="0"/>
              </a:ext>
            </a:extLst>
          </a:blip>
          <a:srcRect/>
          <a:stretch>
            <a:fillRect/>
          </a:stretch>
        </p:blipFill>
        <p:spPr bwMode="auto">
          <a:xfrm>
            <a:off x="4860032" y="1916832"/>
            <a:ext cx="4032448" cy="3960440"/>
          </a:xfrm>
          <a:prstGeom prst="rect">
            <a:avLst/>
          </a:prstGeom>
          <a:noFill/>
          <a:ln w="9525">
            <a:solidFill>
              <a:srgbClr val="969696"/>
            </a:solidFill>
            <a:miter lim="800000"/>
            <a:headEnd/>
            <a:tailEnd/>
          </a:ln>
        </p:spPr>
      </p:pic>
    </p:spTree>
    <p:extLst>
      <p:ext uri="{BB962C8B-B14F-4D97-AF65-F5344CB8AC3E}">
        <p14:creationId xmlns:p14="http://schemas.microsoft.com/office/powerpoint/2010/main" val="2323541089"/>
      </p:ext>
    </p:extLst>
  </p:cSld>
  <p:clrMapOvr>
    <a:masterClrMapping/>
  </p:clrMapOvr>
  <p:transition>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81000" y="230188"/>
            <a:ext cx="8382000" cy="1938992"/>
          </a:xfrm>
        </p:spPr>
        <p:txBody>
          <a:bodyPr/>
          <a:lstStyle/>
          <a:p>
            <a:r>
              <a:rPr lang="ru-RU" sz="2800" i="1" spc="0" dirty="0">
                <a:ln>
                  <a:noFill/>
                </a:ln>
                <a:solidFill>
                  <a:srgbClr val="FFFFFF"/>
                </a:solidFill>
                <a:effectLst/>
                <a:latin typeface="Times New Roman"/>
                <a:ea typeface="Times New Roman"/>
              </a:rPr>
              <a:t>Актуализация опорных знаний по </a:t>
            </a:r>
            <a:r>
              <a:rPr lang="ru-RU" sz="2800" i="1" spc="0" dirty="0" smtClean="0">
                <a:ln>
                  <a:noFill/>
                </a:ln>
                <a:solidFill>
                  <a:srgbClr val="FFFFFF"/>
                </a:solidFill>
                <a:effectLst/>
                <a:latin typeface="Times New Roman"/>
                <a:ea typeface="Times New Roman"/>
              </a:rPr>
              <a:t>математике: </a:t>
            </a:r>
            <a:r>
              <a:rPr lang="ru-RU" sz="2800" i="1" dirty="0" smtClean="0">
                <a:effectLst/>
                <a:latin typeface="Times New Roman"/>
                <a:ea typeface="Times New Roman"/>
              </a:rPr>
              <a:t>Фронтальная </a:t>
            </a:r>
            <a:r>
              <a:rPr lang="ru-RU" sz="2800" i="1" dirty="0">
                <a:effectLst/>
                <a:latin typeface="Times New Roman"/>
                <a:ea typeface="Times New Roman"/>
              </a:rPr>
              <a:t>работа</a:t>
            </a:r>
            <a:r>
              <a:rPr lang="ru-RU" sz="2800" dirty="0">
                <a:effectLst/>
                <a:latin typeface="Times New Roman"/>
                <a:ea typeface="Times New Roman"/>
              </a:rPr>
              <a:t> – устное повторение пройденного материала: понятие прямоугольного параллелепипеда, его граней, ребер, формула нахождения объема фигуры, единиц измерений объема. Блиц-игра «Верю - не верю»</a:t>
            </a:r>
            <a:endParaRPr lang="ru-RU" sz="2800" dirty="0"/>
          </a:p>
        </p:txBody>
      </p:sp>
      <p:pic>
        <p:nvPicPr>
          <p:cNvPr id="5" name="Объект 4"/>
          <p:cNvPicPr>
            <a:picLocks noGrp="1"/>
          </p:cNvPicPr>
          <p:nvPr>
            <p:ph sz="half" idx="1"/>
          </p:nvPr>
        </p:nvPicPr>
        <p:blipFill>
          <a:blip r:embed="rId2" cstate="print">
            <a:extLst>
              <a:ext uri="{28A0092B-C50C-407E-A947-70E740481C1C}">
                <a14:useLocalDpi xmlns:a14="http://schemas.microsoft.com/office/drawing/2010/main" val="0"/>
              </a:ext>
            </a:extLst>
          </a:blip>
          <a:srcRect/>
          <a:stretch>
            <a:fillRect/>
          </a:stretch>
        </p:blipFill>
        <p:spPr bwMode="auto">
          <a:xfrm>
            <a:off x="323528" y="2204864"/>
            <a:ext cx="3888432" cy="3960440"/>
          </a:xfrm>
          <a:prstGeom prst="rect">
            <a:avLst/>
          </a:prstGeom>
          <a:noFill/>
          <a:ln w="9525">
            <a:solidFill>
              <a:srgbClr val="969696"/>
            </a:solidFill>
            <a:miter lim="800000"/>
            <a:headEnd/>
            <a:tailEnd/>
          </a:ln>
        </p:spPr>
      </p:pic>
      <p:pic>
        <p:nvPicPr>
          <p:cNvPr id="6" name="Объект 5"/>
          <p:cNvPicPr>
            <a:picLocks noGrp="1"/>
          </p:cNvPicPr>
          <p:nvPr>
            <p:ph sz="half" idx="2"/>
          </p:nvPr>
        </p:nvPicPr>
        <p:blipFill>
          <a:blip r:embed="rId3" cstate="print">
            <a:extLst>
              <a:ext uri="{28A0092B-C50C-407E-A947-70E740481C1C}">
                <a14:useLocalDpi xmlns:a14="http://schemas.microsoft.com/office/drawing/2010/main" val="0"/>
              </a:ext>
            </a:extLst>
          </a:blip>
          <a:srcRect/>
          <a:stretch>
            <a:fillRect/>
          </a:stretch>
        </p:blipFill>
        <p:spPr bwMode="auto">
          <a:xfrm>
            <a:off x="4427984" y="2204864"/>
            <a:ext cx="4320480" cy="3960440"/>
          </a:xfrm>
          <a:prstGeom prst="rect">
            <a:avLst/>
          </a:prstGeom>
          <a:noFill/>
          <a:ln w="9525">
            <a:solidFill>
              <a:srgbClr val="969696"/>
            </a:solidFill>
            <a:miter lim="800000"/>
            <a:headEnd/>
            <a:tailEnd/>
          </a:ln>
        </p:spPr>
      </p:pic>
    </p:spTree>
    <p:extLst>
      <p:ext uri="{BB962C8B-B14F-4D97-AF65-F5344CB8AC3E}">
        <p14:creationId xmlns:p14="http://schemas.microsoft.com/office/powerpoint/2010/main" val="2380563635"/>
      </p:ext>
    </p:extLst>
  </p:cSld>
  <p:clrMapOvr>
    <a:masterClrMapping/>
  </p:clrMapOvr>
  <p:transition>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81000" y="230188"/>
            <a:ext cx="8382000" cy="1329595"/>
          </a:xfrm>
        </p:spPr>
        <p:txBody>
          <a:bodyPr/>
          <a:lstStyle/>
          <a:p>
            <a:r>
              <a:rPr lang="ru-RU" dirty="0">
                <a:effectLst/>
                <a:latin typeface="Times New Roman"/>
                <a:ea typeface="Times New Roman"/>
              </a:rPr>
              <a:t>Практическая работа по математике</a:t>
            </a:r>
            <a:endParaRPr lang="ru-RU" dirty="0"/>
          </a:p>
        </p:txBody>
      </p:sp>
      <p:sp>
        <p:nvSpPr>
          <p:cNvPr id="3" name="Объект 2"/>
          <p:cNvSpPr>
            <a:spLocks noGrp="1"/>
          </p:cNvSpPr>
          <p:nvPr>
            <p:ph idx="1"/>
          </p:nvPr>
        </p:nvSpPr>
        <p:spPr>
          <a:xfrm>
            <a:off x="395536" y="2060848"/>
            <a:ext cx="8382000" cy="4001095"/>
          </a:xfrm>
        </p:spPr>
        <p:txBody>
          <a:bodyPr/>
          <a:lstStyle/>
          <a:p>
            <a:pPr marL="339976" lvl="0" indent="-339976"/>
            <a:r>
              <a:rPr lang="ru-RU" sz="4000" i="1" dirty="0">
                <a:solidFill>
                  <a:srgbClr val="FFFFFF"/>
                </a:solidFill>
                <a:latin typeface="Times New Roman"/>
                <a:ea typeface="Times New Roman"/>
              </a:rPr>
              <a:t>Индивидуальная работа учащихся</a:t>
            </a:r>
            <a:r>
              <a:rPr lang="ru-RU" sz="4000" dirty="0">
                <a:solidFill>
                  <a:srgbClr val="FFFFFF"/>
                </a:solidFill>
                <a:latin typeface="Times New Roman"/>
                <a:ea typeface="Times New Roman"/>
              </a:rPr>
              <a:t> – измерение объема прямоугольного параллелепипеда. Учащиеся выполняют измерения геометрических тел и записывают результаты в тетрадь.</a:t>
            </a:r>
            <a:endParaRPr lang="ru-RU" sz="4000" dirty="0">
              <a:solidFill>
                <a:srgbClr val="FFFFFF"/>
              </a:solidFill>
            </a:endParaRPr>
          </a:p>
          <a:p>
            <a:endParaRPr lang="ru-RU" sz="4000" dirty="0"/>
          </a:p>
        </p:txBody>
      </p:sp>
    </p:spTree>
    <p:extLst>
      <p:ext uri="{BB962C8B-B14F-4D97-AF65-F5344CB8AC3E}">
        <p14:creationId xmlns:p14="http://schemas.microsoft.com/office/powerpoint/2010/main" val="3497134210"/>
      </p:ext>
    </p:extLst>
  </p:cSld>
  <p:clrMapOvr>
    <a:masterClrMapping/>
  </p:clrMapOvr>
  <p:transition>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81000" y="230188"/>
            <a:ext cx="8382000" cy="664797"/>
          </a:xfrm>
        </p:spPr>
        <p:txBody>
          <a:bodyPr/>
          <a:lstStyle/>
          <a:p>
            <a:r>
              <a:rPr lang="ru-RU" dirty="0">
                <a:effectLst/>
                <a:latin typeface="Times New Roman"/>
                <a:ea typeface="Times New Roman"/>
              </a:rPr>
              <a:t>Постановка проблемы</a:t>
            </a:r>
            <a:endParaRPr lang="ru-RU" dirty="0"/>
          </a:p>
        </p:txBody>
      </p:sp>
      <p:sp>
        <p:nvSpPr>
          <p:cNvPr id="3" name="Объект 2"/>
          <p:cNvSpPr>
            <a:spLocks noGrp="1"/>
          </p:cNvSpPr>
          <p:nvPr>
            <p:ph idx="1"/>
          </p:nvPr>
        </p:nvSpPr>
        <p:spPr>
          <a:xfrm>
            <a:off x="381000" y="1412875"/>
            <a:ext cx="8382000" cy="3656386"/>
          </a:xfrm>
        </p:spPr>
        <p:txBody>
          <a:bodyPr/>
          <a:lstStyle/>
          <a:p>
            <a:r>
              <a:rPr lang="ru-RU" sz="4400" i="1" dirty="0">
                <a:latin typeface="Times New Roman"/>
                <a:ea typeface="Times New Roman"/>
              </a:rPr>
              <a:t>Фронтальная работа</a:t>
            </a:r>
            <a:r>
              <a:rPr lang="ru-RU" sz="4400" dirty="0">
                <a:latin typeface="Times New Roman"/>
                <a:ea typeface="Times New Roman"/>
              </a:rPr>
              <a:t> – учитель показывает тело неправильной формы и предлагает обучающимся найти способ определения объема тела неправильной формы</a:t>
            </a:r>
            <a:endParaRPr lang="ru-RU" sz="4400" dirty="0"/>
          </a:p>
        </p:txBody>
      </p:sp>
    </p:spTree>
    <p:extLst>
      <p:ext uri="{BB962C8B-B14F-4D97-AF65-F5344CB8AC3E}">
        <p14:creationId xmlns:p14="http://schemas.microsoft.com/office/powerpoint/2010/main" val="2843530438"/>
      </p:ext>
    </p:extLst>
  </p:cSld>
  <p:clrMapOvr>
    <a:masterClrMapping/>
  </p:clrMapOvr>
  <p:transition>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81000" y="230188"/>
            <a:ext cx="8382000" cy="664797"/>
          </a:xfrm>
        </p:spPr>
        <p:txBody>
          <a:bodyPr/>
          <a:lstStyle/>
          <a:p>
            <a:r>
              <a:rPr lang="ru-RU" dirty="0" smtClean="0">
                <a:effectLst/>
                <a:latin typeface="Times New Roman"/>
                <a:ea typeface="Times New Roman"/>
              </a:rPr>
              <a:t>Физкультминутка</a:t>
            </a:r>
            <a:endParaRPr lang="ru-RU" dirty="0"/>
          </a:p>
        </p:txBody>
      </p:sp>
      <p:sp>
        <p:nvSpPr>
          <p:cNvPr id="3" name="Объект 2"/>
          <p:cNvSpPr>
            <a:spLocks noGrp="1"/>
          </p:cNvSpPr>
          <p:nvPr>
            <p:ph idx="1"/>
          </p:nvPr>
        </p:nvSpPr>
        <p:spPr>
          <a:xfrm>
            <a:off x="381000" y="1412875"/>
            <a:ext cx="8382000" cy="1963614"/>
          </a:xfrm>
        </p:spPr>
        <p:txBody>
          <a:bodyPr/>
          <a:lstStyle/>
          <a:p>
            <a:r>
              <a:rPr lang="ru-RU" sz="4400" dirty="0">
                <a:latin typeface="Times New Roman"/>
                <a:ea typeface="Times New Roman"/>
              </a:rPr>
              <a:t>Выполнение физических упражнений под </a:t>
            </a:r>
            <a:r>
              <a:rPr lang="ru-RU" sz="4400" dirty="0" smtClean="0">
                <a:latin typeface="Times New Roman"/>
                <a:ea typeface="Times New Roman"/>
              </a:rPr>
              <a:t>видеоролик</a:t>
            </a:r>
          </a:p>
          <a:p>
            <a:pPr marL="0" indent="0">
              <a:buNone/>
            </a:pPr>
            <a:r>
              <a:rPr lang="ru-RU" sz="4400" dirty="0" smtClean="0">
                <a:latin typeface="Times New Roman"/>
                <a:ea typeface="Times New Roman"/>
              </a:rPr>
              <a:t>   </a:t>
            </a:r>
            <a:r>
              <a:rPr lang="ru-RU" sz="4400" u="sng" dirty="0">
                <a:solidFill>
                  <a:srgbClr val="0000FF"/>
                </a:solidFill>
                <a:latin typeface="Times New Roman"/>
                <a:ea typeface="Times New Roman"/>
                <a:hlinkClick r:id="rId2"/>
              </a:rPr>
              <a:t>http://school-collection.edu.ru</a:t>
            </a:r>
            <a:r>
              <a:rPr lang="ru-RU" u="sng" dirty="0">
                <a:solidFill>
                  <a:srgbClr val="0000FF"/>
                </a:solidFill>
                <a:latin typeface="Times New Roman"/>
                <a:ea typeface="Times New Roman"/>
                <a:hlinkClick r:id="rId2"/>
              </a:rPr>
              <a:t>/</a:t>
            </a:r>
            <a:endParaRPr lang="ru-RU" dirty="0"/>
          </a:p>
        </p:txBody>
      </p:sp>
    </p:spTree>
    <p:extLst>
      <p:ext uri="{BB962C8B-B14F-4D97-AF65-F5344CB8AC3E}">
        <p14:creationId xmlns:p14="http://schemas.microsoft.com/office/powerpoint/2010/main" val="2370527919"/>
      </p:ext>
    </p:extLst>
  </p:cSld>
  <p:clrMapOvr>
    <a:masterClrMapping/>
  </p:clrMapOvr>
  <p:transition>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369219" y="1"/>
            <a:ext cx="7043208" cy="1196751"/>
          </a:xfrm>
        </p:spPr>
        <p:txBody>
          <a:bodyPr/>
          <a:lstStyle/>
          <a:p>
            <a:r>
              <a:rPr lang="ru-RU" sz="4800" dirty="0">
                <a:effectLst/>
                <a:latin typeface="Times New Roman"/>
                <a:ea typeface="Times New Roman"/>
              </a:rPr>
              <a:t>Мозговой штурм</a:t>
            </a:r>
            <a:endParaRPr lang="ru-RU" dirty="0"/>
          </a:p>
        </p:txBody>
      </p:sp>
      <p:sp>
        <p:nvSpPr>
          <p:cNvPr id="3" name="Подзаголовок 2"/>
          <p:cNvSpPr>
            <a:spLocks noGrp="1"/>
          </p:cNvSpPr>
          <p:nvPr>
            <p:ph type="subTitle" idx="1"/>
          </p:nvPr>
        </p:nvSpPr>
        <p:spPr/>
        <p:txBody>
          <a:bodyPr/>
          <a:lstStyle/>
          <a:p>
            <a:endParaRPr lang="ru-RU" dirty="0"/>
          </a:p>
        </p:txBody>
      </p:sp>
      <p:sp>
        <p:nvSpPr>
          <p:cNvPr id="4" name="Текст 3"/>
          <p:cNvSpPr>
            <a:spLocks noGrp="1"/>
          </p:cNvSpPr>
          <p:nvPr>
            <p:ph type="body" sz="quarter" idx="10"/>
          </p:nvPr>
        </p:nvSpPr>
        <p:spPr>
          <a:xfrm>
            <a:off x="726943" y="1052736"/>
            <a:ext cx="7690114" cy="1289174"/>
          </a:xfrm>
        </p:spPr>
        <p:txBody>
          <a:bodyPr/>
          <a:lstStyle/>
          <a:p>
            <a:r>
              <a:rPr lang="ru-RU" sz="3200" b="0" spc="0" dirty="0">
                <a:ln>
                  <a:noFill/>
                </a:ln>
                <a:solidFill>
                  <a:srgbClr val="FFFFFF"/>
                </a:solidFill>
                <a:effectLst/>
                <a:latin typeface="Times New Roman"/>
                <a:ea typeface="Times New Roman"/>
              </a:rPr>
              <a:t>Фронтальная работа</a:t>
            </a:r>
            <a:r>
              <a:rPr lang="ru-RU" sz="3200" b="0" i="0" spc="0" dirty="0">
                <a:ln>
                  <a:noFill/>
                </a:ln>
                <a:solidFill>
                  <a:srgbClr val="FFFFFF"/>
                </a:solidFill>
                <a:effectLst/>
                <a:latin typeface="Times New Roman"/>
                <a:ea typeface="Times New Roman"/>
              </a:rPr>
              <a:t> – определение алгоритма действий при определении объема тела неправильной формы</a:t>
            </a:r>
            <a:endParaRPr lang="ru-RU" dirty="0"/>
          </a:p>
        </p:txBody>
      </p:sp>
      <p:pic>
        <p:nvPicPr>
          <p:cNvPr id="5" name="Рисунок 4"/>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43608" y="2276872"/>
            <a:ext cx="6912768" cy="4464496"/>
          </a:xfrm>
          <a:prstGeom prst="rect">
            <a:avLst/>
          </a:prstGeom>
          <a:noFill/>
          <a:ln w="9525">
            <a:solidFill>
              <a:srgbClr val="969696"/>
            </a:solidFill>
            <a:miter lim="800000"/>
            <a:headEnd/>
            <a:tailEnd/>
          </a:ln>
        </p:spPr>
      </p:pic>
    </p:spTree>
    <p:extLst>
      <p:ext uri="{BB962C8B-B14F-4D97-AF65-F5344CB8AC3E}">
        <p14:creationId xmlns:p14="http://schemas.microsoft.com/office/powerpoint/2010/main" val="698349891"/>
      </p:ext>
    </p:extLst>
  </p:cSld>
  <p:clrMapOvr>
    <a:masterClrMapping/>
  </p:clrMapOvr>
  <p:transition>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81000" y="230188"/>
            <a:ext cx="8382000" cy="1495794"/>
          </a:xfrm>
        </p:spPr>
        <p:txBody>
          <a:bodyPr/>
          <a:lstStyle/>
          <a:p>
            <a:r>
              <a:rPr lang="ru-RU" sz="3600" dirty="0">
                <a:effectLst/>
                <a:latin typeface="Times New Roman"/>
                <a:ea typeface="Times New Roman"/>
              </a:rPr>
              <a:t>Представление алгоритма лабораторной </a:t>
            </a:r>
            <a:r>
              <a:rPr lang="ru-RU" sz="3600" dirty="0" smtClean="0">
                <a:effectLst/>
                <a:latin typeface="Times New Roman"/>
                <a:ea typeface="Times New Roman"/>
              </a:rPr>
              <a:t>работы</a:t>
            </a:r>
            <a:r>
              <a:rPr lang="ru-RU" sz="3600" dirty="0">
                <a:effectLst/>
                <a:ea typeface="Calibri"/>
                <a:cs typeface="Times New Roman"/>
              </a:rPr>
              <a:t> </a:t>
            </a:r>
            <a:r>
              <a:rPr lang="ru-RU" sz="3600" dirty="0" smtClean="0">
                <a:effectLst/>
                <a:ea typeface="Calibri"/>
                <a:cs typeface="Times New Roman"/>
              </a:rPr>
              <a:t/>
            </a:r>
            <a:br>
              <a:rPr lang="ru-RU" sz="3600" dirty="0" smtClean="0">
                <a:effectLst/>
                <a:ea typeface="Calibri"/>
                <a:cs typeface="Times New Roman"/>
              </a:rPr>
            </a:br>
            <a:r>
              <a:rPr lang="ru-RU" sz="3600" dirty="0" smtClean="0">
                <a:effectLst/>
                <a:ea typeface="Calibri"/>
                <a:cs typeface="Times New Roman"/>
              </a:rPr>
              <a:t>http</a:t>
            </a:r>
            <a:r>
              <a:rPr lang="ru-RU" sz="3600" dirty="0">
                <a:effectLst/>
                <a:ea typeface="Calibri"/>
                <a:cs typeface="Times New Roman"/>
              </a:rPr>
              <a:t>://school-collection.edu.ru</a:t>
            </a:r>
            <a:endParaRPr lang="ru-RU" sz="3600" dirty="0"/>
          </a:p>
        </p:txBody>
      </p:sp>
      <p:pic>
        <p:nvPicPr>
          <p:cNvPr id="4" name="Объект 3"/>
          <p:cNvPicPr>
            <a:picLocks noGrp="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1187624" y="1772816"/>
            <a:ext cx="6948568" cy="4824536"/>
          </a:xfrm>
          <a:prstGeom prst="rect">
            <a:avLst/>
          </a:prstGeom>
          <a:noFill/>
          <a:ln w="9525">
            <a:solidFill>
              <a:srgbClr val="969696"/>
            </a:solidFill>
            <a:miter lim="800000"/>
            <a:headEnd/>
            <a:tailEnd/>
          </a:ln>
        </p:spPr>
      </p:pic>
    </p:spTree>
    <p:extLst>
      <p:ext uri="{BB962C8B-B14F-4D97-AF65-F5344CB8AC3E}">
        <p14:creationId xmlns:p14="http://schemas.microsoft.com/office/powerpoint/2010/main" val="1548145252"/>
      </p:ext>
    </p:extLst>
  </p:cSld>
  <p:clrMapOvr>
    <a:masterClrMapping/>
  </p:clrMapOvr>
  <p:transition>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81000" y="230188"/>
            <a:ext cx="8382000" cy="1329595"/>
          </a:xfrm>
        </p:spPr>
        <p:txBody>
          <a:bodyPr/>
          <a:lstStyle/>
          <a:p>
            <a:r>
              <a:rPr lang="ru-RU" dirty="0">
                <a:effectLst/>
                <a:latin typeface="Times New Roman"/>
                <a:ea typeface="Times New Roman"/>
              </a:rPr>
              <a:t>Выполнение лабораторной работы по алгоритму</a:t>
            </a:r>
            <a:endParaRPr lang="ru-RU" dirty="0"/>
          </a:p>
        </p:txBody>
      </p:sp>
      <p:sp>
        <p:nvSpPr>
          <p:cNvPr id="3" name="Объект 2"/>
          <p:cNvSpPr>
            <a:spLocks noGrp="1"/>
          </p:cNvSpPr>
          <p:nvPr>
            <p:ph idx="1"/>
          </p:nvPr>
        </p:nvSpPr>
        <p:spPr>
          <a:xfrm>
            <a:off x="381000" y="1700808"/>
            <a:ext cx="8382000" cy="4985863"/>
          </a:xfrm>
        </p:spPr>
        <p:txBody>
          <a:bodyPr/>
          <a:lstStyle/>
          <a:p>
            <a:r>
              <a:rPr lang="ru-RU" sz="4400" i="1" dirty="0">
                <a:latin typeface="Times New Roman"/>
                <a:ea typeface="Times New Roman"/>
              </a:rPr>
              <a:t>Групповая работа</a:t>
            </a:r>
            <a:r>
              <a:rPr lang="ru-RU" sz="4400" dirty="0">
                <a:latin typeface="Times New Roman"/>
                <a:ea typeface="Times New Roman"/>
              </a:rPr>
              <a:t> – выполнение лабораторной работы «Определение объема твердого тела неправильной формы методом погружения тела в жидкость» в группах по 2 человека.</a:t>
            </a:r>
            <a:endParaRPr lang="ru-RU" sz="4400" dirty="0"/>
          </a:p>
        </p:txBody>
      </p:sp>
    </p:spTree>
    <p:extLst>
      <p:ext uri="{BB962C8B-B14F-4D97-AF65-F5344CB8AC3E}">
        <p14:creationId xmlns:p14="http://schemas.microsoft.com/office/powerpoint/2010/main" val="559853501"/>
      </p:ext>
    </p:extLst>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282" y="285728"/>
            <a:ext cx="9144000" cy="1329595"/>
          </a:xfrm>
        </p:spPr>
        <p:txBody>
          <a:bodyPr/>
          <a:lstStyle/>
          <a:p>
            <a:r>
              <a:rPr lang="ru-RU" dirty="0" smtClean="0"/>
              <a:t>Регулятивны</a:t>
            </a:r>
            <a:r>
              <a:rPr lang="ru-RU" dirty="0"/>
              <a:t>е</a:t>
            </a:r>
            <a:r>
              <a:rPr lang="ru-RU" dirty="0" smtClean="0"/>
              <a:t>  универсальные учебные  действия</a:t>
            </a:r>
            <a:endParaRPr lang="en-US" dirty="0"/>
          </a:p>
        </p:txBody>
      </p:sp>
      <p:sp>
        <p:nvSpPr>
          <p:cNvPr id="3" name="Text Placeholder 2"/>
          <p:cNvSpPr>
            <a:spLocks noGrp="1"/>
          </p:cNvSpPr>
          <p:nvPr>
            <p:ph type="body" sz="quarter" idx="10"/>
          </p:nvPr>
        </p:nvSpPr>
        <p:spPr>
          <a:xfrm>
            <a:off x="357158" y="1643051"/>
            <a:ext cx="8643998" cy="2936188"/>
          </a:xfrm>
        </p:spPr>
        <p:txBody>
          <a:bodyPr numCol="2"/>
          <a:lstStyle/>
          <a:p>
            <a:r>
              <a:rPr lang="ru-RU" sz="3600" dirty="0" smtClean="0">
                <a:solidFill>
                  <a:schemeClr val="accent3">
                    <a:lumMod val="40000"/>
                    <a:lumOff val="60000"/>
                  </a:schemeClr>
                </a:solidFill>
              </a:rPr>
              <a:t>Целеполагание</a:t>
            </a:r>
          </a:p>
          <a:p>
            <a:r>
              <a:rPr lang="ru-RU" sz="3600" dirty="0" smtClean="0"/>
              <a:t>Прогнозирование</a:t>
            </a:r>
          </a:p>
          <a:p>
            <a:r>
              <a:rPr lang="ru-RU" sz="3600" dirty="0" smtClean="0"/>
              <a:t>Планирование</a:t>
            </a:r>
          </a:p>
          <a:p>
            <a:r>
              <a:rPr lang="ru-RU" sz="3600" dirty="0" smtClean="0"/>
              <a:t>Контроль</a:t>
            </a:r>
          </a:p>
          <a:p>
            <a:endParaRPr lang="ru-RU" sz="3600" dirty="0" smtClean="0"/>
          </a:p>
          <a:p>
            <a:r>
              <a:rPr lang="ru-RU" sz="3600" dirty="0" smtClean="0"/>
              <a:t>Коррекция</a:t>
            </a:r>
          </a:p>
          <a:p>
            <a:r>
              <a:rPr lang="ru-RU" sz="3600" dirty="0" smtClean="0"/>
              <a:t>Оценка</a:t>
            </a:r>
          </a:p>
          <a:p>
            <a:r>
              <a:rPr lang="ru-RU" sz="3600" dirty="0" err="1" smtClean="0"/>
              <a:t>Саморегуляция</a:t>
            </a:r>
            <a:endParaRPr lang="ru-RU" sz="3600" dirty="0" smtClean="0"/>
          </a:p>
          <a:p>
            <a:pPr>
              <a:buNone/>
            </a:pPr>
            <a:endParaRPr lang="en-US" dirty="0" smtClean="0"/>
          </a:p>
        </p:txBody>
      </p:sp>
      <p:sp>
        <p:nvSpPr>
          <p:cNvPr id="5" name="Rounded Rectangle 4"/>
          <p:cNvSpPr/>
          <p:nvPr/>
        </p:nvSpPr>
        <p:spPr bwMode="auto">
          <a:xfrm>
            <a:off x="3428992" y="4500570"/>
            <a:ext cx="2357454" cy="882953"/>
          </a:xfrm>
          <a:prstGeom prst="roundRect">
            <a:avLst>
              <a:gd name="adj" fmla="val 9033"/>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ru-RU" sz="2300" dirty="0" smtClean="0">
                <a:solidFill>
                  <a:srgbClr val="FFFFFF"/>
                </a:solidFill>
                <a:effectLst>
                  <a:outerShdw blurRad="38100" dist="38100" dir="2700000" algn="tl">
                    <a:srgbClr val="000000">
                      <a:alpha val="43137"/>
                    </a:srgbClr>
                  </a:outerShdw>
                </a:effectLst>
              </a:rPr>
              <a:t>Планирование</a:t>
            </a:r>
            <a:endParaRPr lang="en-US" sz="2300" dirty="0" smtClean="0">
              <a:solidFill>
                <a:srgbClr val="FFFFFF"/>
              </a:solidFill>
              <a:effectLst>
                <a:outerShdw blurRad="38100" dist="38100" dir="2700000" algn="tl">
                  <a:srgbClr val="000000">
                    <a:alpha val="43137"/>
                  </a:srgbClr>
                </a:outerShdw>
              </a:effectLst>
            </a:endParaRPr>
          </a:p>
        </p:txBody>
      </p:sp>
      <p:sp>
        <p:nvSpPr>
          <p:cNvPr id="6" name="Rounded Rectangle 5"/>
          <p:cNvSpPr/>
          <p:nvPr/>
        </p:nvSpPr>
        <p:spPr bwMode="auto">
          <a:xfrm>
            <a:off x="357158" y="4500570"/>
            <a:ext cx="2598237" cy="882953"/>
          </a:xfrm>
          <a:prstGeom prst="roundRect">
            <a:avLst>
              <a:gd name="adj" fmla="val 9033"/>
            </a:avLst>
          </a:prstGeom>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a:r>
              <a:rPr lang="ru-RU" sz="2300" dirty="0" smtClean="0">
                <a:solidFill>
                  <a:srgbClr val="FFFFFF"/>
                </a:solidFill>
                <a:effectLst>
                  <a:outerShdw blurRad="38100" dist="38100" dir="2700000" algn="tl">
                    <a:srgbClr val="000000">
                      <a:alpha val="43137"/>
                    </a:srgbClr>
                  </a:outerShdw>
                </a:effectLst>
                <a:hlinkClick r:id="" action="ppaction://hlinkshowjump?jump=nextslide"/>
              </a:rPr>
              <a:t>Целеполагание</a:t>
            </a:r>
            <a:endParaRPr lang="en-US" sz="2300" dirty="0" smtClean="0">
              <a:solidFill>
                <a:srgbClr val="FFFFFF"/>
              </a:solidFill>
              <a:effectLst>
                <a:outerShdw blurRad="38100" dist="38100" dir="2700000" algn="tl">
                  <a:srgbClr val="000000">
                    <a:alpha val="43137"/>
                  </a:srgbClr>
                </a:outerShdw>
              </a:effectLst>
            </a:endParaRPr>
          </a:p>
        </p:txBody>
      </p:sp>
      <p:sp>
        <p:nvSpPr>
          <p:cNvPr id="7" name="Rounded Rectangle 6"/>
          <p:cNvSpPr/>
          <p:nvPr/>
        </p:nvSpPr>
        <p:spPr bwMode="auto">
          <a:xfrm>
            <a:off x="6286512" y="5572140"/>
            <a:ext cx="2500330" cy="882953"/>
          </a:xfrm>
          <a:prstGeom prst="roundRect">
            <a:avLst>
              <a:gd name="adj" fmla="val 9033"/>
            </a:avLst>
          </a:prstGeom>
          <a:ln>
            <a:headEnd type="none" w="med" len="med"/>
            <a:tailEnd type="none" w="med" len="med"/>
          </a:ln>
        </p:spPr>
        <p:style>
          <a:lnRef idx="0">
            <a:schemeClr val="accent6"/>
          </a:lnRef>
          <a:fillRef idx="3">
            <a:schemeClr val="accent6"/>
          </a:fillRef>
          <a:effectRef idx="3">
            <a:schemeClr val="accent6"/>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ru-RU" sz="2000" dirty="0" err="1" smtClean="0">
                <a:solidFill>
                  <a:srgbClr val="FFFFFF"/>
                </a:solidFill>
                <a:effectLst>
                  <a:outerShdw blurRad="38100" dist="38100" dir="2700000" algn="tl">
                    <a:srgbClr val="000000">
                      <a:alpha val="43137"/>
                    </a:srgbClr>
                  </a:outerShdw>
                </a:effectLst>
              </a:rPr>
              <a:t>Саморегуляция</a:t>
            </a:r>
            <a:endParaRPr lang="en-US" sz="2000" dirty="0" smtClean="0">
              <a:solidFill>
                <a:srgbClr val="FFFFFF"/>
              </a:solidFill>
              <a:effectLst>
                <a:outerShdw blurRad="38100" dist="38100" dir="2700000" algn="tl">
                  <a:srgbClr val="000000">
                    <a:alpha val="43137"/>
                  </a:srgbClr>
                </a:outerShdw>
              </a:effectLst>
            </a:endParaRPr>
          </a:p>
        </p:txBody>
      </p:sp>
      <p:sp>
        <p:nvSpPr>
          <p:cNvPr id="8" name="Rounded Rectangle 7"/>
          <p:cNvSpPr/>
          <p:nvPr/>
        </p:nvSpPr>
        <p:spPr bwMode="auto">
          <a:xfrm>
            <a:off x="3428992" y="5572140"/>
            <a:ext cx="2357454" cy="882953"/>
          </a:xfrm>
          <a:prstGeom prst="roundRect">
            <a:avLst>
              <a:gd name="adj" fmla="val 9033"/>
            </a:avLst>
          </a:prstGeom>
          <a:ln>
            <a:headEnd type="none" w="med" len="med"/>
            <a:tailEnd type="none" w="med" len="med"/>
          </a:ln>
        </p:spPr>
        <p:style>
          <a:lnRef idx="0">
            <a:schemeClr val="accent5"/>
          </a:lnRef>
          <a:fillRef idx="3">
            <a:schemeClr val="accent5"/>
          </a:fillRef>
          <a:effectRef idx="3">
            <a:schemeClr val="accent5"/>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ru-RU" sz="2300" dirty="0" smtClean="0">
                <a:solidFill>
                  <a:srgbClr val="FFFFFF"/>
                </a:solidFill>
                <a:effectLst>
                  <a:outerShdw blurRad="38100" dist="38100" dir="2700000" algn="tl">
                    <a:srgbClr val="000000">
                      <a:alpha val="43137"/>
                    </a:srgbClr>
                  </a:outerShdw>
                </a:effectLst>
              </a:rPr>
              <a:t>Контроль, оценка </a:t>
            </a:r>
            <a:endParaRPr lang="en-US" sz="2300" dirty="0" smtClean="0">
              <a:solidFill>
                <a:srgbClr val="FFFFFF"/>
              </a:solidFill>
              <a:effectLst>
                <a:outerShdw blurRad="38100" dist="38100" dir="2700000" algn="tl">
                  <a:srgbClr val="000000">
                    <a:alpha val="43137"/>
                  </a:srgbClr>
                </a:outerShdw>
              </a:effectLst>
            </a:endParaRPr>
          </a:p>
        </p:txBody>
      </p:sp>
      <p:sp>
        <p:nvSpPr>
          <p:cNvPr id="9" name="Rounded Rectangle 8"/>
          <p:cNvSpPr/>
          <p:nvPr/>
        </p:nvSpPr>
        <p:spPr bwMode="auto">
          <a:xfrm>
            <a:off x="500034" y="5500702"/>
            <a:ext cx="2455361" cy="882953"/>
          </a:xfrm>
          <a:prstGeom prst="roundRect">
            <a:avLst>
              <a:gd name="adj" fmla="val 9033"/>
            </a:avLst>
          </a:prstGeom>
          <a:ln>
            <a:headEnd type="none" w="med" len="med"/>
            <a:tailEnd type="none" w="med" len="med"/>
          </a:ln>
        </p:spPr>
        <p:style>
          <a:lnRef idx="0">
            <a:schemeClr val="accent4"/>
          </a:lnRef>
          <a:fillRef idx="3">
            <a:schemeClr val="accent4"/>
          </a:fillRef>
          <a:effectRef idx="3">
            <a:schemeClr val="accent4"/>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a:r>
              <a:rPr lang="ru-RU" sz="2300" dirty="0" smtClean="0">
                <a:solidFill>
                  <a:srgbClr val="FFFFFF"/>
                </a:solidFill>
                <a:effectLst>
                  <a:outerShdw blurRad="38100" dist="38100" dir="2700000" algn="tl">
                    <a:srgbClr val="000000">
                      <a:alpha val="43137"/>
                    </a:srgbClr>
                  </a:outerShdw>
                </a:effectLst>
              </a:rPr>
              <a:t>прогнозирование</a:t>
            </a:r>
            <a:endParaRPr lang="en-US" sz="2300" dirty="0" smtClean="0">
              <a:solidFill>
                <a:srgbClr val="FFFFFF"/>
              </a:solidFill>
              <a:effectLst>
                <a:outerShdw blurRad="38100" dist="38100" dir="2700000" algn="tl">
                  <a:srgbClr val="000000">
                    <a:alpha val="43137"/>
                  </a:srgbClr>
                </a:outerShdw>
              </a:effectLst>
            </a:endParaRPr>
          </a:p>
        </p:txBody>
      </p:sp>
      <p:sp>
        <p:nvSpPr>
          <p:cNvPr id="10" name="Rounded Rectangle 5"/>
          <p:cNvSpPr/>
          <p:nvPr/>
        </p:nvSpPr>
        <p:spPr bwMode="auto">
          <a:xfrm>
            <a:off x="6286512" y="4572008"/>
            <a:ext cx="2500330" cy="882953"/>
          </a:xfrm>
          <a:prstGeom prst="roundRect">
            <a:avLst>
              <a:gd name="adj" fmla="val 9033"/>
            </a:avLst>
          </a:prstGeom>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a:r>
              <a:rPr lang="ru-RU" sz="2300" dirty="0" smtClean="0">
                <a:solidFill>
                  <a:srgbClr val="FFFFFF"/>
                </a:solidFill>
                <a:effectLst>
                  <a:outerShdw blurRad="38100" dist="38100" dir="2700000" algn="tl">
                    <a:srgbClr val="000000">
                      <a:alpha val="43137"/>
                    </a:srgbClr>
                  </a:outerShdw>
                </a:effectLst>
              </a:rPr>
              <a:t>Коррекция</a:t>
            </a:r>
            <a:endParaRPr lang="en-US" sz="2300" dirty="0" smtClean="0">
              <a:solidFill>
                <a:srgbClr val="FFFFFF"/>
              </a:solidFill>
              <a:effectLst>
                <a:outerShdw blurRad="38100" dist="38100" dir="2700000" algn="tl">
                  <a:srgbClr val="000000">
                    <a:alpha val="43137"/>
                  </a:srgbClr>
                </a:outerShdw>
              </a:effectLst>
            </a:endParaRPr>
          </a:p>
        </p:txBody>
      </p:sp>
    </p:spTree>
  </p:cSld>
  <p:clrMapOvr>
    <a:masterClrMapping/>
  </p:clrMapOvr>
  <p:transition>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81000" y="230188"/>
            <a:ext cx="8382000" cy="2105192"/>
          </a:xfrm>
        </p:spPr>
        <p:txBody>
          <a:bodyPr/>
          <a:lstStyle/>
          <a:p>
            <a:r>
              <a:rPr lang="ru-RU" dirty="0">
                <a:effectLst/>
                <a:latin typeface="Times New Roman"/>
                <a:ea typeface="Times New Roman"/>
              </a:rPr>
              <a:t>Самоконтроль: </a:t>
            </a:r>
            <a:r>
              <a:rPr lang="ru-RU" sz="2800" dirty="0">
                <a:effectLst/>
                <a:latin typeface="Times New Roman"/>
                <a:ea typeface="Times New Roman"/>
              </a:rPr>
              <a:t>Учитель демонстрирует на слайде обучающимся правильные ответы, полученные в ходе  лабораторной работы, и предлагает детям оценить свои работы по пятибалльной шкале</a:t>
            </a:r>
            <a:r>
              <a:rPr lang="ru-RU" dirty="0">
                <a:effectLst/>
                <a:latin typeface="Times New Roman"/>
                <a:ea typeface="Times New Roman"/>
              </a:rPr>
              <a:t>.</a:t>
            </a:r>
            <a:endParaRPr lang="ru-RU" dirty="0"/>
          </a:p>
        </p:txBody>
      </p:sp>
      <p:pic>
        <p:nvPicPr>
          <p:cNvPr id="4" name="Объект 3"/>
          <p:cNvPicPr>
            <a:picLocks noGrp="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899592" y="2132856"/>
            <a:ext cx="7704856" cy="4896544"/>
          </a:xfrm>
          <a:prstGeom prst="rect">
            <a:avLst/>
          </a:prstGeom>
          <a:noFill/>
          <a:ln w="9525">
            <a:solidFill>
              <a:srgbClr val="969696"/>
            </a:solidFill>
            <a:miter lim="800000"/>
            <a:headEnd/>
            <a:tailEnd/>
          </a:ln>
        </p:spPr>
      </p:pic>
    </p:spTree>
    <p:extLst>
      <p:ext uri="{BB962C8B-B14F-4D97-AF65-F5344CB8AC3E}">
        <p14:creationId xmlns:p14="http://schemas.microsoft.com/office/powerpoint/2010/main" val="1715112855"/>
      </p:ext>
    </p:extLst>
  </p:cSld>
  <p:clrMapOvr>
    <a:masterClrMapping/>
  </p:clrMapOvr>
  <p:transition>
    <p:fad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81000" y="230188"/>
            <a:ext cx="8382000" cy="1698927"/>
          </a:xfrm>
        </p:spPr>
        <p:txBody>
          <a:bodyPr/>
          <a:lstStyle/>
          <a:p>
            <a:pPr>
              <a:lnSpc>
                <a:spcPct val="115000"/>
              </a:lnSpc>
              <a:spcAft>
                <a:spcPts val="0"/>
              </a:spcAft>
            </a:pPr>
            <a:r>
              <a:rPr lang="ru-RU" dirty="0">
                <a:effectLst/>
                <a:latin typeface="Times New Roman"/>
                <a:ea typeface="Times New Roman"/>
                <a:cs typeface="Times New Roman"/>
              </a:rPr>
              <a:t>Итоги </a:t>
            </a:r>
            <a:r>
              <a:rPr lang="ru-RU" dirty="0" smtClean="0">
                <a:effectLst/>
                <a:latin typeface="Times New Roman"/>
                <a:ea typeface="Times New Roman"/>
                <a:cs typeface="Times New Roman"/>
              </a:rPr>
              <a:t>урока</a:t>
            </a:r>
            <a:r>
              <a:rPr lang="ru-RU" dirty="0">
                <a:effectLst/>
                <a:ea typeface="Calibri"/>
                <a:cs typeface="Times New Roman"/>
              </a:rPr>
              <a:t/>
            </a:r>
            <a:br>
              <a:rPr lang="ru-RU" dirty="0">
                <a:effectLst/>
                <a:ea typeface="Calibri"/>
                <a:cs typeface="Times New Roman"/>
              </a:rPr>
            </a:br>
            <a:endParaRPr lang="ru-RU" dirty="0"/>
          </a:p>
        </p:txBody>
      </p:sp>
      <p:sp>
        <p:nvSpPr>
          <p:cNvPr id="3" name="Объект 2"/>
          <p:cNvSpPr>
            <a:spLocks noGrp="1"/>
          </p:cNvSpPr>
          <p:nvPr>
            <p:ph idx="1"/>
          </p:nvPr>
        </p:nvSpPr>
        <p:spPr>
          <a:xfrm>
            <a:off x="381000" y="1412875"/>
            <a:ext cx="8382000" cy="3046988"/>
          </a:xfrm>
        </p:spPr>
        <p:txBody>
          <a:bodyPr/>
          <a:lstStyle/>
          <a:p>
            <a:r>
              <a:rPr lang="ru-RU" sz="4400" dirty="0">
                <a:latin typeface="Times New Roman"/>
                <a:ea typeface="Times New Roman"/>
              </a:rPr>
              <a:t>Учитель подводит итоги урока. Обучающимся предлагается подумать где в жизни нам необходимо находить объемы тел и сосудов.</a:t>
            </a:r>
            <a:endParaRPr lang="ru-RU" sz="4400" dirty="0"/>
          </a:p>
        </p:txBody>
      </p:sp>
    </p:spTree>
    <p:extLst>
      <p:ext uri="{BB962C8B-B14F-4D97-AF65-F5344CB8AC3E}">
        <p14:creationId xmlns:p14="http://schemas.microsoft.com/office/powerpoint/2010/main" val="1555455411"/>
      </p:ext>
    </p:extLst>
  </p:cSld>
  <p:clrMapOvr>
    <a:masterClrMapping/>
  </p:clrMapOvr>
  <p:transition>
    <p:fad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81000" y="230188"/>
            <a:ext cx="8382000" cy="664797"/>
          </a:xfrm>
        </p:spPr>
        <p:txBody>
          <a:bodyPr/>
          <a:lstStyle/>
          <a:p>
            <a:r>
              <a:rPr lang="ru-RU" dirty="0">
                <a:effectLst/>
                <a:latin typeface="Times New Roman"/>
                <a:ea typeface="Times New Roman"/>
              </a:rPr>
              <a:t>Рефлексия урока</a:t>
            </a:r>
            <a:endParaRPr lang="ru-RU" dirty="0"/>
          </a:p>
        </p:txBody>
      </p:sp>
      <p:sp>
        <p:nvSpPr>
          <p:cNvPr id="3" name="Объект 2"/>
          <p:cNvSpPr>
            <a:spLocks noGrp="1"/>
          </p:cNvSpPr>
          <p:nvPr>
            <p:ph idx="1"/>
          </p:nvPr>
        </p:nvSpPr>
        <p:spPr>
          <a:xfrm>
            <a:off x="381000" y="1412875"/>
            <a:ext cx="8382000" cy="3046988"/>
          </a:xfrm>
        </p:spPr>
        <p:txBody>
          <a:bodyPr/>
          <a:lstStyle/>
          <a:p>
            <a:r>
              <a:rPr lang="ru-RU" sz="4400" dirty="0">
                <a:latin typeface="Times New Roman"/>
                <a:ea typeface="Times New Roman"/>
              </a:rPr>
              <a:t>Учитель предлагает обучающимся оценить свою работу на уроке и сдать тетрадь на место, соответствующее его оценке урока</a:t>
            </a:r>
            <a:r>
              <a:rPr lang="ru-RU" dirty="0">
                <a:latin typeface="Times New Roman"/>
                <a:ea typeface="Times New Roman"/>
              </a:rPr>
              <a:t>.</a:t>
            </a:r>
            <a:endParaRPr lang="ru-RU" dirty="0"/>
          </a:p>
        </p:txBody>
      </p:sp>
    </p:spTree>
    <p:extLst>
      <p:ext uri="{BB962C8B-B14F-4D97-AF65-F5344CB8AC3E}">
        <p14:creationId xmlns:p14="http://schemas.microsoft.com/office/powerpoint/2010/main" val="2058829740"/>
      </p:ext>
    </p:extLst>
  </p:cSld>
  <p:clrMapOvr>
    <a:masterClrMapping/>
  </p:clrMapOvr>
  <p:transition>
    <p:fad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rot="20377820">
            <a:off x="435134" y="2857484"/>
            <a:ext cx="8591682" cy="1661993"/>
          </a:xfrm>
          <a:ln>
            <a:noFill/>
          </a:ln>
          <a:effectLst>
            <a:glow rad="101600">
              <a:schemeClr val="accent2">
                <a:satMod val="175000"/>
                <a:alpha val="40000"/>
              </a:schemeClr>
            </a:glow>
          </a:effectLst>
        </p:spPr>
        <p:txBody>
          <a:bodyPr/>
          <a:lstStyle/>
          <a:p>
            <a:r>
              <a:rPr lang="ru-RU" sz="6000" dirty="0" smtClean="0"/>
              <a:t>Благодарим за внимание</a:t>
            </a:r>
            <a:r>
              <a:rPr lang="ru-RU" dirty="0" smtClean="0"/>
              <a:t>!</a:t>
            </a:r>
            <a:endParaRPr lang="ru-RU" dirty="0"/>
          </a:p>
        </p:txBody>
      </p:sp>
    </p:spTree>
    <p:extLst>
      <p:ext uri="{BB962C8B-B14F-4D97-AF65-F5344CB8AC3E}">
        <p14:creationId xmlns:p14="http://schemas.microsoft.com/office/powerpoint/2010/main" val="634962390"/>
      </p:ext>
    </p:extLst>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Текст 2"/>
          <p:cNvSpPr>
            <a:spLocks noGrp="1"/>
          </p:cNvSpPr>
          <p:nvPr>
            <p:ph type="body" sz="quarter" idx="10"/>
          </p:nvPr>
        </p:nvSpPr>
        <p:spPr/>
        <p:txBody>
          <a:bodyPr/>
          <a:lstStyle/>
          <a:p>
            <a:endParaRPr lang="ru-RU"/>
          </a:p>
        </p:txBody>
      </p:sp>
    </p:spTree>
    <p:extLst>
      <p:ext uri="{BB962C8B-B14F-4D97-AF65-F5344CB8AC3E}">
        <p14:creationId xmlns:p14="http://schemas.microsoft.com/office/powerpoint/2010/main" val="2064047040"/>
      </p:ext>
    </p:extLst>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title"/>
          </p:nvPr>
        </p:nvSpPr>
        <p:spPr>
          <a:xfrm>
            <a:off x="0" y="0"/>
            <a:ext cx="9144000" cy="1329595"/>
          </a:xfrm>
        </p:spPr>
        <p:txBody>
          <a:bodyPr/>
          <a:lstStyle/>
          <a:p>
            <a:pPr algn="ctr"/>
            <a:r>
              <a:rPr lang="ru-RU" dirty="0" smtClean="0"/>
              <a:t>Схема универсальных учебных действий</a:t>
            </a:r>
            <a:endParaRPr lang="ru-RU" dirty="0"/>
          </a:p>
        </p:txBody>
      </p:sp>
      <p:pic>
        <p:nvPicPr>
          <p:cNvPr id="7" name="Содержимое 6" descr="все УУД.jpg"/>
          <p:cNvPicPr>
            <a:picLocks noGrp="1" noChangeAspect="1"/>
          </p:cNvPicPr>
          <p:nvPr>
            <p:ph idx="1"/>
          </p:nvPr>
        </p:nvPicPr>
        <p:blipFill>
          <a:blip r:embed="rId3" cstate="print"/>
          <a:stretch>
            <a:fillRect/>
          </a:stretch>
        </p:blipFill>
        <p:spPr>
          <a:xfrm>
            <a:off x="-214346" y="1214398"/>
            <a:ext cx="9722171" cy="5643602"/>
          </a:xfrm>
        </p:spPr>
      </p:pic>
      <p:sp>
        <p:nvSpPr>
          <p:cNvPr id="8" name="Овал 7"/>
          <p:cNvSpPr/>
          <p:nvPr/>
        </p:nvSpPr>
        <p:spPr bwMode="auto">
          <a:xfrm rot="1443780">
            <a:off x="102026" y="2751159"/>
            <a:ext cx="6642286" cy="4018735"/>
          </a:xfrm>
          <a:prstGeom prst="ellipse">
            <a:avLst/>
          </a:prstGeom>
          <a:noFill/>
          <a:ln w="50800" cmpd="sng">
            <a:solidFill>
              <a:schemeClr val="accent1"/>
            </a:solidFill>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ru-RU" sz="2300" dirty="0" smtClean="0">
              <a:solidFill>
                <a:srgbClr val="FFFFFF"/>
              </a:solidFill>
              <a:effectLst>
                <a:outerShdw blurRad="38100" dist="38100" dir="2700000" algn="tl">
                  <a:srgbClr val="000000">
                    <a:alpha val="43137"/>
                  </a:srgbClr>
                </a:outerShdw>
              </a:effectLst>
              <a:latin typeface="Segoe" pitchFamily="34" charset="0"/>
            </a:endParaRPr>
          </a:p>
        </p:txBody>
      </p:sp>
    </p:spTree>
    <p:extLst>
      <p:ext uri="{BB962C8B-B14F-4D97-AF65-F5344CB8AC3E}">
        <p14:creationId xmlns:p14="http://schemas.microsoft.com/office/powerpoint/2010/main" val="47604656"/>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0" y="0"/>
            <a:ext cx="9501222" cy="1412862"/>
          </a:xfrm>
        </p:spPr>
        <p:txBody>
          <a:bodyPr/>
          <a:lstStyle/>
          <a:p>
            <a:r>
              <a:rPr lang="ru-RU" sz="4000" b="1" dirty="0"/>
              <a:t>Типовые задания, нацеленные на регулятивные универсальные учебные действия</a:t>
            </a:r>
            <a:endParaRPr lang="ru-RU" sz="4000" dirty="0"/>
          </a:p>
        </p:txBody>
      </p:sp>
      <p:sp>
        <p:nvSpPr>
          <p:cNvPr id="5" name="Содержимое 4"/>
          <p:cNvSpPr>
            <a:spLocks noGrp="1"/>
          </p:cNvSpPr>
          <p:nvPr>
            <p:ph idx="1"/>
          </p:nvPr>
        </p:nvSpPr>
        <p:spPr>
          <a:xfrm>
            <a:off x="285720" y="1643050"/>
            <a:ext cx="8382000" cy="4628960"/>
          </a:xfrm>
        </p:spPr>
        <p:style>
          <a:lnRef idx="3">
            <a:schemeClr val="lt1"/>
          </a:lnRef>
          <a:fillRef idx="1">
            <a:schemeClr val="accent4"/>
          </a:fillRef>
          <a:effectRef idx="1">
            <a:schemeClr val="accent4"/>
          </a:effectRef>
          <a:fontRef idx="minor">
            <a:schemeClr val="lt1"/>
          </a:fontRef>
        </p:style>
        <p:txBody>
          <a:bodyPr/>
          <a:lstStyle/>
          <a:p>
            <a:r>
              <a:rPr lang="ru-RU" dirty="0" smtClean="0"/>
              <a:t>Работа с любым учебным заданием требует развития регулятивных умений. Одним из наиболее эффективных учебных заданий на развитие таких умений является текстовая задача, так как работа с ней полностью отражает алгоритм работы по достижению поставленной цели (по П.Я. Гальперину). </a:t>
            </a:r>
          </a:p>
          <a:p>
            <a:r>
              <a:rPr lang="ru-RU" dirty="0" smtClean="0"/>
              <a:t>В каждый  урок должны быть вставлены проблемные ситуации</a:t>
            </a:r>
          </a:p>
          <a:p>
            <a:endParaRPr lang="ru-RU" dirty="0"/>
          </a:p>
        </p:txBody>
      </p:sp>
      <p:sp>
        <p:nvSpPr>
          <p:cNvPr id="6" name="TextBox 5"/>
          <p:cNvSpPr txBox="1"/>
          <p:nvPr/>
        </p:nvSpPr>
        <p:spPr>
          <a:xfrm>
            <a:off x="285720" y="6027003"/>
            <a:ext cx="8429684" cy="461665"/>
          </a:xfrm>
          <a:prstGeom prst="rect">
            <a:avLst/>
          </a:prstGeom>
        </p:spPr>
        <p:style>
          <a:lnRef idx="3">
            <a:schemeClr val="lt1"/>
          </a:lnRef>
          <a:fillRef idx="1">
            <a:schemeClr val="accent4"/>
          </a:fillRef>
          <a:effectRef idx="1">
            <a:schemeClr val="accent4"/>
          </a:effectRef>
          <a:fontRef idx="minor">
            <a:schemeClr val="lt1"/>
          </a:fontRef>
        </p:style>
        <p:txBody>
          <a:bodyPr wrap="square" rtlCol="0">
            <a:spAutoFit/>
          </a:bodyPr>
          <a:lstStyle/>
          <a:p>
            <a:endParaRPr lang="ru-RU" sz="2400" b="1" dirty="0"/>
          </a:p>
        </p:txBody>
      </p:sp>
    </p:spTree>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14290"/>
            <a:ext cx="8763000" cy="1984366"/>
          </a:xfrm>
        </p:spPr>
        <p:txBody>
          <a:bodyPr>
            <a:normAutofit fontScale="90000"/>
          </a:bodyPr>
          <a:lstStyle/>
          <a:p>
            <a:r>
              <a:rPr lang="ru-RU" dirty="0" smtClean="0"/>
              <a:t>Проблему нельзя решить на том же уровне мышления, на котором она возникла.                             А. Эйнштейн</a:t>
            </a:r>
            <a:endParaRPr lang="en-US" dirty="0">
              <a:solidFill>
                <a:schemeClr val="tx2"/>
              </a:solidFill>
            </a:endParaRPr>
          </a:p>
        </p:txBody>
      </p:sp>
      <p:sp>
        <p:nvSpPr>
          <p:cNvPr id="4" name="Text Placeholder 2"/>
          <p:cNvSpPr txBox="1">
            <a:spLocks/>
          </p:cNvSpPr>
          <p:nvPr/>
        </p:nvSpPr>
        <p:spPr>
          <a:xfrm>
            <a:off x="533400" y="2057400"/>
            <a:ext cx="8382000" cy="3502497"/>
          </a:xfrm>
          <a:prstGeom prst="rect">
            <a:avLst/>
          </a:prstGeom>
        </p:spPr>
        <p:txBody>
          <a:bodyPr vert="horz" lIns="0" tIns="0" rIns="0" bIns="0" rtlCol="0">
            <a:normAutofit/>
          </a:bodyPr>
          <a:lstStyle/>
          <a:p>
            <a:pPr marL="396875" marR="0" lvl="0" indent="-396875" algn="l" defTabSz="914363" rtl="0" eaLnBrk="1" fontAlgn="auto" latinLnBrk="0" hangingPunct="1">
              <a:lnSpc>
                <a:spcPct val="90000"/>
              </a:lnSpc>
              <a:spcBef>
                <a:spcPct val="20000"/>
              </a:spcBef>
              <a:spcAft>
                <a:spcPts val="0"/>
              </a:spcAft>
              <a:buClrTx/>
              <a:buSzTx/>
              <a:buFontTx/>
              <a:buBlip>
                <a:blip r:embed="rId3"/>
              </a:buBlip>
              <a:tabLst/>
              <a:defRPr/>
            </a:pP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5" name="Текст 4"/>
          <p:cNvSpPr>
            <a:spLocks noGrp="1"/>
          </p:cNvSpPr>
          <p:nvPr>
            <p:ph type="body" sz="quarter" idx="10"/>
          </p:nvPr>
        </p:nvSpPr>
        <p:spPr>
          <a:xfrm>
            <a:off x="428596" y="2428868"/>
            <a:ext cx="8382000" cy="3804118"/>
          </a:xfrm>
        </p:spPr>
        <p:txBody>
          <a:bodyPr/>
          <a:lstStyle/>
          <a:p>
            <a:pPr>
              <a:buNone/>
            </a:pPr>
            <a:r>
              <a:rPr lang="ru-RU" sz="4000" dirty="0" smtClean="0"/>
              <a:t>Таксономия учебных целей:</a:t>
            </a:r>
          </a:p>
          <a:p>
            <a:r>
              <a:rPr lang="ru-RU" dirty="0" smtClean="0"/>
              <a:t>1) знание</a:t>
            </a:r>
          </a:p>
          <a:p>
            <a:r>
              <a:rPr lang="ru-RU" dirty="0" smtClean="0"/>
              <a:t>2) понимание</a:t>
            </a:r>
          </a:p>
          <a:p>
            <a:r>
              <a:rPr lang="ru-RU" dirty="0" smtClean="0"/>
              <a:t>3) применение</a:t>
            </a:r>
          </a:p>
          <a:p>
            <a:r>
              <a:rPr lang="ru-RU" dirty="0" smtClean="0"/>
              <a:t>4) анализ</a:t>
            </a:r>
          </a:p>
          <a:p>
            <a:r>
              <a:rPr lang="ru-RU" dirty="0" smtClean="0"/>
              <a:t>5) синтез</a:t>
            </a:r>
          </a:p>
          <a:p>
            <a:r>
              <a:rPr lang="ru-RU" dirty="0" smtClean="0"/>
              <a:t>6) оценка</a:t>
            </a:r>
            <a:endParaRPr lang="ru-RU" dirty="0"/>
          </a:p>
        </p:txBody>
      </p:sp>
      <p:pic>
        <p:nvPicPr>
          <p:cNvPr id="6" name="Picture 2" descr="C:\Users\Nikita\AppData\Local\Temp\s4hA9jwtoE58m-xl2gyhVYw.png"/>
          <p:cNvPicPr>
            <a:picLocks noChangeAspect="1" noChangeArrowheads="1"/>
          </p:cNvPicPr>
          <p:nvPr/>
        </p:nvPicPr>
        <p:blipFill>
          <a:blip r:embed="rId4" cstate="print"/>
          <a:srcRect/>
          <a:stretch>
            <a:fillRect/>
          </a:stretch>
        </p:blipFill>
        <p:spPr bwMode="auto">
          <a:xfrm>
            <a:off x="0" y="0"/>
            <a:ext cx="9144000" cy="7064930"/>
          </a:xfrm>
          <a:prstGeom prst="rect">
            <a:avLst/>
          </a:prstGeom>
          <a:solidFill>
            <a:schemeClr val="tx1"/>
          </a:solidFill>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57158" y="142852"/>
            <a:ext cx="7043208" cy="1523494"/>
          </a:xfrm>
        </p:spPr>
        <p:txBody>
          <a:bodyPr/>
          <a:lstStyle/>
          <a:p>
            <a:r>
              <a:rPr lang="ru-RU" dirty="0" smtClean="0"/>
              <a:t>Рефлексия </a:t>
            </a:r>
            <a:endParaRPr lang="en-US" dirty="0"/>
          </a:p>
        </p:txBody>
      </p:sp>
      <p:sp>
        <p:nvSpPr>
          <p:cNvPr id="4" name="Text Placeholder 3"/>
          <p:cNvSpPr>
            <a:spLocks noGrp="1"/>
          </p:cNvSpPr>
          <p:nvPr>
            <p:ph type="body" sz="quarter" idx="10"/>
          </p:nvPr>
        </p:nvSpPr>
        <p:spPr>
          <a:xfrm>
            <a:off x="500034" y="1857364"/>
            <a:ext cx="8215370" cy="2786082"/>
          </a:xfrm>
        </p:spPr>
        <p:txBody>
          <a:bodyPr/>
          <a:lstStyle/>
          <a:p>
            <a:r>
              <a:rPr lang="ru-RU" dirty="0" smtClean="0"/>
              <a:t>Вернитесь к цели !</a:t>
            </a:r>
            <a:endParaRPr lang="en-US" dirty="0"/>
          </a:p>
        </p:txBody>
      </p:sp>
    </p:spTree>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548680"/>
            <a:ext cx="8382000" cy="2736304"/>
          </a:xfrm>
        </p:spPr>
        <p:txBody>
          <a:bodyPr>
            <a:normAutofit fontScale="90000"/>
          </a:bodyPr>
          <a:lstStyle/>
          <a:p>
            <a:pPr algn="r"/>
            <a:r>
              <a:rPr lang="ru-RU" sz="5300" dirty="0" smtClean="0"/>
              <a:t>Кто не знает, куда направляется, </a:t>
            </a:r>
            <a:r>
              <a:rPr lang="ru-RU" sz="5300" dirty="0" smtClean="0"/>
              <a:t/>
            </a:r>
            <a:br>
              <a:rPr lang="ru-RU" sz="5300" dirty="0" smtClean="0"/>
            </a:br>
            <a:r>
              <a:rPr lang="ru-RU" sz="5300" dirty="0"/>
              <a:t/>
            </a:r>
            <a:br>
              <a:rPr lang="ru-RU" sz="5300" dirty="0"/>
            </a:br>
            <a:r>
              <a:rPr lang="ru-RU" sz="5300" dirty="0" smtClean="0"/>
              <a:t>очень </a:t>
            </a:r>
            <a:r>
              <a:rPr lang="ru-RU" sz="5300" dirty="0" smtClean="0"/>
              <a:t>удивится, что попал не туда. </a:t>
            </a:r>
            <a:r>
              <a:rPr lang="ru-RU" sz="5300" dirty="0" smtClean="0"/>
              <a:t/>
            </a:r>
            <a:br>
              <a:rPr lang="ru-RU" sz="5300" dirty="0" smtClean="0"/>
            </a:br>
            <a:r>
              <a:rPr lang="ru-RU" sz="5300" dirty="0"/>
              <a:t/>
            </a:r>
            <a:br>
              <a:rPr lang="ru-RU" sz="5300" dirty="0"/>
            </a:br>
            <a:r>
              <a:rPr lang="ru-RU" dirty="0" smtClean="0"/>
              <a:t/>
            </a:r>
            <a:br>
              <a:rPr lang="ru-RU" dirty="0" smtClean="0"/>
            </a:br>
            <a:r>
              <a:rPr lang="ru-RU" dirty="0" err="1" smtClean="0"/>
              <a:t>М.Твен</a:t>
            </a:r>
            <a:endParaRPr lang="en-US" dirty="0">
              <a:solidFill>
                <a:schemeClr val="tx2"/>
              </a:solidFill>
            </a:endParaRPr>
          </a:p>
        </p:txBody>
      </p:sp>
      <p:sp>
        <p:nvSpPr>
          <p:cNvPr id="4" name="Text Placeholder 2"/>
          <p:cNvSpPr txBox="1">
            <a:spLocks/>
          </p:cNvSpPr>
          <p:nvPr/>
        </p:nvSpPr>
        <p:spPr>
          <a:xfrm>
            <a:off x="428596" y="2996952"/>
            <a:ext cx="8382000" cy="2291471"/>
          </a:xfrm>
          <a:prstGeom prst="rect">
            <a:avLst/>
          </a:prstGeom>
        </p:spPr>
        <p:txBody>
          <a:bodyPr vert="horz" lIns="0" tIns="0" rIns="0" bIns="0" rtlCol="0">
            <a:normAutofit/>
          </a:bodyPr>
          <a:lstStyle/>
          <a:p>
            <a:pPr marL="396875" marR="0" lvl="0" indent="-396875" algn="l" defTabSz="914363" rtl="0" eaLnBrk="1" fontAlgn="auto" latinLnBrk="0" hangingPunct="1">
              <a:lnSpc>
                <a:spcPct val="90000"/>
              </a:lnSpc>
              <a:spcBef>
                <a:spcPct val="20000"/>
              </a:spcBef>
              <a:spcAft>
                <a:spcPts val="0"/>
              </a:spcAft>
              <a:buClrTx/>
              <a:buSzTx/>
              <a:buFontTx/>
              <a:buBlip>
                <a:blip r:embed="rId3"/>
              </a:buBlip>
              <a:tabLst/>
              <a:defRPr/>
            </a:pPr>
            <a:endParaRPr kumimoji="0" lang="en-US" sz="3200" b="0"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163395"/>
          </a:xfrm>
        </p:spPr>
        <p:txBody>
          <a:bodyPr>
            <a:normAutofit fontScale="90000"/>
          </a:bodyPr>
          <a:lstStyle/>
          <a:p>
            <a:pPr algn="ctr"/>
            <a:r>
              <a:rPr lang="ru-RU" b="1" dirty="0">
                <a:effectLst/>
                <a:latin typeface="Times New Roman"/>
                <a:ea typeface="Times New Roman"/>
              </a:rPr>
              <a:t>«Определение объема твердого тела»</a:t>
            </a:r>
            <a:endParaRPr lang="en-US" dirty="0">
              <a:solidFill>
                <a:schemeClr val="tx2"/>
              </a:solidFill>
            </a:endParaRPr>
          </a:p>
        </p:txBody>
      </p:sp>
      <p:sp>
        <p:nvSpPr>
          <p:cNvPr id="3" name="Text Placeholder 2"/>
          <p:cNvSpPr>
            <a:spLocks noGrp="1"/>
          </p:cNvSpPr>
          <p:nvPr>
            <p:ph type="body" sz="quarter" idx="10"/>
          </p:nvPr>
        </p:nvSpPr>
        <p:spPr>
          <a:xfrm>
            <a:off x="0" y="1214422"/>
            <a:ext cx="9036496" cy="5382930"/>
          </a:xfrm>
        </p:spPr>
        <p:txBody>
          <a:bodyPr>
            <a:normAutofit fontScale="25000" lnSpcReduction="20000"/>
          </a:bodyPr>
          <a:lstStyle/>
          <a:p>
            <a:pPr algn="just">
              <a:lnSpc>
                <a:spcPct val="115000"/>
              </a:lnSpc>
              <a:spcAft>
                <a:spcPts val="0"/>
              </a:spcAft>
            </a:pPr>
            <a:r>
              <a:rPr lang="ru-RU" sz="8000" b="1" u="sng" dirty="0">
                <a:latin typeface="Times New Roman" pitchFamily="18" charset="0"/>
                <a:ea typeface="Times New Roman"/>
                <a:cs typeface="Times New Roman" pitchFamily="18" charset="0"/>
              </a:rPr>
              <a:t>Цель урока</a:t>
            </a:r>
            <a:r>
              <a:rPr lang="ru-RU" sz="8000" b="1" dirty="0">
                <a:latin typeface="Times New Roman" pitchFamily="18" charset="0"/>
                <a:ea typeface="Times New Roman"/>
                <a:cs typeface="Times New Roman" pitchFamily="18" charset="0"/>
              </a:rPr>
              <a:t>:</a:t>
            </a:r>
            <a:r>
              <a:rPr lang="ru-RU" sz="8000" dirty="0">
                <a:latin typeface="Times New Roman" pitchFamily="18" charset="0"/>
                <a:ea typeface="Times New Roman"/>
                <a:cs typeface="Times New Roman" pitchFamily="18" charset="0"/>
              </a:rPr>
              <a:t> сформировать умения определять объем тел различными способами</a:t>
            </a:r>
            <a:endParaRPr lang="ru-RU" sz="8000" dirty="0">
              <a:latin typeface="Times New Roman" pitchFamily="18" charset="0"/>
              <a:ea typeface="Calibri"/>
              <a:cs typeface="Times New Roman" pitchFamily="18" charset="0"/>
            </a:endParaRPr>
          </a:p>
          <a:p>
            <a:pPr algn="just">
              <a:lnSpc>
                <a:spcPct val="115000"/>
              </a:lnSpc>
              <a:spcAft>
                <a:spcPts val="0"/>
              </a:spcAft>
            </a:pPr>
            <a:r>
              <a:rPr lang="ru-RU" sz="8000" b="1" u="sng" dirty="0" smtClean="0">
                <a:latin typeface="Times New Roman" pitchFamily="18" charset="0"/>
                <a:ea typeface="Times New Roman"/>
                <a:cs typeface="Times New Roman" pitchFamily="18" charset="0"/>
              </a:rPr>
              <a:t>Задачи</a:t>
            </a:r>
            <a:r>
              <a:rPr lang="ru-RU" sz="8000" b="1" dirty="0" smtClean="0">
                <a:latin typeface="Times New Roman" pitchFamily="18" charset="0"/>
                <a:ea typeface="Times New Roman"/>
                <a:cs typeface="Times New Roman" pitchFamily="18" charset="0"/>
              </a:rPr>
              <a:t>:</a:t>
            </a:r>
            <a:r>
              <a:rPr lang="ru-RU" sz="8000" dirty="0" smtClean="0">
                <a:latin typeface="Times New Roman" pitchFamily="18" charset="0"/>
                <a:ea typeface="Times New Roman"/>
                <a:cs typeface="Times New Roman" pitchFamily="18" charset="0"/>
              </a:rPr>
              <a:t> </a:t>
            </a:r>
            <a:r>
              <a:rPr lang="ru-RU" sz="8000" i="1" dirty="0" smtClean="0">
                <a:latin typeface="Times New Roman" pitchFamily="18" charset="0"/>
                <a:ea typeface="Times New Roman"/>
                <a:cs typeface="Times New Roman" pitchFamily="18" charset="0"/>
              </a:rPr>
              <a:t>Образовательные:</a:t>
            </a:r>
            <a:r>
              <a:rPr lang="ru-RU" sz="8000" dirty="0" smtClean="0">
                <a:latin typeface="Times New Roman" pitchFamily="18" charset="0"/>
                <a:ea typeface="Times New Roman"/>
                <a:cs typeface="Times New Roman" pitchFamily="18" charset="0"/>
              </a:rPr>
              <a:t> проконтролировать </a:t>
            </a:r>
            <a:r>
              <a:rPr lang="ru-RU" sz="8000" dirty="0">
                <a:latin typeface="Times New Roman" pitchFamily="18" charset="0"/>
                <a:ea typeface="Times New Roman"/>
                <a:cs typeface="Times New Roman" pitchFamily="18" charset="0"/>
              </a:rPr>
              <a:t>степень усвоения знаний учащихся по данной </a:t>
            </a:r>
            <a:r>
              <a:rPr lang="ru-RU" sz="8000" dirty="0" smtClean="0">
                <a:latin typeface="Times New Roman" pitchFamily="18" charset="0"/>
                <a:ea typeface="Times New Roman"/>
                <a:cs typeface="Times New Roman" pitchFamily="18" charset="0"/>
              </a:rPr>
              <a:t>теме; обобщить </a:t>
            </a:r>
            <a:r>
              <a:rPr lang="ru-RU" sz="8000" dirty="0">
                <a:latin typeface="Times New Roman" pitchFamily="18" charset="0"/>
                <a:ea typeface="Times New Roman"/>
                <a:cs typeface="Times New Roman" pitchFamily="18" charset="0"/>
              </a:rPr>
              <a:t>и систематизировать материал, полученный на уроках математики и </a:t>
            </a:r>
            <a:r>
              <a:rPr lang="ru-RU" sz="8000" dirty="0" smtClean="0">
                <a:latin typeface="Times New Roman" pitchFamily="18" charset="0"/>
                <a:ea typeface="Times New Roman"/>
                <a:cs typeface="Times New Roman" pitchFamily="18" charset="0"/>
              </a:rPr>
              <a:t>физики; использовать </a:t>
            </a:r>
            <a:r>
              <a:rPr lang="ru-RU" sz="8000" dirty="0">
                <a:latin typeface="Times New Roman" pitchFamily="18" charset="0"/>
                <a:ea typeface="Times New Roman"/>
                <a:cs typeface="Times New Roman" pitchFamily="18" charset="0"/>
              </a:rPr>
              <a:t>интеграцию предметов в воспитании интереса к изучаемым предметам. </a:t>
            </a:r>
            <a:endParaRPr lang="ru-RU" sz="8000" dirty="0">
              <a:latin typeface="Times New Roman" pitchFamily="18" charset="0"/>
              <a:ea typeface="Calibri"/>
              <a:cs typeface="Times New Roman" pitchFamily="18" charset="0"/>
            </a:endParaRPr>
          </a:p>
          <a:p>
            <a:pPr algn="just">
              <a:lnSpc>
                <a:spcPct val="115000"/>
              </a:lnSpc>
              <a:spcAft>
                <a:spcPts val="0"/>
              </a:spcAft>
            </a:pPr>
            <a:r>
              <a:rPr lang="ru-RU" sz="8000" i="1" dirty="0">
                <a:latin typeface="Times New Roman" pitchFamily="18" charset="0"/>
                <a:ea typeface="Times New Roman"/>
                <a:cs typeface="Times New Roman" pitchFamily="18" charset="0"/>
              </a:rPr>
              <a:t>	</a:t>
            </a:r>
            <a:r>
              <a:rPr lang="ru-RU" sz="8000" i="1" dirty="0" smtClean="0">
                <a:latin typeface="Times New Roman" pitchFamily="18" charset="0"/>
                <a:ea typeface="Times New Roman"/>
                <a:cs typeface="Times New Roman" pitchFamily="18" charset="0"/>
              </a:rPr>
              <a:t>Развивающие:</a:t>
            </a:r>
            <a:r>
              <a:rPr lang="ru-RU" sz="8000" dirty="0" smtClean="0">
                <a:latin typeface="Times New Roman" pitchFamily="18" charset="0"/>
                <a:ea typeface="Times New Roman"/>
                <a:cs typeface="Times New Roman" pitchFamily="18" charset="0"/>
              </a:rPr>
              <a:t> развивать </a:t>
            </a:r>
            <a:r>
              <a:rPr lang="ru-RU" sz="8000" dirty="0">
                <a:latin typeface="Times New Roman" pitchFamily="18" charset="0"/>
                <a:ea typeface="Times New Roman"/>
                <a:cs typeface="Times New Roman" pitchFamily="18" charset="0"/>
              </a:rPr>
              <a:t>логическое мышление, через познавательную деятельность учащихся; творческие способности, смекалку и сообразительность; </a:t>
            </a:r>
            <a:endParaRPr lang="ru-RU" sz="8000" dirty="0">
              <a:latin typeface="Times New Roman" pitchFamily="18" charset="0"/>
              <a:ea typeface="Calibri"/>
              <a:cs typeface="Times New Roman" pitchFamily="18" charset="0"/>
            </a:endParaRPr>
          </a:p>
          <a:p>
            <a:pPr marL="342900" lvl="0" indent="-342900" algn="just">
              <a:lnSpc>
                <a:spcPct val="115000"/>
              </a:lnSpc>
              <a:spcAft>
                <a:spcPts val="0"/>
              </a:spcAft>
              <a:buFont typeface="Symbol"/>
              <a:buChar char=""/>
              <a:tabLst>
                <a:tab pos="457200" algn="l"/>
              </a:tabLst>
            </a:pPr>
            <a:r>
              <a:rPr lang="ru-RU" sz="8000" dirty="0">
                <a:latin typeface="Times New Roman" pitchFamily="18" charset="0"/>
                <a:ea typeface="Times New Roman"/>
                <a:cs typeface="Times New Roman" pitchFamily="18" charset="0"/>
              </a:rPr>
              <a:t>формировать мыслительные умения самостоятельно применять знания из области математики для решения физических задач;</a:t>
            </a:r>
            <a:endParaRPr lang="ru-RU" sz="8000" dirty="0">
              <a:latin typeface="Times New Roman" pitchFamily="18" charset="0"/>
              <a:ea typeface="Calibri"/>
              <a:cs typeface="Times New Roman" pitchFamily="18" charset="0"/>
            </a:endParaRPr>
          </a:p>
          <a:p>
            <a:pPr marL="342900" lvl="0" indent="-342900" algn="just">
              <a:lnSpc>
                <a:spcPct val="115000"/>
              </a:lnSpc>
              <a:spcAft>
                <a:spcPts val="0"/>
              </a:spcAft>
              <a:buFont typeface="Symbol"/>
              <a:buChar char=""/>
              <a:tabLst>
                <a:tab pos="457200" algn="l"/>
              </a:tabLst>
            </a:pPr>
            <a:r>
              <a:rPr lang="ru-RU" sz="8000" dirty="0">
                <a:latin typeface="Times New Roman" pitchFamily="18" charset="0"/>
                <a:ea typeface="Times New Roman"/>
                <a:cs typeface="Times New Roman" pitchFamily="18" charset="0"/>
              </a:rPr>
              <a:t>развивать логическое мышление, умение сопоставлять, обобщать и делать выводы;</a:t>
            </a:r>
            <a:endParaRPr lang="ru-RU" sz="8000" dirty="0">
              <a:latin typeface="Times New Roman" pitchFamily="18" charset="0"/>
              <a:ea typeface="Calibri"/>
              <a:cs typeface="Times New Roman" pitchFamily="18" charset="0"/>
            </a:endParaRPr>
          </a:p>
          <a:p>
            <a:pPr algn="just">
              <a:lnSpc>
                <a:spcPct val="115000"/>
              </a:lnSpc>
              <a:spcAft>
                <a:spcPts val="0"/>
              </a:spcAft>
            </a:pPr>
            <a:r>
              <a:rPr lang="ru-RU" sz="8000" i="1" dirty="0">
                <a:latin typeface="Times New Roman" pitchFamily="18" charset="0"/>
                <a:ea typeface="Times New Roman"/>
                <a:cs typeface="Times New Roman" pitchFamily="18" charset="0"/>
              </a:rPr>
              <a:t>	</a:t>
            </a:r>
            <a:r>
              <a:rPr lang="ru-RU" sz="8000" i="1" dirty="0" smtClean="0">
                <a:latin typeface="Times New Roman" pitchFamily="18" charset="0"/>
                <a:ea typeface="Times New Roman"/>
                <a:cs typeface="Times New Roman" pitchFamily="18" charset="0"/>
              </a:rPr>
              <a:t>Воспитательные:</a:t>
            </a:r>
            <a:r>
              <a:rPr lang="ru-RU" sz="8000" dirty="0" smtClean="0">
                <a:latin typeface="Times New Roman" pitchFamily="18" charset="0"/>
                <a:ea typeface="Times New Roman"/>
                <a:cs typeface="Times New Roman" pitchFamily="18" charset="0"/>
              </a:rPr>
              <a:t> воспитывать </a:t>
            </a:r>
            <a:r>
              <a:rPr lang="ru-RU" sz="8000" dirty="0">
                <a:latin typeface="Times New Roman" pitchFamily="18" charset="0"/>
                <a:ea typeface="Times New Roman"/>
                <a:cs typeface="Times New Roman" pitchFamily="18" charset="0"/>
              </a:rPr>
              <a:t>чувство коллективизма и взаимопомощи, умение работать в </a:t>
            </a:r>
            <a:r>
              <a:rPr lang="ru-RU" sz="8000" dirty="0" smtClean="0">
                <a:latin typeface="Times New Roman" pitchFamily="18" charset="0"/>
                <a:ea typeface="Times New Roman"/>
                <a:cs typeface="Times New Roman" pitchFamily="18" charset="0"/>
              </a:rPr>
              <a:t>группе; вырабатывать </a:t>
            </a:r>
            <a:r>
              <a:rPr lang="ru-RU" sz="8000" dirty="0">
                <a:latin typeface="Times New Roman" pitchFamily="18" charset="0"/>
                <a:ea typeface="Times New Roman"/>
                <a:cs typeface="Times New Roman" pitchFamily="18" charset="0"/>
              </a:rPr>
              <a:t>ответственное отношение к учебному труду. </a:t>
            </a:r>
            <a:endParaRPr lang="ru-RU" sz="8000" dirty="0">
              <a:latin typeface="Times New Roman" pitchFamily="18" charset="0"/>
              <a:ea typeface="Calibri"/>
              <a:cs typeface="Times New Roman" pitchFamily="18" charset="0"/>
            </a:endParaRPr>
          </a:p>
          <a:p>
            <a:pPr>
              <a:lnSpc>
                <a:spcPct val="115000"/>
              </a:lnSpc>
              <a:spcAft>
                <a:spcPts val="0"/>
              </a:spcAft>
            </a:pPr>
            <a:r>
              <a:rPr lang="ru-RU" sz="8000" dirty="0">
                <a:latin typeface="Times New Roman" pitchFamily="18" charset="0"/>
                <a:ea typeface="Times New Roman"/>
                <a:cs typeface="Times New Roman" pitchFamily="18" charset="0"/>
              </a:rPr>
              <a:t> </a:t>
            </a:r>
            <a:endParaRPr lang="ru-RU" sz="8000" dirty="0">
              <a:latin typeface="Times New Roman" pitchFamily="18" charset="0"/>
              <a:ea typeface="Calibri"/>
              <a:cs typeface="Times New Roman" pitchFamily="18" charset="0"/>
            </a:endParaRPr>
          </a:p>
          <a:p>
            <a:endParaRPr lang="en-US" dirty="0" smtClean="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TS010286748">
  <a:themeElements>
    <a:clrScheme name="Green Template-Template">
      <a:dk1>
        <a:srgbClr val="000000"/>
      </a:dk1>
      <a:lt1>
        <a:srgbClr val="FFFFFF"/>
      </a:lt1>
      <a:dk2>
        <a:srgbClr val="1F7335"/>
      </a:dk2>
      <a:lt2>
        <a:srgbClr val="C4FF89"/>
      </a:lt2>
      <a:accent1>
        <a:srgbClr val="FFC000"/>
      </a:accent1>
      <a:accent2>
        <a:srgbClr val="3497AE"/>
      </a:accent2>
      <a:accent3>
        <a:srgbClr val="DF8045"/>
      </a:accent3>
      <a:accent4>
        <a:srgbClr val="7DCC2E"/>
      </a:accent4>
      <a:accent5>
        <a:srgbClr val="FF9929"/>
      </a:accent5>
      <a:accent6>
        <a:srgbClr val="7D3DA1"/>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E1E1E1"/>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651DED46-D66D-454A-B8B2-8EE17CF4DC1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TS010286748</Template>
  <TotalTime>757</TotalTime>
  <Words>1178</Words>
  <Application>Microsoft Office PowerPoint</Application>
  <PresentationFormat>Экран (4:3)</PresentationFormat>
  <Paragraphs>103</Paragraphs>
  <Slides>23</Slides>
  <Notes>8</Notes>
  <HiddenSlides>0</HiddenSlides>
  <MMClips>0</MMClips>
  <ScaleCrop>false</ScaleCrop>
  <HeadingPairs>
    <vt:vector size="4" baseType="variant">
      <vt:variant>
        <vt:lpstr>Тема</vt:lpstr>
      </vt:variant>
      <vt:variant>
        <vt:i4>2</vt:i4>
      </vt:variant>
      <vt:variant>
        <vt:lpstr>Заголовки слайдов</vt:lpstr>
      </vt:variant>
      <vt:variant>
        <vt:i4>23</vt:i4>
      </vt:variant>
    </vt:vector>
  </HeadingPairs>
  <TitlesOfParts>
    <vt:vector size="25" baseType="lpstr">
      <vt:lpstr>TS010286748</vt:lpstr>
      <vt:lpstr>White with Courier font for code slides</vt:lpstr>
      <vt:lpstr>Формирование регулятивных  универсальных учебных действий на уроках физики</vt:lpstr>
      <vt:lpstr>Регулятивные  универсальные учебные  действия</vt:lpstr>
      <vt:lpstr>Презентация PowerPoint</vt:lpstr>
      <vt:lpstr>Схема универсальных учебных действий</vt:lpstr>
      <vt:lpstr>Типовые задания, нацеленные на регулятивные универсальные учебные действия</vt:lpstr>
      <vt:lpstr>Проблему нельзя решить на том же уровне мышления, на котором она возникла.                             А. Эйнштейн</vt:lpstr>
      <vt:lpstr>Рефлексия </vt:lpstr>
      <vt:lpstr>Кто не знает, куда направляется,   очень удивится, что попал не туда.    М.Твен</vt:lpstr>
      <vt:lpstr>«Определение объема твердого тела»</vt:lpstr>
      <vt:lpstr>Презентация PowerPoint</vt:lpstr>
      <vt:lpstr>Презентация PowerPoint</vt:lpstr>
      <vt:lpstr>Актуализация опорных знаний по физике :  Фронтальная работа – устное повторение пройденного материала через эксперимент: погружение картофеля в два сосуда – с соленой и пресной водой. Учащиеся делают вывод о том, как взаимодействуют тела с разной плотностью; повторяют теоретический материал по теме «Плотность». Учитель подводит учащихся к новой теме </vt:lpstr>
      <vt:lpstr>Актуализация опорных знаний по математике: Фронтальная работа – устное повторение пройденного материала: понятие прямоугольного параллелепипеда, его граней, ребер, формула нахождения объема фигуры, единиц измерений объема. Блиц-игра «Верю - не верю»</vt:lpstr>
      <vt:lpstr>Практическая работа по математике</vt:lpstr>
      <vt:lpstr>Постановка проблемы</vt:lpstr>
      <vt:lpstr>Физкультминутка</vt:lpstr>
      <vt:lpstr>Мозговой штурм</vt:lpstr>
      <vt:lpstr>Представление алгоритма лабораторной работы  http://school-collection.edu.ru</vt:lpstr>
      <vt:lpstr>Выполнение лабораторной работы по алгоритму</vt:lpstr>
      <vt:lpstr>Самоконтроль: Учитель демонстрирует на слайде обучающимся правильные ответы, полученные в ходе  лабораторной работы, и предлагает детям оценить свои работы по пятибалльной шкале.</vt:lpstr>
      <vt:lpstr>Итоги урока </vt:lpstr>
      <vt:lpstr>Рефлексия урока</vt:lpstr>
      <vt:lpstr>Благодарим за внимание!</vt:lpstr>
    </vt:vector>
  </TitlesOfParts>
  <Company>Reanimator Extreme Edition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Формирование регулятивных учебных действий на уроках химии</dc:title>
  <dc:subject/>
  <dc:creator>User</dc:creator>
  <cp:keywords/>
  <dc:description/>
  <cp:lastModifiedBy>Руслан</cp:lastModifiedBy>
  <cp:revision>67</cp:revision>
  <dcterms:created xsi:type="dcterms:W3CDTF">2011-04-25T17:26:03Z</dcterms:created>
  <dcterms:modified xsi:type="dcterms:W3CDTF">2013-01-31T19:04:35Z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TC102867489990</vt:lpwstr>
  </property>
</Properties>
</file>