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8"/>
  </p:notesMasterIdLst>
  <p:sldIdLst>
    <p:sldId id="342" r:id="rId2"/>
    <p:sldId id="356" r:id="rId3"/>
    <p:sldId id="358" r:id="rId4"/>
    <p:sldId id="360" r:id="rId5"/>
    <p:sldId id="359" r:id="rId6"/>
    <p:sldId id="3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FF"/>
    <a:srgbClr val="FFFF66"/>
    <a:srgbClr val="006600"/>
    <a:srgbClr val="F5FE86"/>
    <a:srgbClr val="FF99FF"/>
    <a:srgbClr val="C4E59F"/>
    <a:srgbClr val="0066FF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5" autoAdjust="0"/>
    <p:restoredTop sz="94681" autoAdjust="0"/>
  </p:normalViewPr>
  <p:slideViewPr>
    <p:cSldViewPr>
      <p:cViewPr>
        <p:scale>
          <a:sx n="50" d="100"/>
          <a:sy n="50" d="100"/>
        </p:scale>
        <p:origin x="-1722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38C11-3EDF-403E-817B-EEE3AAA6AD33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F8447-0C71-4F32-9D0B-0FF32F453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763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F0E4-2C38-4169-BD79-E6B58523B8F5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DC2E-79B1-491E-9839-83F36F5C2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F0E4-2C38-4169-BD79-E6B58523B8F5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DC2E-79B1-491E-9839-83F36F5C2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F0E4-2C38-4169-BD79-E6B58523B8F5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DC2E-79B1-491E-9839-83F36F5C2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F0E4-2C38-4169-BD79-E6B58523B8F5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DC2E-79B1-491E-9839-83F36F5C2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F0E4-2C38-4169-BD79-E6B58523B8F5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DC2E-79B1-491E-9839-83F36F5C2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F0E4-2C38-4169-BD79-E6B58523B8F5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DC2E-79B1-491E-9839-83F36F5C2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F0E4-2C38-4169-BD79-E6B58523B8F5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DC2E-79B1-491E-9839-83F36F5C2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F0E4-2C38-4169-BD79-E6B58523B8F5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DC2E-79B1-491E-9839-83F36F5C2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F0E4-2C38-4169-BD79-E6B58523B8F5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DC2E-79B1-491E-9839-83F36F5C2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F0E4-2C38-4169-BD79-E6B58523B8F5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DC2E-79B1-491E-9839-83F36F5C2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F0E4-2C38-4169-BD79-E6B58523B8F5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DC2E-79B1-491E-9839-83F36F5C2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8F0E4-2C38-4169-BD79-E6B58523B8F5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BDC2E-79B1-491E-9839-83F36F5C2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1" name="Picture 3" descr="C:\Users\Администратор\Pictures\Преломление света\28. Лупа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7406" y="4143380"/>
            <a:ext cx="3316594" cy="271462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Линзы. Оптическая сила линзы.</a:t>
            </a:r>
            <a:endParaRPr lang="ru-RU" sz="5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8130" name="Picture 2" descr="C:\Users\Администратор\Pictures\Преломление света\27. Линз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14488"/>
            <a:ext cx="5929322" cy="4643470"/>
          </a:xfrm>
          <a:prstGeom prst="rect">
            <a:avLst/>
          </a:prstGeom>
          <a:noFill/>
        </p:spPr>
      </p:pic>
      <p:pic>
        <p:nvPicPr>
          <p:cNvPr id="43009" name="Picture 1" descr="C:\Users\Администратор\Pictures\Оптические приборы\54. Микроскоп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1785926"/>
            <a:ext cx="1571604" cy="2341690"/>
          </a:xfrm>
          <a:prstGeom prst="rect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</p:pic>
      <p:pic>
        <p:nvPicPr>
          <p:cNvPr id="43010" name="Picture 2" descr="C:\Users\Администратор\Pictures\Оптические приборы\39. Бинокль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4987249"/>
            <a:ext cx="1857388" cy="1870751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</p:pic>
      <p:pic>
        <p:nvPicPr>
          <p:cNvPr id="43012" name="Picture 4" descr="C:\Users\Администратор\Pictures\Оптические приборы\61. Телескопы рефракторы.png"/>
          <p:cNvPicPr>
            <a:picLocks noChangeAspect="1" noChangeArrowheads="1"/>
          </p:cNvPicPr>
          <p:nvPr/>
        </p:nvPicPr>
        <p:blipFill>
          <a:blip r:embed="rId6" cstate="print"/>
          <a:srcRect l="28500" t="23262" r="54500"/>
          <a:stretch>
            <a:fillRect/>
          </a:stretch>
        </p:blipFill>
        <p:spPr bwMode="auto">
          <a:xfrm>
            <a:off x="7468320" y="1785926"/>
            <a:ext cx="1675680" cy="235743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28670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Линза, у которой края намного тоньше, чем середина, является </a:t>
            </a:r>
            <a:r>
              <a:rPr lang="ru-RU" sz="2800" b="1" i="1" dirty="0" smtClean="0">
                <a:solidFill>
                  <a:srgbClr val="C00000"/>
                </a:solidFill>
              </a:rPr>
              <a:t>выпуклой </a:t>
            </a:r>
          </a:p>
          <a:p>
            <a:endParaRPr lang="ru-RU" sz="2800" b="1" i="1" dirty="0" smtClean="0"/>
          </a:p>
          <a:p>
            <a:endParaRPr lang="ru-RU" sz="2800" b="1" i="1" dirty="0" smtClean="0"/>
          </a:p>
          <a:p>
            <a:endParaRPr lang="ru-RU" sz="2800" b="1" i="1" dirty="0" smtClean="0"/>
          </a:p>
          <a:p>
            <a:endParaRPr lang="ru-RU" sz="2800" b="1" i="1" dirty="0" smtClean="0"/>
          </a:p>
          <a:p>
            <a:endParaRPr lang="ru-RU" sz="2800" dirty="0" smtClean="0"/>
          </a:p>
          <a:p>
            <a:r>
              <a:rPr lang="ru-RU" sz="2800" dirty="0" smtClean="0">
                <a:solidFill>
                  <a:srgbClr val="0000FF"/>
                </a:solidFill>
              </a:rPr>
              <a:t>Линза, у которой края толще, чем середина, является</a:t>
            </a:r>
            <a:r>
              <a:rPr lang="ru-RU" sz="2800" b="1" i="1" dirty="0" smtClean="0">
                <a:solidFill>
                  <a:srgbClr val="0000FF"/>
                </a:solidFill>
              </a:rPr>
              <a:t> вогнутой </a:t>
            </a:r>
            <a:r>
              <a:rPr lang="ru-RU" sz="2800" b="1" i="1" dirty="0" smtClean="0">
                <a:solidFill>
                  <a:srgbClr val="C00000"/>
                </a:solidFill>
              </a:rPr>
              <a:t>.</a:t>
            </a:r>
          </a:p>
          <a:p>
            <a:r>
              <a:rPr lang="ru-RU" sz="2800" b="1" i="1" dirty="0" smtClean="0"/>
              <a:t>(рис. 144, б).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Линза</a:t>
            </a:r>
            <a:r>
              <a:rPr lang="ru-RU" sz="2800" b="1" dirty="0" smtClean="0">
                <a:solidFill>
                  <a:srgbClr val="00B0F0"/>
                </a:solidFill>
              </a:rPr>
              <a:t>- прозрачное тело, ограниченное двумя сферическими поверхностями.</a:t>
            </a:r>
            <a:endParaRPr lang="ru-RU" sz="2800" b="1" dirty="0">
              <a:solidFill>
                <a:srgbClr val="00B0F0"/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6072198" y="2143116"/>
            <a:ext cx="2382" cy="1215240"/>
            <a:chOff x="5214148" y="2357430"/>
            <a:chExt cx="2382" cy="1215240"/>
          </a:xfrm>
        </p:grpSpPr>
        <p:cxnSp>
          <p:nvCxnSpPr>
            <p:cNvPr id="12" name="Прямая со стрелкой 11"/>
            <p:cNvCxnSpPr/>
            <p:nvPr/>
          </p:nvCxnSpPr>
          <p:spPr>
            <a:xfrm rot="5400000">
              <a:off x="4714876" y="3071810"/>
              <a:ext cx="1000132" cy="1588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rot="16200000" flipV="1">
              <a:off x="4715670" y="2856702"/>
              <a:ext cx="1000132" cy="1588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32771" name="Picture 3" descr="C:\Users\Администратор\Pictures\Преломление света\48.jpg"/>
          <p:cNvPicPr>
            <a:picLocks noChangeAspect="1" noChangeArrowheads="1"/>
          </p:cNvPicPr>
          <p:nvPr/>
        </p:nvPicPr>
        <p:blipFill>
          <a:blip r:embed="rId2" cstate="print"/>
          <a:srcRect l="57346"/>
          <a:stretch>
            <a:fillRect/>
          </a:stretch>
        </p:blipFill>
        <p:spPr bwMode="auto">
          <a:xfrm>
            <a:off x="0" y="4819650"/>
            <a:ext cx="4729118" cy="2038350"/>
          </a:xfrm>
          <a:prstGeom prst="rect">
            <a:avLst/>
          </a:prstGeom>
          <a:noFill/>
        </p:spPr>
      </p:pic>
      <p:pic>
        <p:nvPicPr>
          <p:cNvPr id="32772" name="Picture 4" descr="C:\Users\Администратор\Pictures\Преломление света\48.jpg"/>
          <p:cNvPicPr>
            <a:picLocks noChangeAspect="1" noChangeArrowheads="1"/>
          </p:cNvPicPr>
          <p:nvPr/>
        </p:nvPicPr>
        <p:blipFill>
          <a:blip r:embed="rId2" cstate="print"/>
          <a:srcRect r="60954"/>
          <a:stretch>
            <a:fillRect/>
          </a:stretch>
        </p:blipFill>
        <p:spPr bwMode="auto">
          <a:xfrm>
            <a:off x="285720" y="2000240"/>
            <a:ext cx="4643470" cy="1967574"/>
          </a:xfrm>
          <a:prstGeom prst="rect">
            <a:avLst/>
          </a:prstGeom>
          <a:noFill/>
        </p:spPr>
      </p:pic>
      <p:grpSp>
        <p:nvGrpSpPr>
          <p:cNvPr id="30" name="Группа 29"/>
          <p:cNvGrpSpPr/>
          <p:nvPr/>
        </p:nvGrpSpPr>
        <p:grpSpPr>
          <a:xfrm>
            <a:off x="5786446" y="4429132"/>
            <a:ext cx="357190" cy="2143116"/>
            <a:chOff x="5786446" y="4714884"/>
            <a:chExt cx="357190" cy="2143116"/>
          </a:xfrm>
        </p:grpSpPr>
        <p:grpSp>
          <p:nvGrpSpPr>
            <p:cNvPr id="25" name="Группа 24"/>
            <p:cNvGrpSpPr/>
            <p:nvPr/>
          </p:nvGrpSpPr>
          <p:grpSpPr>
            <a:xfrm>
              <a:off x="5786446" y="4714884"/>
              <a:ext cx="357190" cy="1785950"/>
              <a:chOff x="5786446" y="4714884"/>
              <a:chExt cx="357190" cy="1785950"/>
            </a:xfrm>
          </p:grpSpPr>
          <p:cxnSp>
            <p:nvCxnSpPr>
              <p:cNvPr id="20" name="Прямая соединительная линия 19"/>
              <p:cNvCxnSpPr/>
              <p:nvPr/>
            </p:nvCxnSpPr>
            <p:spPr>
              <a:xfrm rot="5400000">
                <a:off x="5214942" y="5715016"/>
                <a:ext cx="1571636" cy="0"/>
              </a:xfrm>
              <a:prstGeom prst="line">
                <a:avLst/>
              </a:prstGeom>
              <a:ln w="762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 rot="16200000" flipH="1">
                <a:off x="5786446" y="4714884"/>
                <a:ext cx="214314" cy="214314"/>
              </a:xfrm>
              <a:prstGeom prst="line">
                <a:avLst/>
              </a:prstGeom>
              <a:ln w="762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rot="5400000" flipH="1" flipV="1">
                <a:off x="5965041" y="4750603"/>
                <a:ext cx="214314" cy="142876"/>
              </a:xfrm>
              <a:prstGeom prst="line">
                <a:avLst/>
              </a:prstGeom>
              <a:ln w="762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Группа 25"/>
            <p:cNvGrpSpPr/>
            <p:nvPr/>
          </p:nvGrpSpPr>
          <p:grpSpPr>
            <a:xfrm flipV="1">
              <a:off x="5786446" y="5072050"/>
              <a:ext cx="357190" cy="1785950"/>
              <a:chOff x="5786446" y="4714884"/>
              <a:chExt cx="357190" cy="1785950"/>
            </a:xfrm>
          </p:grpSpPr>
          <p:cxnSp>
            <p:nvCxnSpPr>
              <p:cNvPr id="27" name="Прямая соединительная линия 26"/>
              <p:cNvCxnSpPr/>
              <p:nvPr/>
            </p:nvCxnSpPr>
            <p:spPr>
              <a:xfrm rot="5400000">
                <a:off x="5214942" y="5715016"/>
                <a:ext cx="1571636" cy="0"/>
              </a:xfrm>
              <a:prstGeom prst="line">
                <a:avLst/>
              </a:prstGeom>
              <a:ln w="762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rot="16200000" flipH="1">
                <a:off x="5786446" y="4714884"/>
                <a:ext cx="214314" cy="214314"/>
              </a:xfrm>
              <a:prstGeom prst="line">
                <a:avLst/>
              </a:prstGeom>
              <a:ln w="762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 rot="5400000" flipH="1" flipV="1">
                <a:off x="5965041" y="4750603"/>
                <a:ext cx="214314" cy="142876"/>
              </a:xfrm>
              <a:prstGeom prst="line">
                <a:avLst/>
              </a:prstGeom>
              <a:ln w="762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1" name="TextBox 30"/>
          <p:cNvSpPr txBox="1"/>
          <p:nvPr/>
        </p:nvSpPr>
        <p:spPr>
          <a:xfrm>
            <a:off x="6643702" y="2000240"/>
            <a:ext cx="2500298" cy="1815882"/>
          </a:xfrm>
          <a:prstGeom prst="rect">
            <a:avLst/>
          </a:prstGeom>
          <a:solidFill>
            <a:srgbClr val="F5FE86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Все  выпуклые линзы являются собирающими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6286512" y="4857760"/>
            <a:ext cx="2857488" cy="1384995"/>
          </a:xfrm>
          <a:prstGeom prst="rect">
            <a:avLst/>
          </a:prstGeom>
          <a:solidFill>
            <a:srgbClr val="F5FE86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00FF"/>
                </a:solidFill>
              </a:rPr>
              <a:t>Все  вогнутые линзы являются рассеивающими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358282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Направив на выпуклую линзу пучок лучей, параллельных оптической оси линзы, после преломления в линзе эти лучи пересекают оптическую ось в одной точке. Эта точка называется</a:t>
            </a:r>
            <a:r>
              <a:rPr lang="ru-RU" sz="2800" b="1" i="1" dirty="0" smtClean="0">
                <a:solidFill>
                  <a:srgbClr val="C00000"/>
                </a:solidFill>
              </a:rPr>
              <a:t> фокусом линзы.</a:t>
            </a:r>
            <a:endParaRPr lang="ru-RU" sz="2800" dirty="0" smtClean="0">
              <a:solidFill>
                <a:srgbClr val="C00000"/>
              </a:solidFill>
            </a:endParaRP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 </a:t>
            </a:r>
            <a:endParaRPr lang="ru-RU" sz="2800" b="1" i="1" dirty="0" smtClean="0"/>
          </a:p>
          <a:p>
            <a:r>
              <a:rPr lang="ru-RU" sz="2800" b="1" i="1" dirty="0" smtClean="0"/>
              <a:t> </a:t>
            </a:r>
          </a:p>
          <a:p>
            <a:r>
              <a:rPr lang="ru-RU" sz="2800" b="1" i="1" dirty="0" smtClean="0">
                <a:solidFill>
                  <a:srgbClr val="FFFF00"/>
                </a:solidFill>
              </a:rPr>
              <a:t>У каждой линзы два фокуса — по одному с каждой стороны линзы.</a:t>
            </a:r>
          </a:p>
        </p:txBody>
      </p:sp>
      <p:pic>
        <p:nvPicPr>
          <p:cNvPr id="32770" name="Picture 2" descr="C:\Users\Администратор\Pictures\Преломление света\50.jpg"/>
          <p:cNvPicPr>
            <a:picLocks noChangeAspect="1" noChangeArrowheads="1"/>
          </p:cNvPicPr>
          <p:nvPr/>
        </p:nvPicPr>
        <p:blipFill>
          <a:blip r:embed="rId2" cstate="print"/>
          <a:srcRect l="56222" b="15277"/>
          <a:stretch>
            <a:fillRect/>
          </a:stretch>
        </p:blipFill>
        <p:spPr bwMode="auto">
          <a:xfrm>
            <a:off x="5000628" y="2357430"/>
            <a:ext cx="3921142" cy="3071834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</p:pic>
      <p:pic>
        <p:nvPicPr>
          <p:cNvPr id="32771" name="Picture 3" descr="C:\Users\Администратор\Pictures\Преломление света\50.jpg"/>
          <p:cNvPicPr>
            <a:picLocks noChangeAspect="1" noChangeArrowheads="1"/>
          </p:cNvPicPr>
          <p:nvPr/>
        </p:nvPicPr>
        <p:blipFill>
          <a:blip r:embed="rId2" cstate="print"/>
          <a:srcRect l="2814" r="51087" b="29166"/>
          <a:stretch>
            <a:fillRect/>
          </a:stretch>
        </p:blipFill>
        <p:spPr bwMode="auto">
          <a:xfrm>
            <a:off x="285720" y="2500306"/>
            <a:ext cx="4500562" cy="2799283"/>
          </a:xfrm>
          <a:prstGeom prst="rect">
            <a:avLst/>
          </a:prstGeom>
          <a:noFill/>
          <a:ln w="76200">
            <a:solidFill>
              <a:schemeClr val="tx2">
                <a:lumMod val="60000"/>
                <a:lumOff val="40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0" y="5429264"/>
            <a:ext cx="8929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F-</a:t>
            </a:r>
            <a:r>
              <a:rPr lang="ru-RU" sz="2800" b="1" dirty="0" smtClean="0">
                <a:solidFill>
                  <a:srgbClr val="FFFF00"/>
                </a:solidFill>
              </a:rPr>
              <a:t> действительный  фокус                 </a:t>
            </a:r>
            <a:r>
              <a:rPr lang="en-US" sz="2800" b="1" dirty="0" smtClean="0">
                <a:solidFill>
                  <a:srgbClr val="FFFF00"/>
                </a:solidFill>
              </a:rPr>
              <a:t>F-</a:t>
            </a:r>
            <a:r>
              <a:rPr lang="ru-RU" sz="2800" b="1" dirty="0" smtClean="0">
                <a:solidFill>
                  <a:srgbClr val="FFFF00"/>
                </a:solidFill>
              </a:rPr>
              <a:t>мнимый фокус</a:t>
            </a:r>
            <a:endParaRPr lang="ru-RU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29124" y="357166"/>
            <a:ext cx="8286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F-</a:t>
            </a:r>
            <a:r>
              <a:rPr lang="ru-RU" sz="4000" b="1" dirty="0" smtClean="0">
                <a:solidFill>
                  <a:srgbClr val="FF0000"/>
                </a:solidFill>
              </a:rPr>
              <a:t> действительный 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 фокус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5" name="Picture 3" descr="C:\Users\Администратор\Pictures\Преломление света\50.jpg"/>
          <p:cNvPicPr>
            <a:picLocks noChangeAspect="1" noChangeArrowheads="1"/>
          </p:cNvPicPr>
          <p:nvPr/>
        </p:nvPicPr>
        <p:blipFill>
          <a:blip r:embed="rId2" cstate="print"/>
          <a:srcRect l="2814" r="51087" b="29166"/>
          <a:stretch>
            <a:fillRect/>
          </a:stretch>
        </p:blipFill>
        <p:spPr bwMode="auto">
          <a:xfrm>
            <a:off x="4176926" y="2500306"/>
            <a:ext cx="4967074" cy="3089447"/>
          </a:xfrm>
          <a:prstGeom prst="rect">
            <a:avLst/>
          </a:prstGeom>
          <a:noFill/>
          <a:ln w="76200">
            <a:solidFill>
              <a:schemeClr val="tx2">
                <a:lumMod val="60000"/>
                <a:lumOff val="40000"/>
              </a:schemeClr>
            </a:solidFill>
          </a:ln>
        </p:spPr>
      </p:pic>
      <p:grpSp>
        <p:nvGrpSpPr>
          <p:cNvPr id="23" name="Группа 22"/>
          <p:cNvGrpSpPr/>
          <p:nvPr/>
        </p:nvGrpSpPr>
        <p:grpSpPr>
          <a:xfrm>
            <a:off x="0" y="0"/>
            <a:ext cx="4143372" cy="4143404"/>
            <a:chOff x="0" y="571480"/>
            <a:chExt cx="4214810" cy="4215636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1713385" y="571480"/>
              <a:ext cx="30479" cy="4215636"/>
              <a:chOff x="5214148" y="2357430"/>
              <a:chExt cx="1588" cy="1215240"/>
            </a:xfrm>
          </p:grpSpPr>
          <p:cxnSp>
            <p:nvCxnSpPr>
              <p:cNvPr id="7" name="Прямая со стрелкой 6"/>
              <p:cNvCxnSpPr/>
              <p:nvPr/>
            </p:nvCxnSpPr>
            <p:spPr>
              <a:xfrm rot="5400000">
                <a:off x="4714876" y="3071810"/>
                <a:ext cx="1000132" cy="1588"/>
              </a:xfrm>
              <a:prstGeom prst="straightConnector1">
                <a:avLst/>
              </a:prstGeom>
              <a:ln w="76200"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 стрелкой 7"/>
              <p:cNvCxnSpPr/>
              <p:nvPr/>
            </p:nvCxnSpPr>
            <p:spPr>
              <a:xfrm rot="5400000" flipH="1" flipV="1">
                <a:off x="4617336" y="2954242"/>
                <a:ext cx="1194418" cy="794"/>
              </a:xfrm>
              <a:prstGeom prst="straightConnector1">
                <a:avLst/>
              </a:prstGeom>
              <a:ln w="76200"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2643182"/>
              <a:ext cx="3786182" cy="0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0" y="1285860"/>
              <a:ext cx="1714480" cy="158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rot="16200000" flipH="1">
              <a:off x="1714480" y="1428736"/>
              <a:ext cx="2571768" cy="2428892"/>
            </a:xfrm>
            <a:prstGeom prst="straightConnector1">
              <a:avLst/>
            </a:prstGeom>
            <a:ln w="762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0" y="4143380"/>
              <a:ext cx="1714480" cy="158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 rot="5400000" flipH="1" flipV="1">
              <a:off x="1607323" y="1535893"/>
              <a:ext cx="2643206" cy="2571768"/>
            </a:xfrm>
            <a:prstGeom prst="straightConnector1">
              <a:avLst/>
            </a:prstGeom>
            <a:ln w="762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Прямоугольник 21"/>
            <p:cNvSpPr/>
            <p:nvPr/>
          </p:nvSpPr>
          <p:spPr>
            <a:xfrm>
              <a:off x="1000100" y="2714620"/>
              <a:ext cx="3134191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b="1" dirty="0" smtClean="0"/>
                <a:t>О            </a:t>
              </a:r>
              <a:r>
                <a:rPr lang="en-US" sz="4400" b="1" dirty="0" smtClean="0"/>
                <a:t>F</a:t>
              </a:r>
              <a:r>
                <a:rPr lang="ru-RU" sz="4400" b="1" dirty="0" smtClean="0"/>
                <a:t>      </a:t>
              </a:r>
              <a:endParaRPr lang="ru-RU" sz="4400" dirty="0"/>
            </a:p>
          </p:txBody>
        </p:sp>
      </p:grpSp>
      <p:sp>
        <p:nvSpPr>
          <p:cNvPr id="24" name="Прямоугольник 23"/>
          <p:cNvSpPr/>
          <p:nvPr/>
        </p:nvSpPr>
        <p:spPr>
          <a:xfrm>
            <a:off x="4500562" y="1857364"/>
            <a:ext cx="43278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FFFF00"/>
                </a:solidFill>
              </a:rPr>
              <a:t>О – оптический центр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1643050"/>
            <a:ext cx="4143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Главная оптическая ось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3600" b="1" i="1" dirty="0" smtClean="0">
                <a:solidFill>
                  <a:srgbClr val="0070C0"/>
                </a:solidFill>
              </a:rPr>
              <a:t>F </a:t>
            </a:r>
            <a:r>
              <a:rPr lang="ru-RU" sz="3600" b="1" i="1" dirty="0" smtClean="0">
                <a:solidFill>
                  <a:srgbClr val="0070C0"/>
                </a:solidFill>
              </a:rPr>
              <a:t>- р</a:t>
            </a:r>
            <a:r>
              <a:rPr lang="ru-RU" sz="3600" b="1" dirty="0" smtClean="0">
                <a:solidFill>
                  <a:srgbClr val="0070C0"/>
                </a:solidFill>
              </a:rPr>
              <a:t>асстояние от линзы до ее фокуса –</a:t>
            </a:r>
          </a:p>
          <a:p>
            <a:pPr>
              <a:buFontTx/>
              <a:buChar char="-"/>
            </a:pPr>
            <a:r>
              <a:rPr lang="ru-RU" sz="3600" b="1" i="1" dirty="0" smtClean="0">
                <a:solidFill>
                  <a:srgbClr val="0070C0"/>
                </a:solidFill>
              </a:rPr>
              <a:t>фокусное расстояние линзы</a:t>
            </a:r>
          </a:p>
        </p:txBody>
      </p:sp>
      <p:pic>
        <p:nvPicPr>
          <p:cNvPr id="3" name="Picture 2" descr="C:\Users\Администратор\Pictures\Преломление света\50.jpg"/>
          <p:cNvPicPr>
            <a:picLocks noChangeAspect="1" noChangeArrowheads="1"/>
          </p:cNvPicPr>
          <p:nvPr/>
        </p:nvPicPr>
        <p:blipFill>
          <a:blip r:embed="rId2" cstate="print"/>
          <a:srcRect l="56222" b="15277"/>
          <a:stretch>
            <a:fillRect/>
          </a:stretch>
        </p:blipFill>
        <p:spPr bwMode="auto">
          <a:xfrm>
            <a:off x="4071934" y="2357430"/>
            <a:ext cx="4786346" cy="3749638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</p:pic>
      <p:cxnSp>
        <p:nvCxnSpPr>
          <p:cNvPr id="26" name="Прямая соединительная линия 25"/>
          <p:cNvCxnSpPr/>
          <p:nvPr/>
        </p:nvCxnSpPr>
        <p:spPr>
          <a:xfrm rot="10800000">
            <a:off x="785786" y="4143380"/>
            <a:ext cx="1000132" cy="785818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35" name="Группа 34"/>
          <p:cNvGrpSpPr/>
          <p:nvPr/>
        </p:nvGrpSpPr>
        <p:grpSpPr>
          <a:xfrm>
            <a:off x="0" y="2071678"/>
            <a:ext cx="3929058" cy="4143404"/>
            <a:chOff x="0" y="2071678"/>
            <a:chExt cx="3929058" cy="4143404"/>
          </a:xfrm>
        </p:grpSpPr>
        <p:grpSp>
          <p:nvGrpSpPr>
            <p:cNvPr id="29" name="Группа 28"/>
            <p:cNvGrpSpPr/>
            <p:nvPr/>
          </p:nvGrpSpPr>
          <p:grpSpPr>
            <a:xfrm>
              <a:off x="0" y="2071678"/>
              <a:ext cx="3929058" cy="4143404"/>
              <a:chOff x="0" y="2071678"/>
              <a:chExt cx="3929058" cy="4143404"/>
            </a:xfrm>
          </p:grpSpPr>
          <p:grpSp>
            <p:nvGrpSpPr>
              <p:cNvPr id="15" name="Группа 14"/>
              <p:cNvGrpSpPr/>
              <p:nvPr/>
            </p:nvGrpSpPr>
            <p:grpSpPr>
              <a:xfrm>
                <a:off x="0" y="2500306"/>
                <a:ext cx="3929058" cy="3286148"/>
                <a:chOff x="0" y="2500306"/>
                <a:chExt cx="3929058" cy="3286148"/>
              </a:xfrm>
            </p:grpSpPr>
            <p:grpSp>
              <p:nvGrpSpPr>
                <p:cNvPr id="4" name="Группа 3"/>
                <p:cNvGrpSpPr/>
                <p:nvPr/>
              </p:nvGrpSpPr>
              <p:grpSpPr>
                <a:xfrm>
                  <a:off x="1500166" y="2500306"/>
                  <a:ext cx="357190" cy="3286148"/>
                  <a:chOff x="5786446" y="4714884"/>
                  <a:chExt cx="357190" cy="2143116"/>
                </a:xfrm>
              </p:grpSpPr>
              <p:grpSp>
                <p:nvGrpSpPr>
                  <p:cNvPr id="5" name="Группа 24"/>
                  <p:cNvGrpSpPr/>
                  <p:nvPr/>
                </p:nvGrpSpPr>
                <p:grpSpPr>
                  <a:xfrm>
                    <a:off x="5786446" y="4714884"/>
                    <a:ext cx="357190" cy="1785950"/>
                    <a:chOff x="5786446" y="4714884"/>
                    <a:chExt cx="357190" cy="1785950"/>
                  </a:xfrm>
                </p:grpSpPr>
                <p:cxnSp>
                  <p:nvCxnSpPr>
                    <p:cNvPr id="10" name="Прямая соединительная линия 9"/>
                    <p:cNvCxnSpPr/>
                    <p:nvPr/>
                  </p:nvCxnSpPr>
                  <p:spPr>
                    <a:xfrm rot="5400000">
                      <a:off x="5214942" y="5715016"/>
                      <a:ext cx="1571636" cy="0"/>
                    </a:xfrm>
                    <a:prstGeom prst="line">
                      <a:avLst/>
                    </a:prstGeom>
                    <a:ln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" name="Прямая соединительная линия 10"/>
                    <p:cNvCxnSpPr/>
                    <p:nvPr/>
                  </p:nvCxnSpPr>
                  <p:spPr>
                    <a:xfrm rot="16200000" flipH="1">
                      <a:off x="5786446" y="4714884"/>
                      <a:ext cx="214314" cy="214314"/>
                    </a:xfrm>
                    <a:prstGeom prst="line">
                      <a:avLst/>
                    </a:prstGeom>
                    <a:ln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" name="Прямая соединительная линия 11"/>
                    <p:cNvCxnSpPr/>
                    <p:nvPr/>
                  </p:nvCxnSpPr>
                  <p:spPr>
                    <a:xfrm rot="5400000" flipH="1" flipV="1">
                      <a:off x="5965041" y="4750603"/>
                      <a:ext cx="214314" cy="142876"/>
                    </a:xfrm>
                    <a:prstGeom prst="line">
                      <a:avLst/>
                    </a:prstGeom>
                    <a:ln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" name="Группа 25"/>
                  <p:cNvGrpSpPr/>
                  <p:nvPr/>
                </p:nvGrpSpPr>
                <p:grpSpPr>
                  <a:xfrm flipV="1">
                    <a:off x="5786446" y="5072050"/>
                    <a:ext cx="357190" cy="1785950"/>
                    <a:chOff x="5786446" y="4714884"/>
                    <a:chExt cx="357190" cy="1785950"/>
                  </a:xfrm>
                </p:grpSpPr>
                <p:cxnSp>
                  <p:nvCxnSpPr>
                    <p:cNvPr id="7" name="Прямая соединительная линия 6"/>
                    <p:cNvCxnSpPr/>
                    <p:nvPr/>
                  </p:nvCxnSpPr>
                  <p:spPr>
                    <a:xfrm rot="5400000">
                      <a:off x="5214942" y="5715016"/>
                      <a:ext cx="1571636" cy="0"/>
                    </a:xfrm>
                    <a:prstGeom prst="line">
                      <a:avLst/>
                    </a:prstGeom>
                    <a:ln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" name="Прямая соединительная линия 7"/>
                    <p:cNvCxnSpPr/>
                    <p:nvPr/>
                  </p:nvCxnSpPr>
                  <p:spPr>
                    <a:xfrm rot="16200000" flipH="1">
                      <a:off x="5786446" y="4714884"/>
                      <a:ext cx="214314" cy="214314"/>
                    </a:xfrm>
                    <a:prstGeom prst="line">
                      <a:avLst/>
                    </a:prstGeom>
                    <a:ln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" name="Прямая соединительная линия 8"/>
                    <p:cNvCxnSpPr/>
                    <p:nvPr/>
                  </p:nvCxnSpPr>
                  <p:spPr>
                    <a:xfrm rot="5400000" flipH="1" flipV="1">
                      <a:off x="5965041" y="4750603"/>
                      <a:ext cx="214314" cy="142876"/>
                    </a:xfrm>
                    <a:prstGeom prst="line">
                      <a:avLst/>
                    </a:prstGeom>
                    <a:ln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>
                  <a:off x="0" y="4143380"/>
                  <a:ext cx="3929058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" name="Прямая со стрелкой 16"/>
              <p:cNvCxnSpPr/>
              <p:nvPr/>
            </p:nvCxnSpPr>
            <p:spPr>
              <a:xfrm>
                <a:off x="0" y="3429000"/>
                <a:ext cx="1714480" cy="1588"/>
              </a:xfrm>
              <a:prstGeom prst="straightConnector1">
                <a:avLst/>
              </a:prstGeom>
              <a:ln w="76200"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 стрелкой 18"/>
              <p:cNvCxnSpPr/>
              <p:nvPr/>
            </p:nvCxnSpPr>
            <p:spPr>
              <a:xfrm flipV="1">
                <a:off x="1785918" y="2071678"/>
                <a:ext cx="2000264" cy="1357322"/>
              </a:xfrm>
              <a:prstGeom prst="straightConnector1">
                <a:avLst/>
              </a:prstGeom>
              <a:ln w="76200">
                <a:tailEnd type="arrow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 стрелкой 19"/>
              <p:cNvCxnSpPr/>
              <p:nvPr/>
            </p:nvCxnSpPr>
            <p:spPr>
              <a:xfrm>
                <a:off x="0" y="4857760"/>
                <a:ext cx="1714480" cy="1588"/>
              </a:xfrm>
              <a:prstGeom prst="straightConnector1">
                <a:avLst/>
              </a:prstGeom>
              <a:ln w="76200"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 стрелкой 20"/>
              <p:cNvCxnSpPr/>
              <p:nvPr/>
            </p:nvCxnSpPr>
            <p:spPr>
              <a:xfrm>
                <a:off x="1785918" y="4929198"/>
                <a:ext cx="2000264" cy="1285884"/>
              </a:xfrm>
              <a:prstGeom prst="straightConnector1">
                <a:avLst/>
              </a:prstGeom>
              <a:ln w="76200">
                <a:tailEnd type="arrow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rot="10800000" flipV="1">
                <a:off x="785786" y="3429000"/>
                <a:ext cx="1000132" cy="71438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Прямоугольник 31"/>
            <p:cNvSpPr/>
            <p:nvPr/>
          </p:nvSpPr>
          <p:spPr>
            <a:xfrm>
              <a:off x="500034" y="4071942"/>
              <a:ext cx="1851789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b="1" dirty="0" smtClean="0"/>
                <a:t>F</a:t>
              </a:r>
              <a:r>
                <a:rPr lang="ru-RU" sz="4400" b="1" dirty="0" smtClean="0"/>
                <a:t>        О</a:t>
              </a:r>
              <a:endParaRPr lang="ru-RU" sz="4400" dirty="0"/>
            </a:p>
          </p:txBody>
        </p:sp>
      </p:grpSp>
      <p:sp>
        <p:nvSpPr>
          <p:cNvPr id="36" name="Прямоугольник 35"/>
          <p:cNvSpPr/>
          <p:nvPr/>
        </p:nvSpPr>
        <p:spPr>
          <a:xfrm>
            <a:off x="0" y="6273225"/>
            <a:ext cx="3218125" cy="584775"/>
          </a:xfrm>
          <a:prstGeom prst="rect">
            <a:avLst/>
          </a:prstGeom>
          <a:solidFill>
            <a:srgbClr val="FFFF66"/>
          </a:solidFill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F-</a:t>
            </a:r>
            <a:r>
              <a:rPr lang="ru-RU" sz="3200" b="1" dirty="0" smtClean="0">
                <a:solidFill>
                  <a:srgbClr val="FF0000"/>
                </a:solidFill>
              </a:rPr>
              <a:t>мнимый фокус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0" y="3714752"/>
            <a:ext cx="4143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Главная оптическая ось</a:t>
            </a:r>
            <a:endParaRPr lang="ru-RU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Для построения изображения в тонкой линзе необходимо использовать ход любых двух из трех «удобных» лучей: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28670"/>
            <a:ext cx="9144000" cy="310854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C00000"/>
                </a:solidFill>
              </a:rPr>
              <a:t>луч, идущий через оптический центр, не преломляется.</a:t>
            </a:r>
          </a:p>
          <a:p>
            <a:pPr marL="514350" indent="-514350">
              <a:buAutoNum type="arabicPeriod"/>
            </a:pPr>
            <a:endParaRPr lang="ru-RU" sz="2800" dirty="0" smtClean="0">
              <a:solidFill>
                <a:srgbClr val="FFFF00"/>
              </a:solidFill>
            </a:endParaRP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C00000"/>
                </a:solidFill>
              </a:rPr>
              <a:t>Луч, идущий параллельно главной оптической оси, после преломления пойдет через фокус.</a:t>
            </a:r>
          </a:p>
          <a:p>
            <a:pPr marL="514350" indent="-514350">
              <a:buAutoNum type="arabicPeriod"/>
            </a:pPr>
            <a:endParaRPr lang="ru-RU" sz="2800" dirty="0" smtClean="0">
              <a:solidFill>
                <a:srgbClr val="FFFF00"/>
              </a:solidFill>
            </a:endParaRP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C00000"/>
                </a:solidFill>
              </a:rPr>
              <a:t>Луч, идущий через фокус, после преломления пойдет параллельно главной оптической оси.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4" name="Picture 2" descr="C:\Users\Администратор\Pictures\Преломление света\34. Построение изображения в линзе.jpg"/>
          <p:cNvPicPr>
            <a:picLocks noChangeAspect="1" noChangeArrowheads="1"/>
          </p:cNvPicPr>
          <p:nvPr/>
        </p:nvPicPr>
        <p:blipFill>
          <a:blip r:embed="rId2" cstate="print"/>
          <a:srcRect t="41421"/>
          <a:stretch>
            <a:fillRect/>
          </a:stretch>
        </p:blipFill>
        <p:spPr bwMode="auto">
          <a:xfrm>
            <a:off x="857224" y="4088933"/>
            <a:ext cx="5286412" cy="2769068"/>
          </a:xfrm>
          <a:prstGeom prst="rect">
            <a:avLst/>
          </a:prstGeom>
          <a:noFill/>
        </p:spPr>
      </p:pic>
      <p:cxnSp>
        <p:nvCxnSpPr>
          <p:cNvPr id="6" name="Прямая со стрелкой 5"/>
          <p:cNvCxnSpPr/>
          <p:nvPr/>
        </p:nvCxnSpPr>
        <p:spPr>
          <a:xfrm rot="10800000" flipV="1">
            <a:off x="714348" y="4500570"/>
            <a:ext cx="4286280" cy="2357430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>
            <a:off x="3643306" y="4500570"/>
            <a:ext cx="1285884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 flipV="1">
            <a:off x="857224" y="4500570"/>
            <a:ext cx="2714644" cy="235743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3214678" y="4929198"/>
            <a:ext cx="2143140" cy="1285884"/>
          </a:xfrm>
          <a:prstGeom prst="straightConnector1">
            <a:avLst/>
          </a:prstGeom>
          <a:ln w="762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0800000" flipV="1">
            <a:off x="0" y="6643710"/>
            <a:ext cx="3571868" cy="1"/>
          </a:xfrm>
          <a:prstGeom prst="straightConnector1">
            <a:avLst/>
          </a:prstGeom>
          <a:ln w="762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1158</TotalTime>
  <Words>202</Words>
  <Application>Microsoft Office PowerPoint</Application>
  <PresentationFormat>Экран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DNA7 X86</dc:creator>
  <cp:lastModifiedBy>Администратор</cp:lastModifiedBy>
  <cp:revision>116</cp:revision>
  <dcterms:created xsi:type="dcterms:W3CDTF">2011-04-11T11:20:10Z</dcterms:created>
  <dcterms:modified xsi:type="dcterms:W3CDTF">2015-11-27T14:41:06Z</dcterms:modified>
</cp:coreProperties>
</file>