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86" r:id="rId9"/>
    <p:sldId id="268" r:id="rId10"/>
    <p:sldId id="285" r:id="rId11"/>
    <p:sldId id="280" r:id="rId12"/>
    <p:sldId id="262" r:id="rId13"/>
    <p:sldId id="263" r:id="rId14"/>
    <p:sldId id="264" r:id="rId15"/>
    <p:sldId id="265" r:id="rId16"/>
    <p:sldId id="267" r:id="rId17"/>
    <p:sldId id="270" r:id="rId18"/>
    <p:sldId id="271" r:id="rId19"/>
    <p:sldId id="272" r:id="rId20"/>
    <p:sldId id="274" r:id="rId21"/>
    <p:sldId id="275" r:id="rId22"/>
    <p:sldId id="276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8/86/Sevmorput'.jpg/250px-Sevmorput'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1116013" y="1412875"/>
            <a:ext cx="7216775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026" name="Picture 2" descr="C:\Documents and Settings\Наталья\Рабочий стол\сч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1142984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itchFamily="34" charset="0"/>
              </a:rPr>
              <a:t>Северный      Ледовитый</a:t>
            </a:r>
          </a:p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itchFamily="34" charset="0"/>
              </a:rPr>
              <a:t>океан</a:t>
            </a:r>
            <a:endParaRPr lang="ru-RU" sz="5400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214678" y="285728"/>
            <a:ext cx="5715040" cy="657227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Гео́ргий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Я́ковлевич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Седо́в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/>
              <a:t>1877 —</a:t>
            </a:r>
            <a:r>
              <a:rPr lang="ru-RU" sz="2300" dirty="0" smtClean="0"/>
              <a:t>1914 — российский гидрограф, полярный исследователь, старший лейтенант. Организатор неудачной экспедиции к Северному полюсу, прошедшей примерно 200 километров из необходимых 2000 км.</a:t>
            </a:r>
          </a:p>
          <a:p>
            <a:r>
              <a:rPr lang="ru-RU" sz="2300" dirty="0" smtClean="0"/>
              <a:t>2 февраля 1914 года больной Седов вместе с матросами Г. И. </a:t>
            </a:r>
            <a:r>
              <a:rPr lang="ru-RU" sz="2300" dirty="0" err="1" smtClean="0"/>
              <a:t>Линником</a:t>
            </a:r>
            <a:r>
              <a:rPr lang="ru-RU" sz="2300" dirty="0" smtClean="0"/>
              <a:t> и А. И. Пустошным на трёх собачьих упряжках (имея всего 20 собак) вышли из бухты Тихой к полюсу. </a:t>
            </a:r>
          </a:p>
          <a:p>
            <a:r>
              <a:rPr lang="ru-RU" sz="2300" dirty="0" smtClean="0"/>
              <a:t>Через неделю он не смог идти и приказал привязать себя к нартам. 20 февраля 1914 года, Георгий Яковлевич скончался среди льдов возле острова Рудольфа. </a:t>
            </a:r>
          </a:p>
          <a:p>
            <a:endParaRPr lang="ru-RU" sz="2400" dirty="0"/>
          </a:p>
        </p:txBody>
      </p:sp>
      <p:pic>
        <p:nvPicPr>
          <p:cNvPr id="2050" name="Picture 2" descr="C:\Documents and Settings\Наталья\Рабочий стол\ав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714644" cy="3048019"/>
          </a:xfrm>
          <a:prstGeom prst="rect">
            <a:avLst/>
          </a:prstGeom>
          <a:noFill/>
        </p:spPr>
      </p:pic>
      <p:pic>
        <p:nvPicPr>
          <p:cNvPr id="2051" name="Picture 3" descr="C:\Documents and Settings\Наталья\Рабочий стол\м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2928958" cy="321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908050"/>
            <a:ext cx="3744912" cy="554513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</a:rPr>
            </a:br>
            <a:endParaRPr lang="ru-RU" sz="3600" b="1" smtClean="0">
              <a:latin typeface="Times New Roman" pitchFamily="18" charset="0"/>
            </a:endParaRPr>
          </a:p>
        </p:txBody>
      </p:sp>
      <p:sp>
        <p:nvSpPr>
          <p:cNvPr id="27651" name="Содержимое 4"/>
          <p:cNvSpPr>
            <a:spLocks noGrp="1"/>
          </p:cNvSpPr>
          <p:nvPr>
            <p:ph sz="quarter" idx="1"/>
          </p:nvPr>
        </p:nvSpPr>
        <p:spPr>
          <a:xfrm>
            <a:off x="214313" y="1000125"/>
            <a:ext cx="5214937" cy="5126038"/>
          </a:xfrm>
        </p:spPr>
        <p:txBody>
          <a:bodyPr>
            <a:normAutofit fontScale="92500"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Официальное открытие первой в мире дрейфующей станции СП-1 состоялось 6 июня 1937 в 20 км от Северного полюса. Экспедиция длилась 9 месяцев (274 дня), льдина прошла более 2000 км. Ледоколы «Таймыр» и «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Мурман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» сняли четвёрку зимовщиков 19 февраля 1938 за 70-й широтой, в нескольких десятках километров от берегов Гренландии</a:t>
            </a:r>
          </a:p>
          <a:p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Состав: руководитель станции И.Д. Папанин, метеоролог и геофизик Е.К. Фёдоров, радист Э.Т.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Кренкель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, гидробиолог и океанограф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П.П.Ширшов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 smtClean="0"/>
          </a:p>
        </p:txBody>
      </p:sp>
      <p:pic>
        <p:nvPicPr>
          <p:cNvPr id="27652" name="Picture 5" descr="C:\Documents and Settings\Наталья\Рабочий стол\р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85750"/>
            <a:ext cx="3151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C:\Documents and Settings\Наталья\Рабочий стол\ь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500313"/>
            <a:ext cx="3143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C:\Documents and Settings\Наталья\Рабочий стол\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643438"/>
            <a:ext cx="3143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313" y="285750"/>
            <a:ext cx="5357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Полярная станция СП -1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1429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  ИССЛЕДОВАНИЯ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Documents and Settings\Наталья\Рабочий стол\лпб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3314"/>
            <a:ext cx="3929090" cy="2643206"/>
          </a:xfrm>
          <a:prstGeom prst="rect">
            <a:avLst/>
          </a:prstGeom>
          <a:noFill/>
        </p:spPr>
      </p:pic>
      <p:pic>
        <p:nvPicPr>
          <p:cNvPr id="3077" name="Picture 5" descr="C:\Documents and Settings\Наталья\Рабочий стол\иь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2928958" cy="2643206"/>
          </a:xfrm>
          <a:prstGeom prst="rect">
            <a:avLst/>
          </a:prstGeom>
          <a:noFill/>
        </p:spPr>
      </p:pic>
      <p:pic>
        <p:nvPicPr>
          <p:cNvPr id="3078" name="Picture 6" descr="C:\Documents and Settings\Наталья\Рабочий стол\тю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85794"/>
            <a:ext cx="3643338" cy="2643206"/>
          </a:xfrm>
          <a:prstGeom prst="rect">
            <a:avLst/>
          </a:prstGeom>
          <a:noFill/>
        </p:spPr>
      </p:pic>
      <p:pic>
        <p:nvPicPr>
          <p:cNvPr id="3079" name="Picture 7" descr="C:\Documents and Settings\Наталья\Рабочий стол\и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785794"/>
            <a:ext cx="3786214" cy="2571768"/>
          </a:xfrm>
          <a:prstGeom prst="rect">
            <a:avLst/>
          </a:prstGeom>
          <a:noFill/>
        </p:spPr>
      </p:pic>
      <p:pic>
        <p:nvPicPr>
          <p:cNvPr id="3075" name="Picture 3" descr="C:\Documents and Settings\Наталья\Рабочий стол\олю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3786190"/>
            <a:ext cx="292895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72" y="274638"/>
            <a:ext cx="4543428" cy="9937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ВИДЫ ЛЬДОВ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059113" y="2060575"/>
            <a:ext cx="3240087" cy="5762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МОРСКИЕ ЛЬДЫ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827088" y="3284538"/>
            <a:ext cx="3240087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ПРИПАЙНЫЕ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219700" y="3284538"/>
            <a:ext cx="3240088" cy="792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ДРЕЙФУЮЩИЕ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(ПАКОВЫЕ)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827088" y="3860800"/>
            <a:ext cx="3240087" cy="27368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Прикреплены к берегам и</a:t>
            </a:r>
          </a:p>
          <a:p>
            <a:r>
              <a:rPr lang="ru-RU" sz="2000" b="1">
                <a:latin typeface="Times New Roman" pitchFamily="18" charset="0"/>
              </a:rPr>
              <a:t>могут образовывать </a:t>
            </a:r>
          </a:p>
          <a:p>
            <a:r>
              <a:rPr lang="ru-RU" sz="2000" b="1">
                <a:latin typeface="Times New Roman" pitchFamily="18" charset="0"/>
              </a:rPr>
              <a:t>сплошные поля</a:t>
            </a:r>
          </a:p>
          <a:p>
            <a:r>
              <a:rPr lang="ru-RU" sz="2000" b="1">
                <a:latin typeface="Times New Roman" pitchFamily="18" charset="0"/>
              </a:rPr>
              <a:t> (несколько км)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Образуется из </a:t>
            </a:r>
          </a:p>
          <a:p>
            <a:r>
              <a:rPr lang="ru-RU" sz="2000" b="1">
                <a:latin typeface="Times New Roman" pitchFamily="18" charset="0"/>
              </a:rPr>
              <a:t>однолетнего льда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Практически непроходим</a:t>
            </a:r>
          </a:p>
          <a:p>
            <a:r>
              <a:rPr lang="ru-RU" sz="2000" b="1">
                <a:latin typeface="Times New Roman" pitchFamily="18" charset="0"/>
              </a:rPr>
              <a:t>для ледоколов</a:t>
            </a: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5219700" y="4076700"/>
            <a:ext cx="3240088" cy="24479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Движутся под влиянием </a:t>
            </a:r>
          </a:p>
          <a:p>
            <a:r>
              <a:rPr lang="ru-RU" sz="2000" b="1">
                <a:latin typeface="Times New Roman" pitchFamily="18" charset="0"/>
              </a:rPr>
              <a:t> морских течений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Смесь ледниковых полей</a:t>
            </a:r>
          </a:p>
          <a:p>
            <a:r>
              <a:rPr lang="ru-RU" sz="2000" b="1">
                <a:latin typeface="Times New Roman" pitchFamily="18" charset="0"/>
              </a:rPr>
              <a:t>разного возраста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Редко бывают </a:t>
            </a:r>
          </a:p>
          <a:p>
            <a:r>
              <a:rPr lang="ru-RU" sz="2000" b="1">
                <a:latin typeface="Times New Roman" pitchFamily="18" charset="0"/>
              </a:rPr>
              <a:t>сплошными: изобилуют</a:t>
            </a:r>
          </a:p>
          <a:p>
            <a:r>
              <a:rPr lang="ru-RU" sz="2000" b="1">
                <a:latin typeface="Times New Roman" pitchFamily="18" charset="0"/>
              </a:rPr>
              <a:t>разводьями и полыньями</a:t>
            </a:r>
          </a:p>
        </p:txBody>
      </p:sp>
      <p:sp>
        <p:nvSpPr>
          <p:cNvPr id="9224" name="AutoShape 11"/>
          <p:cNvSpPr>
            <a:spLocks noChangeArrowheads="1"/>
          </p:cNvSpPr>
          <p:nvPr/>
        </p:nvSpPr>
        <p:spPr bwMode="auto">
          <a:xfrm rot="1109511">
            <a:off x="1835150" y="2205038"/>
            <a:ext cx="936625" cy="1008062"/>
          </a:xfrm>
          <a:prstGeom prst="curvedRightArrow">
            <a:avLst>
              <a:gd name="adj1" fmla="val 21525"/>
              <a:gd name="adj2" fmla="val 4305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12"/>
          <p:cNvSpPr>
            <a:spLocks noChangeArrowheads="1"/>
          </p:cNvSpPr>
          <p:nvPr/>
        </p:nvSpPr>
        <p:spPr bwMode="auto">
          <a:xfrm rot="-621442">
            <a:off x="6516688" y="2276475"/>
            <a:ext cx="1079500" cy="863600"/>
          </a:xfrm>
          <a:prstGeom prst="curvedLeftArrow">
            <a:avLst>
              <a:gd name="adj1" fmla="val 20000"/>
              <a:gd name="adj2" fmla="val 40000"/>
              <a:gd name="adj3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C:\Documents and Settings\Наталья\Рабочий стол\в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92909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28"/>
            <a:ext cx="8401050" cy="107157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ТОРОСЫ — нагромождение обломков льда, до 10—20 м. в высоту, которые образуются в результате сжатия ледяного покрова.</a:t>
            </a:r>
          </a:p>
        </p:txBody>
      </p:sp>
      <p:pic>
        <p:nvPicPr>
          <p:cNvPr id="11267" name="Picture 4" descr="торо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47800"/>
            <a:ext cx="4533900" cy="5078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8" name="Picture 6" descr="C:\Documents and Settings\Наталья\Рабочий стол\а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42875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C:\Documents and Settings\Наталья\Рабочий стол\втва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071938"/>
            <a:ext cx="3571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</a:rPr>
              <a:t>АЙСБЕРГИ</a:t>
            </a:r>
          </a:p>
        </p:txBody>
      </p:sp>
      <p:pic>
        <p:nvPicPr>
          <p:cNvPr id="12291" name="Picture 4" descr="черный айсбер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8" y="285728"/>
            <a:ext cx="4527550" cy="357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50825" y="1000125"/>
            <a:ext cx="3963988" cy="26431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«ЧЕРНЫЙ АЙСБЕРГ» -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плавучие черные ледяные 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Горы,покрыты толстым 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слоем вулканической  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пыли,с таким столкнулся 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«Титаник» в 1912г</a:t>
            </a:r>
          </a:p>
        </p:txBody>
      </p:sp>
      <p:pic>
        <p:nvPicPr>
          <p:cNvPr id="12293" name="Picture 5" descr="C:\Documents and Settings\Наталья\Рабочий стол\чс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14750"/>
            <a:ext cx="37861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Documents and Settings\Наталья\Рабочий стол\в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29063"/>
            <a:ext cx="421484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71538" y="0"/>
            <a:ext cx="5214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Documents and Settings\Люба\Рабочий стол\сев.океан\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3" y="357188"/>
            <a:ext cx="46196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2928938"/>
            <a:ext cx="4143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Полярный день  0</a:t>
            </a:r>
            <a:r>
              <a:rPr lang="en-US" sz="2400" b="1">
                <a:solidFill>
                  <a:srgbClr val="FFFF00"/>
                </a:solidFill>
              </a:rPr>
              <a:t>º</a:t>
            </a:r>
            <a:r>
              <a:rPr lang="ru-RU" sz="2400" b="1">
                <a:solidFill>
                  <a:srgbClr val="FFFF00"/>
                </a:solidFill>
              </a:rPr>
              <a:t> - +1-4</a:t>
            </a:r>
            <a:r>
              <a:rPr lang="en-US" sz="2400" b="1">
                <a:solidFill>
                  <a:srgbClr val="FFFF00"/>
                </a:solidFill>
              </a:rPr>
              <a:t>º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3438" y="3714752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Полярная </a:t>
            </a:r>
            <a:r>
              <a:rPr lang="ru-RU" sz="2400" b="1" dirty="0" smtClean="0"/>
              <a:t>ночь</a:t>
            </a:r>
            <a:r>
              <a:rPr lang="en-GB" sz="2400" b="1" dirty="0" smtClean="0"/>
              <a:t>   t </a:t>
            </a:r>
            <a:r>
              <a:rPr lang="ru-RU" sz="2400" b="1" dirty="0" smtClean="0"/>
              <a:t> </a:t>
            </a:r>
            <a:r>
              <a:rPr lang="ru-RU" sz="2400" b="1" dirty="0"/>
              <a:t>-32-40</a:t>
            </a:r>
            <a:r>
              <a:rPr lang="en-US" dirty="0"/>
              <a:t>º</a:t>
            </a:r>
            <a:endParaRPr lang="ru-RU" dirty="0"/>
          </a:p>
        </p:txBody>
      </p:sp>
      <p:pic>
        <p:nvPicPr>
          <p:cNvPr id="18437" name="Picture 5" descr="C:\Documents and Settings\Люба\Рабочий стол\сев.океан\40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14375"/>
            <a:ext cx="3857622" cy="292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Documents and Settings\Люба\Рабочий стол\сев.океан\_41144882_above_clouds_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714752"/>
            <a:ext cx="3810000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357686" y="285728"/>
            <a:ext cx="2000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лето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3571876"/>
            <a:ext cx="2428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зима</a:t>
            </a:r>
          </a:p>
        </p:txBody>
      </p:sp>
      <p:sp>
        <p:nvSpPr>
          <p:cNvPr id="14347" name="Дата 1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14348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0E60BE-8F2C-42A7-BC79-63C14DA29764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214818"/>
            <a:ext cx="4857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кеан находится в арктическом поясе освещенности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Полярная ночь длится 189 суток, а полярный день – 178.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Снег и лед отражают 90% солнечной радиации.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ОРГАНИЧЕСКИЙ МИР ОКЕАНА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928688"/>
            <a:ext cx="3384550" cy="5000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Белые медведи</a:t>
            </a:r>
          </a:p>
        </p:txBody>
      </p:sp>
      <p:pic>
        <p:nvPicPr>
          <p:cNvPr id="17412" name="Picture 7" descr="C:\Documents and Settings\Наталья\Рабочий стол\паав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143375"/>
            <a:ext cx="35718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C:\Documents and Settings\Наталья\Рабочий стол\поооо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1357313"/>
            <a:ext cx="3873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C:\Documents and Settings\Наталья\Рабочий стол\пр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71563"/>
            <a:ext cx="38576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C:\Documents and Settings\Наталья\Рабочий стол\ва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4071938"/>
            <a:ext cx="40719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ОРГАНИЧЕСКИЙ МИР ОКЕАНА</a:t>
            </a:r>
          </a:p>
        </p:txBody>
      </p:sp>
      <p:sp>
        <p:nvSpPr>
          <p:cNvPr id="18442" name="Содержимое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39750" y="3644900"/>
            <a:ext cx="331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Морской окунь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7929586" y="4286250"/>
            <a:ext cx="147635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Треска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5357818" y="3716338"/>
            <a:ext cx="360679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Сельдь</a:t>
            </a:r>
            <a:r>
              <a:rPr lang="ru-RU" dirty="0"/>
              <a:t> </a:t>
            </a:r>
          </a:p>
        </p:txBody>
      </p:sp>
      <p:pic>
        <p:nvPicPr>
          <p:cNvPr id="18439" name="Picture 11" descr="C:\Documents and Settings\Наталья\Рабочий стол\ч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000504"/>
            <a:ext cx="3500437" cy="264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C:\Documents and Settings\Наталья\Рабочий стол\оапь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2984"/>
            <a:ext cx="3929063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3" descr="C:\Documents and Settings\Наталья\Рабочий стол\м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071942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4" descr="C:\Documents and Settings\Наталья\Рабочий стол\мсм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4000528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ЛАСТОНОГИЕ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600200"/>
            <a:ext cx="8291512" cy="5068888"/>
          </a:xfrm>
        </p:spPr>
        <p:txBody>
          <a:bodyPr/>
          <a:lstStyle/>
          <a:p>
            <a:pPr eaLnBrk="1" hangingPunct="1"/>
            <a:endParaRPr lang="ru-RU" sz="2400" smtClean="0">
              <a:latin typeface="Times New Roman" pitchFamily="18" charset="0"/>
            </a:endParaRP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19460" name="Picture 4" descr="C:\Documents and Settings\Наталья\Рабочий стол\впр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143000"/>
            <a:ext cx="3429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Documents and Settings\Наталья\Рабочий стол\ыв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929063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Documents and Settings\Наталья\Рабочий стол\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214438"/>
            <a:ext cx="4000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C:\Documents and Settings\Наталья\Рабочий стол\си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000500"/>
            <a:ext cx="4000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\Рабочий стол\рьо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357430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Северный Ледовитый океан,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Arctic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Ocean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(англ.),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Nordishavet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норвеж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.),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Ishavet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датск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.) –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часть Мирового океана в Арктике,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вокруг Северного полюса между Евразией,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Америкой и Гренландией.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Самый </a:t>
            </a:r>
            <a:r>
              <a:rPr lang="ru-RU" sz="2800" b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северный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самый </a:t>
            </a:r>
            <a:r>
              <a:rPr lang="ru-RU" sz="2800" b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мелководный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(глубина до 5449 м) и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самый </a:t>
            </a:r>
            <a:r>
              <a:rPr lang="ru-RU" sz="2800" b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маленький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океан Земли.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Площадь вместе с морями 14,7 </a:t>
            </a:r>
            <a:r>
              <a:rPr lang="ru-RU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км².</a:t>
            </a:r>
            <a:endParaRPr lang="ru-RU" sz="28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92162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ХОЗЯЙСТВЕННОЕ ИСПОЛЬЗОВАНИЕ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0" y="928688"/>
            <a:ext cx="410527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Се́верный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морско́й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путь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— кратчайший морской путь между Европейской частью России и Дальним Востоком. Обслуживает порты Арктики и крупных рек Сибири (ввоз топлива, оборудования, продовольствия, вывоз леса, природных ископаемых).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sz="20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21508" name="Picture 5" descr="Северный морской путь (обозначен красным) и альтернативный путь, использующий Суэцкий канал (синий)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50" y="1071563"/>
            <a:ext cx="4070350" cy="4070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4214813" y="5572125"/>
            <a:ext cx="4429125" cy="7858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По каким морям он проходит</a:t>
            </a:r>
            <a:r>
              <a:rPr lang="ru-RU" sz="2800" b="1">
                <a:latin typeface="Times New Roman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5214938"/>
            <a:ext cx="40005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проходит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кроссполярный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авиамост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(кратчайший путь между Северной Америкой и Азией 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10" descr="s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642919"/>
            <a:ext cx="3819525" cy="5643582"/>
          </a:xfrm>
          <a:noFill/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4286250" y="571480"/>
            <a:ext cx="467836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 Арктике содержится колоссальное количество неразработанных энергоресурсов - нефти и газа. 90 млрд.  баррелей. Этих запасов хватит на 3 года. Среди крупных российских месторождений - газовые 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Штокмановское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Русановское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и Ленинградское в западной Арктике.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ХОЗЯЙСТВЕННОЕ ИСПОЛЬЗОВАНИЕ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86125" y="1071563"/>
            <a:ext cx="5607050" cy="414337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Часть морей является промысловыми (ведется отлов </a:t>
            </a: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</a:rPr>
              <a:t>трески, палтуса, пикши</a:t>
            </a:r>
            <a:r>
              <a:rPr lang="ru-RU" b="1" smtClean="0">
                <a:latin typeface="Times New Roman" pitchFamily="18" charset="0"/>
              </a:rPr>
              <a:t> , сбор водорослей)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Развивается </a:t>
            </a: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</a:rPr>
              <a:t>марикультура</a:t>
            </a:r>
            <a:r>
              <a:rPr lang="ru-RU" b="1" smtClean="0">
                <a:latin typeface="Times New Roman" pitchFamily="18" charset="0"/>
              </a:rPr>
              <a:t>. Например в России в Белом море выращивают мидий.</a:t>
            </a:r>
          </a:p>
        </p:txBody>
      </p:sp>
      <p:pic>
        <p:nvPicPr>
          <p:cNvPr id="23556" name="Picture 5" descr="C:\Documents and Settings\Наталья\Рабочий стол\м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3071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C:\Documents and Settings\Наталья\Рабочий стол\с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857625"/>
            <a:ext cx="31432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C:\Documents and Settings\Наталья\Рабочий стол\и и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5256213"/>
            <a:ext cx="43576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74639"/>
            <a:ext cx="7972452" cy="58259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ОКЕАНУ ГРОЗИТ ОПАСНОСТЬ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" y="857232"/>
            <a:ext cx="4000496" cy="566739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</a:rPr>
              <a:t>Северный Ледовитый океан во время "холодной" войны был свалкой радиационных отходов из СССР, превращается в отстойник для вредных химических веществ со всего мира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 С 21 сентября 1955  по 24 октября 1990 (официальная дата объявления моратория на ядерные испытания) на полигоне было произведено 135 ядерных взрывов: 87 в атмосфере (из них 84 воздушных, 1 наземный, 2 надводных), 3 подводных и 42 подземных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На Новой Земле в 1961 году была взорвана мощнейшая в истории человечества водородная бомба — 58-мегатонная «Царь-бомба»</a:t>
            </a:r>
          </a:p>
          <a:p>
            <a:pPr>
              <a:lnSpc>
                <a:spcPct val="80000"/>
              </a:lnSpc>
            </a:pPr>
            <a:endParaRPr lang="ru-RU" sz="1800" dirty="0" smtClean="0">
              <a:latin typeface="Times New Roman" pitchFamily="18" charset="0"/>
            </a:endParaRPr>
          </a:p>
        </p:txBody>
      </p:sp>
      <p:pic>
        <p:nvPicPr>
          <p:cNvPr id="1026" name="Picture 2" descr="C:\Documents and Settings\Наталья\Рабочий стол\им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857232"/>
            <a:ext cx="4286280" cy="2428892"/>
          </a:xfrm>
          <a:prstGeom prst="rect">
            <a:avLst/>
          </a:prstGeom>
          <a:noFill/>
        </p:spPr>
      </p:pic>
      <p:pic>
        <p:nvPicPr>
          <p:cNvPr id="1028" name="Picture 4" descr="C:\Documents and Settings\Наталья\Рабочий стол\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876"/>
            <a:ext cx="2447936" cy="2857520"/>
          </a:xfrm>
          <a:prstGeom prst="rect">
            <a:avLst/>
          </a:prstGeom>
          <a:noFill/>
        </p:spPr>
      </p:pic>
      <p:pic>
        <p:nvPicPr>
          <p:cNvPr id="1029" name="Picture 5" descr="C:\Documents and Settings\Наталья\Рабочий стол\ь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8912" y="3571876"/>
            <a:ext cx="2176491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929066"/>
            <a:ext cx="8229600" cy="274002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Таяние вечной мерзлоты, помимо подъема уровня воды в мировом океане, приведет также к большому выбросу углерода в атмосферу. Бактерии, находящиеся в почве, после таяния льда начнут активно размножаться и вырабатывать метан, который является в 20 раз более опасным с точки зрения парникового эффекта, чем углекислый газ. По мнению ученых, больше всего от выброса газов в результате таяния льдов пострадают северные провинции Канады, Аляска и Россия. </a:t>
            </a:r>
          </a:p>
        </p:txBody>
      </p:sp>
      <p:pic>
        <p:nvPicPr>
          <p:cNvPr id="2050" name="Picture 2" descr="C:\Documents and Settings\Наталья\Рабочий стол\лю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2857520" cy="3071834"/>
          </a:xfrm>
          <a:prstGeom prst="rect">
            <a:avLst/>
          </a:prstGeom>
          <a:noFill/>
        </p:spPr>
      </p:pic>
      <p:pic>
        <p:nvPicPr>
          <p:cNvPr id="2052" name="Picture 4" descr="C:\Documents and Settings\Наталья\Рабочий стол\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642918"/>
            <a:ext cx="2721003" cy="3000396"/>
          </a:xfrm>
          <a:prstGeom prst="rect">
            <a:avLst/>
          </a:prstGeom>
          <a:noFill/>
        </p:spPr>
      </p:pic>
      <p:pic>
        <p:nvPicPr>
          <p:cNvPr id="2053" name="Picture 5" descr="C:\Documents and Settings\Наталья\Рабочий стол\ш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642918"/>
            <a:ext cx="278608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3906838"/>
            <a:ext cx="8713787" cy="259399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Северный Ледовитый океан когда-то был пресным озером, соединенным с Атлантикой узким проливом.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18 миллионов лет назад пролив между Гренландией и Европой стал расширяться. Постепенно солёная вода Атлантики начала поступать в Арктику, превращая пресное озеро в океан.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4099" name="Picture 4" descr="Северный Ледовитый океан был пресным озером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480" y="285728"/>
            <a:ext cx="5143500" cy="3811588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</a:rPr>
              <a:t>ГЕОГРАФИЧЕСКОЕ ПОЛОЖЕНИЕ ОКЕАНА</a:t>
            </a:r>
          </a:p>
        </p:txBody>
      </p:sp>
      <p:pic>
        <p:nvPicPr>
          <p:cNvPr id="5123" name="Picture 4" descr="Arctik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5761038" cy="5111750"/>
          </a:xfrm>
          <a:noFill/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084888" y="1628775"/>
            <a:ext cx="25209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</a:rPr>
              <a:t>Дайте описание географического положения Северного Ледовитого океана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</a:rPr>
              <a:t>Назовите моря Северного Ледовитого океана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4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85828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СТРОЕНИЕ ОКЕАНИЧЕСКОЙ ВПАДИНЫ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6000750"/>
            <a:ext cx="7932737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smtClean="0"/>
              <a:t>Шельф – ½ океана – </a:t>
            </a:r>
            <a:r>
              <a:rPr lang="ru-RU" sz="2400" b="1" smtClean="0">
                <a:solidFill>
                  <a:srgbClr val="FF0000"/>
                </a:solidFill>
              </a:rPr>
              <a:t>самый мелководный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143000"/>
            <a:ext cx="65722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274638"/>
            <a:ext cx="7115196" cy="7254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ХРЕБЕТ ЛОМОНОСОВА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928688"/>
            <a:ext cx="6786563" cy="4019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8" y="5214938"/>
            <a:ext cx="850106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 ходе второй экспедиции, в которой принимал участие ледокол «Россия», было выяснено учеными, что  Хребты Ломоносова и Менделеева в Северном ледовитом океане являются продолжением континентального шельфа России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ИССЛЕДОВАНИЯ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9124" y="2786058"/>
            <a:ext cx="4714876" cy="3233742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rgbClr val="7030A0"/>
                </a:solidFill>
              </a:rPr>
              <a:t>В ходе попытки достижения  полюса на корабле«</a:t>
            </a:r>
            <a:r>
              <a:rPr lang="ru-RU" sz="2300" dirty="0" err="1" smtClean="0">
                <a:solidFill>
                  <a:srgbClr val="7030A0"/>
                </a:solidFill>
              </a:rPr>
              <a:t>Фрам</a:t>
            </a:r>
            <a:r>
              <a:rPr lang="ru-RU" sz="2300" dirty="0" smtClean="0">
                <a:solidFill>
                  <a:srgbClr val="7030A0"/>
                </a:solidFill>
              </a:rPr>
              <a:t>» — достиг 8 апреля 1895  года 86° 13′ 36" с. </a:t>
            </a:r>
            <a:r>
              <a:rPr lang="ru-RU" sz="2300" dirty="0" err="1" smtClean="0">
                <a:solidFill>
                  <a:srgbClr val="7030A0"/>
                </a:solidFill>
              </a:rPr>
              <a:t>ш</a:t>
            </a:r>
            <a:r>
              <a:rPr lang="ru-RU" sz="2300" dirty="0" smtClean="0">
                <a:solidFill>
                  <a:srgbClr val="7030A0"/>
                </a:solidFill>
              </a:rPr>
              <a:t>. было выяснено, что  никакой земли на Северном Полюсе не существует, а и сам полюс покрыт льдом. Измерены глубины океана, обнаружено теплое течение, проходящего через Северный Полюс подо льдами</a:t>
            </a:r>
            <a:endParaRPr lang="ru-RU" sz="23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Наталья\Рабочий стол\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428892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Наталья\Рабочий стол\оь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143248"/>
            <a:ext cx="4429156" cy="34956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642918"/>
            <a:ext cx="5643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Фри́тьоф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Ве́дель-Я́рлсберг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На́нсен</a:t>
            </a:r>
            <a:r>
              <a:rPr lang="ru-RU" sz="2400" dirty="0" smtClean="0">
                <a:solidFill>
                  <a:srgbClr val="7030A0"/>
                </a:solidFill>
              </a:rPr>
              <a:t> (1861 — 1930)  норвежский полярный исследователь, учёный, основатель новой науки — физической океанографии, лауреат Нобелевской премии мира за 1922 год.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74638"/>
            <a:ext cx="6758006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ЛЕДОВЫЙ РЕЖИМ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515252" cy="4572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Дрейф льда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льда в море или океане под действием ветра и течений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Льды Северного Ледовитого океана постоянно дрейфуют, образуя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циклонический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есть против часовой стрелки,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круговорот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льдов выносится в Атлантический океан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333375"/>
            <a:ext cx="8229600" cy="100806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«Челюскин» во льдах Арктики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7"/>
            <a:ext cx="3671887" cy="28575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1071546"/>
            <a:ext cx="50006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августа 1933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года, пароход под командованием полярного капитана В. И. Воронина  и начальника экспедиции О. Ю. Шмидта вышел из Мурманска во Владивосток, отрабатывая схему доставки грузов по трассе Северного морского пути за одну летнюю навигацию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 февраля 1934г  судно было 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раздавлено льдами.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Спустя примерно три недели, 5 марта, лётчик Анатолий </a:t>
            </a:r>
            <a:r>
              <a:rPr lang="ru-RU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Ляпидевский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самолёте АНТ-4 пробился к лагерю и снял со льдины 10 женщин и 2 детей. 104 человека, два месяца проведшие в условиях полярной зимы на льдине, были спасены.</a:t>
            </a:r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Documents and Settings\Наталья\Рабочий стол\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364333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5DF0F6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</TotalTime>
  <Words>572</Words>
  <PresentationFormat>Экран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Справедливость</vt:lpstr>
      <vt:lpstr>Слайд 1</vt:lpstr>
      <vt:lpstr>Слайд 2</vt:lpstr>
      <vt:lpstr>Северный Ледовитый океан когда-то был пресным озером, соединенным с Атлантикой узким проливом. 18 миллионов лет назад пролив между Гренландией и Европой стал расширяться. Постепенно солёная вода Атлантики начала поступать в Арктику, превращая пресное озеро в океан.</vt:lpstr>
      <vt:lpstr>ГЕОГРАФИЧЕСКОЕ ПОЛОЖЕНИЕ ОКЕАНА</vt:lpstr>
      <vt:lpstr>СТРОЕНИЕ ОКЕАНИЧЕСКОЙ ВПАДИНЫ</vt:lpstr>
      <vt:lpstr>ХРЕБЕТ ЛОМОНОСОВА</vt:lpstr>
      <vt:lpstr>ИСТОРИЯ ИССЛЕДОВАНИЯ</vt:lpstr>
      <vt:lpstr>ЛЕДОВЫЙ РЕЖИМ</vt:lpstr>
      <vt:lpstr>Слайд 9</vt:lpstr>
      <vt:lpstr>Слайд 10</vt:lpstr>
      <vt:lpstr> </vt:lpstr>
      <vt:lpstr>Слайд 12</vt:lpstr>
      <vt:lpstr>ВИДЫ ЛЬДОВ</vt:lpstr>
      <vt:lpstr>ТОРОСЫ — нагромождение обломков льда, до 10—20 м. в высоту, которые образуются в результате сжатия ледяного покрова.</vt:lpstr>
      <vt:lpstr>АЙСБЕРГИ</vt:lpstr>
      <vt:lpstr>Слайд 16</vt:lpstr>
      <vt:lpstr>ОРГАНИЧЕСКИЙ МИР ОКЕАНА</vt:lpstr>
      <vt:lpstr>ОРГАНИЧЕСКИЙ МИР ОКЕАНА</vt:lpstr>
      <vt:lpstr>ЛАСТОНОГИЕ</vt:lpstr>
      <vt:lpstr>ХОЗЯЙСТВЕННОЕ ИСПОЛЬЗОВАНИЕ</vt:lpstr>
      <vt:lpstr>Слайд 21</vt:lpstr>
      <vt:lpstr>ХОЗЯЙСТВЕННОЕ ИСПОЛЬЗОВАНИЕ</vt:lpstr>
      <vt:lpstr>ОКЕАНУ ГРОЗИТ ОПАСНОСТЬ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18</cp:revision>
  <dcterms:modified xsi:type="dcterms:W3CDTF">2015-11-22T14:59:36Z</dcterms:modified>
</cp:coreProperties>
</file>