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0"/>
  </p:notesMasterIdLst>
  <p:handoutMasterIdLst>
    <p:handoutMasterId r:id="rId31"/>
  </p:handoutMasterIdLst>
  <p:sldIdLst>
    <p:sldId id="282" r:id="rId2"/>
    <p:sldId id="256" r:id="rId3"/>
    <p:sldId id="257" r:id="rId4"/>
    <p:sldId id="258" r:id="rId5"/>
    <p:sldId id="261" r:id="rId6"/>
    <p:sldId id="259" r:id="rId7"/>
    <p:sldId id="260" r:id="rId8"/>
    <p:sldId id="262" r:id="rId9"/>
    <p:sldId id="263" r:id="rId10"/>
    <p:sldId id="264" r:id="rId11"/>
    <p:sldId id="267" r:id="rId12"/>
    <p:sldId id="265" r:id="rId13"/>
    <p:sldId id="266" r:id="rId14"/>
    <p:sldId id="268" r:id="rId15"/>
    <p:sldId id="269" r:id="rId16"/>
    <p:sldId id="281" r:id="rId17"/>
    <p:sldId id="270" r:id="rId18"/>
    <p:sldId id="271" r:id="rId19"/>
    <p:sldId id="272" r:id="rId20"/>
    <p:sldId id="283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лена" initials="е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434" autoAdjust="0"/>
  </p:normalViewPr>
  <p:slideViewPr>
    <p:cSldViewPr>
      <p:cViewPr varScale="1">
        <p:scale>
          <a:sx n="58" d="100"/>
          <a:sy n="58" d="100"/>
        </p:scale>
        <p:origin x="-148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337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A42F6-341C-4793-AC13-72E35DC4D7D2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D6556-2A76-437A-8F97-EBEB6107FA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9885F-BFB0-4D8A-B0EA-1EDEAC2B2017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DB33D-B1BC-4DC1-8D53-B8DAFDD05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DB33D-B1BC-4DC1-8D53-B8DAFDD05F1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A6E19-2C29-4945-B462-9FD600742CFF}" type="datetimeFigureOut">
              <a:rPr lang="ru-RU" smtClean="0"/>
              <a:pPr/>
              <a:t>23.11.2011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E0A59-A70A-436B-BB22-ECB59D48F2B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.babyblog.ru/8/1/6/8162263059c58735cb5cafa7b262456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412084/img5.gif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.babyblog.ru/8/1/6/8162263059c58735cb5cafa7b262456e.jpg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0648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Выводы из опыта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1.Максимальное значение модуля силы трения покоя пропорционально модулю силы реакции опоры.</a:t>
            </a:r>
            <a:br>
              <a:rPr lang="ru-RU" dirty="0" smtClean="0"/>
            </a:br>
            <a:r>
              <a:rPr lang="ru-RU" b="1" dirty="0"/>
              <a:t>F </a:t>
            </a:r>
            <a:r>
              <a:rPr lang="ru-RU" b="1" baseline="-25000" dirty="0"/>
              <a:t>тр. </a:t>
            </a:r>
            <a:r>
              <a:rPr lang="ru-RU" b="1" baseline="-25000" dirty="0" err="1"/>
              <a:t>max</a:t>
            </a:r>
            <a:r>
              <a:rPr lang="ru-RU" b="1" baseline="-25000" dirty="0"/>
              <a:t> </a:t>
            </a:r>
            <a:r>
              <a:rPr lang="ru-RU" b="1" dirty="0"/>
              <a:t>= µ</a:t>
            </a:r>
            <a:r>
              <a:rPr lang="ru-RU" b="1" baseline="-25000" dirty="0"/>
              <a:t> </a:t>
            </a:r>
            <a:r>
              <a:rPr lang="ru-RU" b="1" dirty="0"/>
              <a:t>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3600" b="1" smtClean="0"/>
              <a:t>Ш. О.Кулон </a:t>
            </a:r>
            <a:r>
              <a:rPr lang="ru-RU" sz="3600" smtClean="0"/>
              <a:t>(1736-1806) – французский ученый, известный своими работами по электричеству и магнетизму и исследованием сил трения.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5040560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µ - коэффициент трения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характеризует обе трущиеся поверхности;</a:t>
            </a:r>
            <a:br>
              <a:rPr lang="ru-RU" dirty="0" smtClean="0"/>
            </a:br>
            <a:r>
              <a:rPr lang="ru-RU" dirty="0" smtClean="0"/>
              <a:t>- зависит от материалов и качества обработки трущихся поверхностей.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014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Физический смысл коэффициента трения: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µ</a:t>
            </a:r>
            <a:r>
              <a:rPr lang="ru-RU" dirty="0" smtClean="0"/>
              <a:t>= F </a:t>
            </a:r>
            <a:r>
              <a:rPr lang="ru-RU" baseline="-25000" dirty="0" smtClean="0"/>
              <a:t>тр. </a:t>
            </a:r>
            <a:r>
              <a:rPr lang="ru-RU" baseline="-25000" dirty="0" err="1" smtClean="0"/>
              <a:t>maх</a:t>
            </a:r>
            <a:r>
              <a:rPr lang="ru-RU" dirty="0" smtClean="0"/>
              <a:t>/ N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Коэффициент трения показывает какую часть от силы нормального давления составляет сила трения.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Коэффициент трения для некоторых пар материалов.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D:\Documents and Settings\Анна\Рабочий стол\20003.jpg"/>
          <p:cNvPicPr/>
          <p:nvPr/>
        </p:nvPicPr>
        <p:blipFill>
          <a:blip r:embed="rId2" cstate="print"/>
          <a:srcRect l="39211" t="65123" b="18797"/>
          <a:stretch>
            <a:fillRect/>
          </a:stretch>
        </p:blipFill>
        <p:spPr bwMode="auto">
          <a:xfrm>
            <a:off x="0" y="1484784"/>
            <a:ext cx="91440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Выводы из опыта: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2. От площади соприкосновения тел максимальная сила трения покоя не зависит.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9" y="260648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                                          Задачи урока:</a:t>
            </a:r>
          </a:p>
          <a:p>
            <a:pPr algn="ctr"/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84785"/>
            <a:ext cx="65344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1.Знать определение понятий трения покоя,</a:t>
            </a:r>
          </a:p>
          <a:p>
            <a:pPr>
              <a:buNone/>
            </a:pPr>
            <a:r>
              <a:rPr lang="ru-RU" sz="3200" dirty="0" smtClean="0"/>
              <a:t>трения скольжения, трения качения.</a:t>
            </a:r>
          </a:p>
          <a:p>
            <a:pPr>
              <a:buNone/>
            </a:pPr>
            <a:r>
              <a:rPr lang="ru-RU" sz="3200" dirty="0" smtClean="0"/>
              <a:t>2.Уметь определять направление сил сухого трения.</a:t>
            </a:r>
          </a:p>
          <a:p>
            <a:pPr>
              <a:buNone/>
            </a:pPr>
            <a:r>
              <a:rPr lang="ru-RU" sz="3200" dirty="0" smtClean="0"/>
              <a:t>3.Уметь измерять силы  трения.</a:t>
            </a:r>
          </a:p>
          <a:p>
            <a:pPr>
              <a:buNone/>
            </a:pPr>
            <a:r>
              <a:rPr lang="ru-RU" sz="3200" dirty="0" smtClean="0"/>
              <a:t>4. Получить формулы для расчета сил  трения.</a:t>
            </a:r>
          </a:p>
          <a:p>
            <a:pPr>
              <a:buNone/>
            </a:pPr>
            <a:r>
              <a:rPr lang="ru-RU" sz="3200" dirty="0" smtClean="0"/>
              <a:t>5. Решать качественные и расчетные задачи, используя знания о силах трения.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Трение скольжения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Сила трения скольжения – это сила трения, возникающая при скольжении одного тела по поверхности другого.</a:t>
            </a:r>
            <a:br>
              <a:rPr lang="ru-RU" dirty="0" smtClean="0"/>
            </a:br>
            <a:r>
              <a:rPr lang="ru-RU" b="1" i="1" dirty="0"/>
              <a:t> </a:t>
            </a:r>
            <a:r>
              <a:rPr lang="ru-RU" b="1" i="1" dirty="0" err="1" smtClean="0"/>
              <a:t>F</a:t>
            </a:r>
            <a:r>
              <a:rPr lang="ru-RU" b="1" i="1" baseline="-25000" dirty="0" err="1" smtClean="0"/>
              <a:t>тр</a:t>
            </a:r>
            <a:r>
              <a:rPr lang="ru-RU" b="1" i="1" baseline="-25000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-5973090"/>
            <a:ext cx="8257260" cy="1240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363636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363636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363636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363636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небольших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относительных скоростях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363636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вижения,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силу трения скольжения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можно считать  постоянной 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равной максимальной силе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трения покоя.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363636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F </a:t>
            </a:r>
            <a:r>
              <a:rPr kumimoji="0" lang="ru-RU" sz="4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тр.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=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F 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тр. </a:t>
            </a:r>
            <a:r>
              <a:rPr kumimoji="0" lang="ru-RU" sz="4000" b="0" i="0" u="none" strike="noStrike" cap="none" normalizeH="0" baseline="-30000" dirty="0" err="1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maх</a:t>
            </a:r>
            <a:r>
              <a:rPr kumimoji="0" lang="ru-RU" sz="4000" b="0" i="0" u="none" strike="noStrike" cap="none" normalizeH="0" baseline="-3000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= </a:t>
            </a:r>
            <a:r>
              <a:rPr lang="ru-RU" sz="4000" b="1" dirty="0" smtClean="0"/>
              <a:t>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4000" b="1" baseline="-25000" dirty="0" smtClean="0"/>
              <a:t> </a:t>
            </a:r>
            <a:r>
              <a:rPr lang="ru-RU" sz="4000" b="1" dirty="0" smtClean="0"/>
              <a:t>N</a:t>
            </a:r>
            <a:endParaRPr lang="ru-RU" sz="4000" dirty="0" smtClean="0"/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/>
              <a:t> </a:t>
            </a:r>
            <a:r>
              <a:rPr lang="ru-RU" sz="4000" b="1" baseline="-25000" dirty="0" smtClean="0"/>
              <a:t> </a:t>
            </a:r>
            <a:endParaRPr lang="ru-RU" sz="4000" dirty="0" smtClean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465240" y="671125"/>
            <a:ext cx="213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Сила трения скольжения: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пропорциональна силе реакции опоры;</a:t>
            </a:r>
            <a:br>
              <a:rPr lang="ru-RU" dirty="0" smtClean="0"/>
            </a:br>
            <a:r>
              <a:rPr lang="ru-RU" dirty="0" smtClean="0"/>
              <a:t>- от площади соприкосновения тел не зависит;</a:t>
            </a:r>
            <a:br>
              <a:rPr lang="ru-RU" dirty="0" smtClean="0"/>
            </a:br>
            <a:r>
              <a:rPr lang="ru-RU" dirty="0" smtClean="0"/>
              <a:t>- направлена противоположно относительной скорости соприкасающихся тел</a:t>
            </a:r>
            <a:br>
              <a:rPr lang="ru-RU" dirty="0" smtClean="0"/>
            </a:br>
            <a:r>
              <a:rPr lang="ru-RU" dirty="0" smtClean="0"/>
              <a:t>- зависит от относительной скорости движения тел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388" y="2276475"/>
            <a:ext cx="8964612" cy="13985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 «</a:t>
            </a:r>
            <a:r>
              <a:rPr lang="ru-RU" b="1" dirty="0" smtClean="0"/>
              <a:t>Силы трения между соприкасающимися поверхностями твердых тел».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                             Задачи урока: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>1.Знать определение понятий трения покоя,</a:t>
            </a:r>
            <a:br>
              <a:rPr lang="ru-RU" sz="3200" dirty="0" smtClean="0"/>
            </a:br>
            <a:r>
              <a:rPr lang="ru-RU" sz="3200" dirty="0" smtClean="0"/>
              <a:t>трения скольжения, трения качения.</a:t>
            </a:r>
            <a:br>
              <a:rPr lang="ru-RU" sz="3200" dirty="0" smtClean="0"/>
            </a:br>
            <a:r>
              <a:rPr lang="ru-RU" sz="3200" dirty="0" smtClean="0"/>
              <a:t>2.Уметь определять направление сил сухого трения</a:t>
            </a:r>
            <a:br>
              <a:rPr lang="ru-RU" sz="3200" dirty="0" smtClean="0"/>
            </a:br>
            <a:r>
              <a:rPr lang="ru-RU" sz="3200" dirty="0" smtClean="0"/>
              <a:t>3.Уметь измерять силы  трения.</a:t>
            </a:r>
            <a:br>
              <a:rPr lang="ru-RU" sz="3200" dirty="0" smtClean="0"/>
            </a:br>
            <a:r>
              <a:rPr lang="ru-RU" sz="3200" dirty="0" smtClean="0"/>
              <a:t>4. Получить формулы для расчета сил  трения.</a:t>
            </a:r>
            <a:br>
              <a:rPr lang="ru-RU" sz="3200" dirty="0" smtClean="0"/>
            </a:br>
            <a:r>
              <a:rPr lang="ru-RU" sz="3200" dirty="0" smtClean="0"/>
              <a:t>5. Решать качественные и расчетные задачи, используя знания о силах трения.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Трение качения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Сила трения качения- это сила трения, которая возникает, когда одно тело катится по поверхности другого.</a:t>
            </a:r>
            <a:br>
              <a:rPr lang="ru-RU" dirty="0" smtClean="0"/>
            </a:br>
            <a:r>
              <a:rPr lang="ru-RU" b="1" i="1" dirty="0" err="1" smtClean="0"/>
              <a:t>F</a:t>
            </a:r>
            <a:r>
              <a:rPr lang="ru-RU" b="1" i="1" baseline="-25000" dirty="0" err="1" smtClean="0"/>
              <a:t>тр.кач</a:t>
            </a:r>
            <a:r>
              <a:rPr lang="ru-RU" b="1" i="1" baseline="-25000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В 1781г. Ш. О. Кулон 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</a:t>
            </a:r>
            <a:r>
              <a:rPr lang="ru-RU" dirty="0" err="1"/>
              <a:t>F</a:t>
            </a:r>
            <a:r>
              <a:rPr lang="ru-RU" baseline="-25000" dirty="0" err="1"/>
              <a:t>тр.кач</a:t>
            </a:r>
            <a:r>
              <a:rPr lang="ru-RU" baseline="-25000" dirty="0"/>
              <a:t> </a:t>
            </a:r>
            <a:r>
              <a:rPr lang="ru-RU" dirty="0" smtClean="0"/>
              <a:t>=</a:t>
            </a:r>
            <a:r>
              <a:rPr lang="ru-RU" b="1" dirty="0" smtClean="0"/>
              <a:t> µ</a:t>
            </a:r>
            <a:r>
              <a:rPr lang="ru-RU" dirty="0" smtClean="0"/>
              <a:t> </a:t>
            </a:r>
            <a:r>
              <a:rPr lang="ru-RU" baseline="-25000" dirty="0" err="1"/>
              <a:t>кач</a:t>
            </a:r>
            <a:r>
              <a:rPr lang="ru-RU" baseline="-25000" dirty="0"/>
              <a:t> </a:t>
            </a:r>
            <a:r>
              <a:rPr lang="ru-RU" dirty="0" smtClean="0"/>
              <a:t>N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пропорциональна силе реакции опоры;</a:t>
            </a:r>
            <a:br>
              <a:rPr lang="ru-RU" dirty="0" smtClean="0"/>
            </a:br>
            <a:r>
              <a:rPr lang="ru-RU" dirty="0" smtClean="0"/>
              <a:t>- направлена противоположно относительной скорости соприкасающихся тел.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4000" b="1" dirty="0" smtClean="0">
                <a:latin typeface="+mn-lt"/>
              </a:rPr>
              <a:t> µ</a:t>
            </a:r>
            <a:r>
              <a:rPr lang="ru-RU" sz="4000" dirty="0" smtClean="0">
                <a:latin typeface="+mn-lt"/>
              </a:rPr>
              <a:t> </a:t>
            </a:r>
            <a:r>
              <a:rPr lang="ru-RU" sz="4000" baseline="-25000" dirty="0" err="1" smtClean="0">
                <a:latin typeface="+mn-lt"/>
              </a:rPr>
              <a:t>кач</a:t>
            </a:r>
            <a:r>
              <a:rPr lang="ru-RU" sz="4000" baseline="-25000" dirty="0" smtClean="0">
                <a:latin typeface="+mn-lt"/>
              </a:rPr>
              <a:t> –  </a:t>
            </a:r>
            <a:r>
              <a:rPr lang="ru-RU" sz="4900" b="1" baseline="-25000" dirty="0" smtClean="0">
                <a:latin typeface="+mn-lt"/>
              </a:rPr>
              <a:t>коэффициент трения качения</a:t>
            </a:r>
            <a:r>
              <a:rPr lang="ru-RU" sz="4900" baseline="-25000" dirty="0" smtClean="0">
                <a:latin typeface="+mn-lt"/>
              </a:rPr>
              <a:t/>
            </a:r>
            <a:br>
              <a:rPr lang="ru-RU" sz="4900" baseline="-25000" dirty="0" smtClean="0">
                <a:latin typeface="+mn-lt"/>
              </a:rPr>
            </a:br>
            <a:r>
              <a:rPr lang="ru-RU" sz="4900" baseline="-25000" dirty="0" smtClean="0">
                <a:latin typeface="+mn-lt"/>
              </a:rPr>
              <a:t/>
            </a:r>
            <a:br>
              <a:rPr lang="ru-RU" sz="4900" baseline="-25000" dirty="0" smtClean="0">
                <a:latin typeface="+mn-lt"/>
              </a:rPr>
            </a:br>
            <a:r>
              <a:rPr lang="ru-RU" sz="4900" baseline="-25000" dirty="0" smtClean="0">
                <a:latin typeface="+mn-lt"/>
              </a:rPr>
              <a:t>зависит:</a:t>
            </a:r>
            <a:br>
              <a:rPr lang="ru-RU" sz="4900" baseline="-25000" dirty="0" smtClean="0">
                <a:latin typeface="+mn-lt"/>
              </a:rPr>
            </a:br>
            <a:r>
              <a:rPr lang="ru-RU" sz="4900" baseline="-25000" dirty="0" smtClean="0">
                <a:latin typeface="+mn-lt"/>
              </a:rPr>
              <a:t>-  </a:t>
            </a:r>
            <a:r>
              <a:rPr lang="ru-RU" sz="4900" baseline="-25000" dirty="0" smtClean="0">
                <a:latin typeface="Calibri" pitchFamily="34" charset="0"/>
                <a:cs typeface="Calibri" pitchFamily="34" charset="0"/>
              </a:rPr>
              <a:t>от материала, из которого изготовлены соприкасающиеся поверхности;</a:t>
            </a:r>
            <a:br>
              <a:rPr lang="ru-RU" sz="4900" baseline="-25000" dirty="0" smtClean="0">
                <a:latin typeface="Calibri" pitchFamily="34" charset="0"/>
                <a:cs typeface="Calibri" pitchFamily="34" charset="0"/>
              </a:rPr>
            </a:br>
            <a:r>
              <a:rPr lang="ru-RU" sz="4900" baseline="-25000" dirty="0" smtClean="0">
                <a:latin typeface="Calibri" pitchFamily="34" charset="0"/>
                <a:cs typeface="Calibri" pitchFamily="34" charset="0"/>
              </a:rPr>
              <a:t>- от скорости качения.</a:t>
            </a:r>
            <a:br>
              <a:rPr lang="ru-RU" sz="4900" baseline="-25000" dirty="0" smtClean="0">
                <a:latin typeface="Calibri" pitchFamily="34" charset="0"/>
                <a:cs typeface="Calibri" pitchFamily="34" charset="0"/>
              </a:rPr>
            </a:br>
            <a:r>
              <a:rPr lang="ru-RU" sz="4900" baseline="-25000" dirty="0">
                <a:latin typeface="+mn-lt"/>
              </a:rPr>
              <a:t/>
            </a:r>
            <a:br>
              <a:rPr lang="ru-RU" sz="4900" baseline="-25000" dirty="0">
                <a:latin typeface="+mn-lt"/>
              </a:rPr>
            </a:br>
            <a:r>
              <a:rPr lang="ru-RU" sz="4900" baseline="-25000" dirty="0" smtClean="0">
                <a:latin typeface="+mn-lt"/>
              </a:rPr>
              <a:t/>
            </a:r>
            <a:br>
              <a:rPr lang="ru-RU" sz="4900" baseline="-25000" dirty="0" smtClean="0">
                <a:latin typeface="+mn-lt"/>
              </a:rPr>
            </a:br>
            <a:r>
              <a:rPr lang="ru-RU" sz="4900" baseline="-25000" dirty="0">
                <a:latin typeface="+mn-lt"/>
              </a:rPr>
              <a:t/>
            </a:r>
            <a:br>
              <a:rPr lang="ru-RU" sz="4900" baseline="-25000" dirty="0">
                <a:latin typeface="+mn-lt"/>
              </a:rPr>
            </a:br>
            <a:r>
              <a:rPr lang="ru-RU" sz="4900" baseline="-25000" dirty="0" smtClean="0">
                <a:latin typeface="+mn-lt"/>
              </a:rPr>
              <a:t/>
            </a:r>
            <a:br>
              <a:rPr lang="ru-RU" sz="4900" baseline="-25000" dirty="0" smtClean="0">
                <a:latin typeface="+mn-lt"/>
              </a:rPr>
            </a:br>
            <a:r>
              <a:rPr lang="ru-RU" sz="4900" baseline="-25000" dirty="0" smtClean="0">
                <a:latin typeface="+mn-lt"/>
              </a:rPr>
              <a:t/>
            </a:r>
            <a:br>
              <a:rPr lang="ru-RU" sz="4900" baseline="-25000" dirty="0" smtClean="0">
                <a:latin typeface="+mn-lt"/>
              </a:rPr>
            </a:br>
            <a:r>
              <a:rPr lang="ru-RU" sz="4900" baseline="-25000" dirty="0" smtClean="0">
                <a:latin typeface="+mn-lt"/>
              </a:rPr>
              <a:t/>
            </a:r>
            <a:br>
              <a:rPr lang="ru-RU" sz="4900" baseline="-25000" dirty="0" smtClean="0">
                <a:latin typeface="+mn-lt"/>
              </a:rPr>
            </a:br>
            <a:endParaRPr lang="ru-RU" sz="4900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3933056"/>
            <a:ext cx="20022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dirty="0" smtClean="0"/>
          </a:p>
          <a:p>
            <a:r>
              <a:rPr lang="ru-RU" sz="4000" b="1" dirty="0" smtClean="0"/>
              <a:t>µ</a:t>
            </a:r>
            <a:r>
              <a:rPr lang="ru-RU" sz="4000" dirty="0" smtClean="0"/>
              <a:t> </a:t>
            </a:r>
            <a:r>
              <a:rPr lang="ru-RU" sz="4000" baseline="-25000" dirty="0" err="1" smtClean="0"/>
              <a:t>кач</a:t>
            </a:r>
            <a:r>
              <a:rPr lang="ru-RU" sz="4000" baseline="-25000" dirty="0" smtClean="0"/>
              <a:t> </a:t>
            </a:r>
            <a:r>
              <a:rPr lang="en-US" sz="4000" baseline="-25000" dirty="0" smtClean="0"/>
              <a:t>&lt;&lt;</a:t>
            </a:r>
            <a:r>
              <a:rPr lang="ru-RU" sz="4000" b="1" dirty="0" smtClean="0"/>
              <a:t> µ</a:t>
            </a:r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Пример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b="1" dirty="0" smtClean="0"/>
              <a:t> µ</a:t>
            </a:r>
            <a:r>
              <a:rPr lang="ru-RU" baseline="-25000" dirty="0" smtClean="0"/>
              <a:t> </a:t>
            </a:r>
            <a:r>
              <a:rPr lang="ru-RU" baseline="-25000" dirty="0" err="1"/>
              <a:t>кач</a:t>
            </a:r>
            <a:r>
              <a:rPr lang="ru-RU" baseline="-25000" dirty="0"/>
              <a:t> </a:t>
            </a:r>
            <a:r>
              <a:rPr lang="ru-RU" dirty="0"/>
              <a:t>= 0,001 для колеса железнодорожного вагона по рельсам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780928"/>
            <a:ext cx="588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µ</a:t>
            </a:r>
            <a:r>
              <a:rPr lang="ru-RU" sz="4000" dirty="0" smtClean="0"/>
              <a:t>=0.4 (коэффициент трения скольжения сталь-сталь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821184"/>
            <a:ext cx="9115124" cy="385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Если поверхности соприкасающихся тел твердые</a:t>
            </a:r>
            <a:r>
              <a:rPr lang="ru-RU" sz="4000" b="1" dirty="0" smtClean="0">
                <a:solidFill>
                  <a:srgbClr val="363636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то: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/>
              <a:t>     </a:t>
            </a:r>
            <a:r>
              <a:rPr lang="ru-RU" sz="4000" dirty="0" err="1" smtClean="0"/>
              <a:t>F</a:t>
            </a:r>
            <a:r>
              <a:rPr lang="ru-RU" sz="4000" baseline="-25000" dirty="0" err="1" smtClean="0"/>
              <a:t>тр.кач</a:t>
            </a:r>
            <a:r>
              <a:rPr lang="ru-RU" sz="4000" baseline="-25000" dirty="0" smtClean="0"/>
              <a:t> </a:t>
            </a:r>
            <a:r>
              <a:rPr lang="ru-RU" sz="4000" dirty="0" smtClean="0"/>
              <a:t>&lt; </a:t>
            </a:r>
            <a:r>
              <a:rPr lang="ru-RU" sz="4000" dirty="0" err="1" smtClean="0"/>
              <a:t>F</a:t>
            </a:r>
            <a:r>
              <a:rPr lang="ru-RU" sz="4000" baseline="-25000" dirty="0" err="1" smtClean="0"/>
              <a:t>тр</a:t>
            </a:r>
            <a:r>
              <a:rPr lang="ru-RU" sz="4000" baseline="-25000" dirty="0" smtClean="0"/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4000" baseline="-250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Если поверхности рыхлые, </a:t>
            </a:r>
            <a:r>
              <a:rPr lang="ru-RU" sz="4000" b="1" dirty="0" smtClean="0">
                <a:solidFill>
                  <a:srgbClr val="363636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т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о:                       </a:t>
            </a:r>
            <a:r>
              <a:rPr lang="ru-RU" sz="4000" dirty="0" smtClean="0"/>
              <a:t>     </a:t>
            </a:r>
            <a:r>
              <a:rPr lang="ru-RU" sz="4000" dirty="0" err="1" smtClean="0"/>
              <a:t>F</a:t>
            </a:r>
            <a:r>
              <a:rPr lang="ru-RU" sz="4000" baseline="-25000" dirty="0" err="1" smtClean="0"/>
              <a:t>тр.кач</a:t>
            </a:r>
            <a:r>
              <a:rPr lang="ru-RU" sz="4000" baseline="-25000" dirty="0" smtClean="0"/>
              <a:t> </a:t>
            </a:r>
            <a:r>
              <a:rPr lang="en-US" sz="4000" dirty="0" smtClean="0"/>
              <a:t>&gt;</a:t>
            </a:r>
            <a:r>
              <a:rPr lang="ru-RU" sz="4000" dirty="0" smtClean="0"/>
              <a:t> </a:t>
            </a:r>
            <a:r>
              <a:rPr lang="ru-RU" sz="4000" dirty="0" err="1" smtClean="0"/>
              <a:t>F</a:t>
            </a:r>
            <a:r>
              <a:rPr lang="ru-RU" sz="4000" baseline="-25000" dirty="0" err="1" smtClean="0"/>
              <a:t>тр</a:t>
            </a:r>
            <a:r>
              <a:rPr lang="ru-RU" sz="4000" baseline="-25000" dirty="0" smtClean="0"/>
              <a:t>.</a:t>
            </a:r>
            <a:endParaRPr lang="ru-RU" sz="4000" dirty="0" smtClean="0"/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Способы увеличения сил трения: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- </a:t>
            </a:r>
            <a:r>
              <a:rPr lang="ru-RU" dirty="0" smtClean="0"/>
              <a:t>увеличить шероховатости поверхностей;</a:t>
            </a:r>
            <a:br>
              <a:rPr lang="ru-RU" dirty="0" smtClean="0"/>
            </a:br>
            <a:r>
              <a:rPr lang="ru-RU" dirty="0" smtClean="0"/>
              <a:t>- увеличить силу давления на опору;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Способы уменьшения силы трения:</a:t>
            </a:r>
            <a:br>
              <a:rPr lang="ru-RU" b="1" dirty="0" smtClean="0"/>
            </a:br>
            <a:r>
              <a:rPr lang="ru-RU" dirty="0" smtClean="0"/>
              <a:t>- уменьшить шероховатости поверхностей ;</a:t>
            </a:r>
            <a:br>
              <a:rPr lang="ru-RU" dirty="0" smtClean="0"/>
            </a:br>
            <a:r>
              <a:rPr lang="ru-RU" dirty="0" smtClean="0"/>
              <a:t>-использовать смазку;</a:t>
            </a:r>
            <a:br>
              <a:rPr lang="ru-RU" dirty="0" smtClean="0"/>
            </a:br>
            <a:r>
              <a:rPr lang="ru-RU" dirty="0" smtClean="0"/>
              <a:t>- уменьшить силу давления на опору.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Домашнее задание: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u="sng" dirty="0"/>
              <a:t> Основное:</a:t>
            </a:r>
            <a:r>
              <a:rPr lang="ru-RU" dirty="0"/>
              <a:t>    §37, №244, №245, №247.( </a:t>
            </a:r>
            <a:r>
              <a:rPr lang="ru-RU" dirty="0" err="1"/>
              <a:t>Рымкевич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r>
              <a:rPr lang="ru-RU" u="sng" dirty="0"/>
              <a:t>Дополнительное:</a:t>
            </a:r>
            <a:r>
              <a:rPr lang="ru-RU" dirty="0"/>
              <a:t>    № 262, №268 (</a:t>
            </a:r>
            <a:r>
              <a:rPr lang="ru-RU" dirty="0" err="1"/>
              <a:t>Рымкевич</a:t>
            </a:r>
            <a:r>
              <a:rPr lang="ru-RU" dirty="0"/>
              <a:t>)</a:t>
            </a:r>
            <a:br>
              <a:rPr lang="ru-RU" dirty="0"/>
            </a:b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урока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mtClean="0"/>
              <a:t>Изучить силы сухого трения:</a:t>
            </a:r>
          </a:p>
          <a:p>
            <a:r>
              <a:rPr lang="ru-RU" smtClean="0"/>
              <a:t>трение покоя,</a:t>
            </a:r>
          </a:p>
          <a:p>
            <a:r>
              <a:rPr lang="ru-RU" smtClean="0"/>
              <a:t>трение скольжения,</a:t>
            </a:r>
          </a:p>
          <a:p>
            <a:r>
              <a:rPr lang="ru-RU" smtClean="0"/>
              <a:t>трение качения.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1.Знать определение понятий трения покоя,</a:t>
            </a:r>
          </a:p>
          <a:p>
            <a:pPr>
              <a:buNone/>
            </a:pPr>
            <a:r>
              <a:rPr lang="ru-RU" dirty="0"/>
              <a:t>т</a:t>
            </a:r>
            <a:r>
              <a:rPr lang="ru-RU" dirty="0" smtClean="0"/>
              <a:t>рения скольжения, трения качения.</a:t>
            </a:r>
          </a:p>
          <a:p>
            <a:pPr>
              <a:buNone/>
            </a:pPr>
            <a:r>
              <a:rPr lang="ru-RU" dirty="0" smtClean="0"/>
              <a:t>2.Уметь определять направление сил сухого трения.</a:t>
            </a:r>
          </a:p>
          <a:p>
            <a:pPr>
              <a:buNone/>
            </a:pPr>
            <a:r>
              <a:rPr lang="ru-RU" dirty="0" smtClean="0"/>
              <a:t>3.Уметь измерять силы  трения.</a:t>
            </a:r>
          </a:p>
          <a:p>
            <a:pPr>
              <a:buNone/>
            </a:pPr>
            <a:r>
              <a:rPr lang="ru-RU" dirty="0" smtClean="0"/>
              <a:t>4. Получить формулы для расчета сил  трения.</a:t>
            </a:r>
          </a:p>
          <a:p>
            <a:pPr>
              <a:buNone/>
            </a:pPr>
            <a:r>
              <a:rPr lang="ru-RU" dirty="0" smtClean="0"/>
              <a:t>5. Решать качественные и расчетные задачи, используя знания о силах трения.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Силы сухого трения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1772816"/>
          <a:ext cx="6096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2407816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Трение покоя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Трение скольжения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Трение качения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Трение покоя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Силу трения, действующую между двумя телами, неподвижными относительно друг друга, называют силой трения покоя:</a:t>
            </a:r>
          </a:p>
          <a:p>
            <a:pPr algn="ctr">
              <a:buNone/>
            </a:pPr>
            <a:r>
              <a:rPr lang="ru-RU" b="1" dirty="0" err="1" smtClean="0"/>
              <a:t>F</a:t>
            </a:r>
            <a:r>
              <a:rPr lang="ru-RU" b="1" baseline="-25000" dirty="0" err="1" smtClean="0"/>
              <a:t>тр.п</a:t>
            </a:r>
            <a:r>
              <a:rPr lang="ru-RU" b="1" baseline="-25000" dirty="0" smtClean="0"/>
              <a:t>.</a:t>
            </a:r>
          </a:p>
          <a:p>
            <a:pPr>
              <a:buNone/>
            </a:pPr>
            <a:r>
              <a:rPr lang="ru-RU" sz="4400" baseline="-25000" dirty="0" smtClean="0"/>
              <a:t>Сила трения покоя равна по модулю и направлена противоположно силе, приложенной к телу параллельно поверхности соприкосновения его с другим телом:</a:t>
            </a:r>
          </a:p>
          <a:p>
            <a:pPr algn="ctr">
              <a:buNone/>
            </a:pPr>
            <a:r>
              <a:rPr lang="ru-RU" sz="4400" b="1" dirty="0" err="1" smtClean="0"/>
              <a:t>F</a:t>
            </a:r>
            <a:r>
              <a:rPr lang="ru-RU" sz="4400" b="1" baseline="-25000" dirty="0" err="1" smtClean="0"/>
              <a:t>тр.п</a:t>
            </a:r>
            <a:r>
              <a:rPr lang="ru-RU" sz="4400" b="1" baseline="-25000" dirty="0" smtClean="0"/>
              <a:t>.</a:t>
            </a:r>
            <a:r>
              <a:rPr lang="ru-RU" sz="4400" b="1" dirty="0" smtClean="0"/>
              <a:t> </a:t>
            </a:r>
            <a:r>
              <a:rPr lang="ru-RU" sz="4400" b="1" baseline="-25000" dirty="0" smtClean="0"/>
              <a:t>=</a:t>
            </a:r>
            <a:r>
              <a:rPr lang="ru-RU" sz="4400" b="1" dirty="0" smtClean="0"/>
              <a:t>F</a:t>
            </a:r>
          </a:p>
          <a:p>
            <a:pPr>
              <a:buNone/>
            </a:pPr>
            <a:endParaRPr lang="ru-RU" b="1" baseline="-25000" dirty="0" smtClean="0"/>
          </a:p>
          <a:p>
            <a:pPr algn="ctr">
              <a:buNone/>
            </a:pPr>
            <a:r>
              <a:rPr lang="ru-RU" b="1" baseline="-25000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8063" y="1600200"/>
            <a:ext cx="8135937" cy="4525963"/>
          </a:xfrm>
        </p:spPr>
        <p:txBody>
          <a:bodyPr/>
          <a:lstStyle/>
          <a:p>
            <a:r>
              <a:rPr lang="ru-RU" dirty="0" smtClean="0"/>
              <a:t>Наибольшее значение силы трения, при котором скольжение еще не наступает, называется максимальной силой трения покоя:                      </a:t>
            </a:r>
            <a:r>
              <a:rPr lang="ru-RU" b="1" dirty="0" err="1" smtClean="0"/>
              <a:t>F</a:t>
            </a:r>
            <a:r>
              <a:rPr lang="ru-RU" b="1" baseline="-25000" dirty="0" err="1" smtClean="0"/>
              <a:t>тр.мах</a:t>
            </a:r>
            <a:endParaRPr lang="ru-RU" b="1" baseline="-25000" dirty="0" smtClean="0"/>
          </a:p>
          <a:p>
            <a:endParaRPr lang="ru-RU" baseline="-25000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Сила трения покоя возрастает от нуля до максимального значения</a:t>
            </a:r>
            <a:endParaRPr lang="ru-RU" dirty="0"/>
          </a:p>
        </p:txBody>
      </p:sp>
      <p:pic>
        <p:nvPicPr>
          <p:cNvPr id="3" name="Рисунок 2" descr="http://festival.1september.ru/articles/412084/img5.gif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7544" y="1484784"/>
            <a:ext cx="8136904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Сила трения покоя может служить причиной ускорения движения тела</a:t>
            </a:r>
            <a:endParaRPr lang="ru-RU" dirty="0"/>
          </a:p>
        </p:txBody>
      </p:sp>
      <p:pic>
        <p:nvPicPr>
          <p:cNvPr id="3" name="Рисунок 2" descr="D:\Documents and Settings\Анна\Рабочий стол\1.jpg"/>
          <p:cNvPicPr/>
          <p:nvPr/>
        </p:nvPicPr>
        <p:blipFill>
          <a:blip r:embed="rId2" cstate="print"/>
          <a:srcRect l="38437" t="55898" r="41023" b="32179"/>
          <a:stretch>
            <a:fillRect/>
          </a:stretch>
        </p:blipFill>
        <p:spPr bwMode="auto">
          <a:xfrm>
            <a:off x="1979712" y="2060848"/>
            <a:ext cx="5832648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306</Words>
  <Application>Microsoft Office PowerPoint</Application>
  <PresentationFormat>Экран (4:3)</PresentationFormat>
  <Paragraphs>81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Тема урока: «Силы трения между соприкасающимися поверхностями твердых тел».</vt:lpstr>
      <vt:lpstr>Цель урока:</vt:lpstr>
      <vt:lpstr>Задачи урока:</vt:lpstr>
      <vt:lpstr>Силы сухого трения</vt:lpstr>
      <vt:lpstr>Трение покоя</vt:lpstr>
      <vt:lpstr>Слайд 7</vt:lpstr>
      <vt:lpstr>Сила трения покоя возрастает от нуля до максимального значения</vt:lpstr>
      <vt:lpstr>Сила трения покоя может служить причиной ускорения движения тела</vt:lpstr>
      <vt:lpstr>       Выводы из опыта:  1.Максимальное значение модуля силы трения покоя пропорционально модулю силы реакции опоры. F тр. max = µ N </vt:lpstr>
      <vt:lpstr>  Ш. О.Кулон (1736-1806) – французский ученый, известный своими работами по электричеству и магнетизму и исследованием сил трения. </vt:lpstr>
      <vt:lpstr>    µ - коэффициент трения - характеризует обе трущиеся поверхности; - зависит от материалов и качества обработки трущихся поверхностей.</vt:lpstr>
      <vt:lpstr>       Физический смысл коэффициента трения:    µ= F тр. maх/ N  Коэффициент трения показывает какую часть от силы нормального давления составляет сила трения. </vt:lpstr>
      <vt:lpstr>Коэффициент трения для некоторых пар материалов. </vt:lpstr>
      <vt:lpstr>    Выводы из опыта:   2. От площади соприкосновения тел максимальная сила трения покоя не зависит.</vt:lpstr>
      <vt:lpstr>                                 </vt:lpstr>
      <vt:lpstr>      Трение скольжения   Сила трения скольжения – это сила трения, возникающая при скольжении одного тела по поверхности другого.  Fтр.</vt:lpstr>
      <vt:lpstr>Слайд 18</vt:lpstr>
      <vt:lpstr>         Сила трения скольжения: - пропорциональна силе реакции опоры; - от площади соприкосновения тел не зависит; - направлена противоположно относительной скорости соприкасающихся тел - зависит от относительной скорости движения тел</vt:lpstr>
      <vt:lpstr>                                         Задачи урока:   1.Знать определение понятий трения покоя, трения скольжения, трения качения. 2.Уметь определять направление сил сухого трения 3.Уметь измерять силы  трения. 4. Получить формулы для расчета сил  трения. 5. Решать качественные и расчетные задачи, используя знания о силах трения. </vt:lpstr>
      <vt:lpstr>        Трение качения   Сила трения качения- это сила трения, которая возникает, когда одно тело катится по поверхности другого. Fтр.кач. </vt:lpstr>
      <vt:lpstr>                                           В 1781г. Ш. О. Кулон :                            Fтр.кач = µ кач N  - пропорциональна силе реакции опоры; - направлена противоположно относительной скорости соприкасающихся тел. </vt:lpstr>
      <vt:lpstr>            µ кач –  коэффициент трения качения  зависит: -  от материала, из которого изготовлены соприкасающиеся поверхности; - от скорости качения.       </vt:lpstr>
      <vt:lpstr>     Пример:  µ кач = 0,001 для колеса железнодорожного вагона по рельсам;   </vt:lpstr>
      <vt:lpstr> </vt:lpstr>
      <vt:lpstr>    Способы увеличения сил трения:  - увеличить шероховатости поверхностей; - увеличить силу давления на опору;</vt:lpstr>
      <vt:lpstr>      Способы уменьшения силы трения: - уменьшить шероховатости поверхностей ; -использовать смазку; - уменьшить силу давления на опору.</vt:lpstr>
      <vt:lpstr>       Домашнее задание:   Основное:    §37, №244, №245, №247.( Рымкевич)   Дополнительное:    № 262, №268 (Рымкевич)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Силы трения между соприкасающимися поверхностями твердых тел.</dc:title>
  <dc:creator>елена</dc:creator>
  <cp:lastModifiedBy>елена</cp:lastModifiedBy>
  <cp:revision>33</cp:revision>
  <dcterms:created xsi:type="dcterms:W3CDTF">2011-11-21T17:23:39Z</dcterms:created>
  <dcterms:modified xsi:type="dcterms:W3CDTF">2011-11-23T12:36:42Z</dcterms:modified>
</cp:coreProperties>
</file>